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5143500" cx="9144000"/>
  <p:notesSz cx="6858000" cy="9144000"/>
  <p:embeddedFontLst>
    <p:embeddedFont>
      <p:font typeface="Roboto"/>
      <p:regular r:id="rId89"/>
      <p:bold r:id="rId90"/>
      <p:italic r:id="rId91"/>
      <p:boldItalic r:id="rId92"/>
    </p:embeddedFont>
    <p:embeddedFont>
      <p:font typeface="Constantia"/>
      <p:regular r:id="rId93"/>
      <p:bold r:id="rId94"/>
      <p:italic r:id="rId95"/>
      <p:boldItalic r:id="rId96"/>
    </p:embeddedFont>
    <p:embeddedFont>
      <p:font typeface="Open Sans Light"/>
      <p:regular r:id="rId97"/>
      <p:bold r:id="rId98"/>
      <p:italic r:id="rId99"/>
      <p:boldItalic r:id="rId100"/>
    </p:embeddedFont>
    <p:embeddedFont>
      <p:font typeface="Open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05" roundtripDataSignature="AMtx7mi6d1J41holfEuVGvotLpNUVcMI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5" Type="http://customschemas.google.com/relationships/presentationmetadata" Target="metadata"/><Relationship Id="rId104" Type="http://schemas.openxmlformats.org/officeDocument/2006/relationships/font" Target="fonts/Open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OpenSans-italic.fntdata"/><Relationship Id="rId102" Type="http://schemas.openxmlformats.org/officeDocument/2006/relationships/font" Target="fonts/OpenSans-bold.fntdata"/><Relationship Id="rId101" Type="http://schemas.openxmlformats.org/officeDocument/2006/relationships/font" Target="fonts/OpenSans-regular.fntdata"/><Relationship Id="rId100" Type="http://schemas.openxmlformats.org/officeDocument/2006/relationships/font" Target="fonts/OpenSansLight-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Constantia-italic.fntdata"/><Relationship Id="rId94" Type="http://schemas.openxmlformats.org/officeDocument/2006/relationships/font" Target="fonts/Constantia-bold.fntdata"/><Relationship Id="rId97" Type="http://schemas.openxmlformats.org/officeDocument/2006/relationships/font" Target="fonts/OpenSansLight-regular.fntdata"/><Relationship Id="rId96" Type="http://schemas.openxmlformats.org/officeDocument/2006/relationships/font" Target="fonts/Constantia-boldItalic.fntdata"/><Relationship Id="rId11" Type="http://schemas.openxmlformats.org/officeDocument/2006/relationships/slide" Target="slides/slide6.xml"/><Relationship Id="rId99" Type="http://schemas.openxmlformats.org/officeDocument/2006/relationships/font" Target="fonts/OpenSansLight-italic.fntdata"/><Relationship Id="rId10" Type="http://schemas.openxmlformats.org/officeDocument/2006/relationships/slide" Target="slides/slide5.xml"/><Relationship Id="rId98" Type="http://schemas.openxmlformats.org/officeDocument/2006/relationships/font" Target="fonts/OpenSansLight-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Constantia-regular.fntdata"/><Relationship Id="rId92"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font" Target="fonts/Roboto-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8" name="Google Shape;107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6" name="Google Shape;125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0" name="Google Shape;129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8" name="Google Shape;130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5" name="Google Shape;132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0" name="Google Shape;134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4" name="Google Shape;135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7" name="Google Shape;137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ef935aec26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4" name="Google Shape;1424;g1ef935aec26_0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1ef935aec26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5" name="Google Shape;1435;g1ef935aec26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6" name="Google Shape;146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2" name="Google Shape;147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5" name="Google Shape;151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2" name="Google Shape;156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9" name="Google Shape;161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9" name="Google Shape;163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3" name="Google Shape;166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5" name="Google Shape;168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3" name="Google Shape;170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9" name="Google Shape;170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2" name="Google Shape;173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2" name="Google Shape;1752;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4" name="Google Shape;177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2" name="Google Shape;1802;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8" name="Google Shape;181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2" name="Google Shape;183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2" name="Google Shape;186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7" name="Google Shape;187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0" name="Google Shape;189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1" name="Google Shape;2011;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1" name="Google Shape;212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2" name="Google Shape;2232;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0" name="Google Shape;225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6" name="Google Shape;2286;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5" name="Google Shape;232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6" name="Google Shape;2366;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9" name="Google Shape;2409;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7" name="Google Shape;2447;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0" name="Google Shape;2490;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6" name="Google Shape;2536;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3" name="Google Shape;2583;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1" name="Google Shape;2631;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1" name="Google Shape;268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2" name="Google Shape;2692;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5" name="Google Shape;2705;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9" name="Google Shape;272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86"/>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86"/>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86"/>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86"/>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8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95"/>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95"/>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9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9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Main">
  <p:cSld name="BLANK_1">
    <p:bg>
      <p:bgPr>
        <a:solidFill>
          <a:schemeClr val="accent4"/>
        </a:solidFill>
      </p:bgPr>
    </p:bg>
    <p:spTree>
      <p:nvGrpSpPr>
        <p:cNvPr id="63" name="Shape 63"/>
        <p:cNvGrpSpPr/>
        <p:nvPr/>
      </p:nvGrpSpPr>
      <p:grpSpPr>
        <a:xfrm>
          <a:off x="0" y="0"/>
          <a:ext cx="0" cy="0"/>
          <a:chOff x="0" y="0"/>
          <a:chExt cx="0" cy="0"/>
        </a:xfrm>
      </p:grpSpPr>
      <p:pic>
        <p:nvPicPr>
          <p:cNvPr id="64" name="Google Shape;64;p97"/>
          <p:cNvPicPr preferRelativeResize="0"/>
          <p:nvPr/>
        </p:nvPicPr>
        <p:blipFill rotWithShape="1">
          <a:blip r:embed="rId2">
            <a:alphaModFix/>
          </a:blip>
          <a:srcRect b="0" l="0" r="0" t="0"/>
          <a:stretch/>
        </p:blipFill>
        <p:spPr>
          <a:xfrm>
            <a:off x="8292450" y="90700"/>
            <a:ext cx="705500" cy="705500"/>
          </a:xfrm>
          <a:prstGeom prst="rect">
            <a:avLst/>
          </a:prstGeom>
          <a:noFill/>
          <a:ln>
            <a:noFill/>
          </a:ln>
        </p:spPr>
      </p:pic>
      <p:sp>
        <p:nvSpPr>
          <p:cNvPr id="65" name="Google Shape;65;p97"/>
          <p:cNvSpPr txBox="1"/>
          <p:nvPr>
            <p:ph type="title"/>
          </p:nvPr>
        </p:nvSpPr>
        <p:spPr>
          <a:xfrm>
            <a:off x="70350" y="0"/>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000"/>
              <a:buFont typeface="Open Sans"/>
              <a:buNone/>
              <a:defRPr sz="3000">
                <a:solidFill>
                  <a:schemeClr val="dk1"/>
                </a:solidFill>
                <a:latin typeface="Open Sans"/>
                <a:ea typeface="Open Sans"/>
                <a:cs typeface="Open Sans"/>
                <a:sym typeface="Open Sans"/>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66" name="Google Shape;66;p97"/>
          <p:cNvSpPr txBox="1"/>
          <p:nvPr/>
        </p:nvSpPr>
        <p:spPr>
          <a:xfrm>
            <a:off x="7022975" y="4820400"/>
            <a:ext cx="3194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en-GB" sz="900" u="none" cap="none" strike="noStrike">
                <a:solidFill>
                  <a:srgbClr val="338BE5"/>
                </a:solidFill>
                <a:latin typeface="Open Sans Light"/>
                <a:ea typeface="Open Sans Light"/>
                <a:cs typeface="Open Sans Light"/>
                <a:sym typeface="Open Sans Light"/>
              </a:rPr>
              <a:t>Interspeech 2022 — September 18th</a:t>
            </a:r>
            <a:endParaRPr b="0" i="1" sz="900" u="none" cap="none" strike="noStrike">
              <a:solidFill>
                <a:srgbClr val="338BE5"/>
              </a:solidFill>
              <a:latin typeface="Open Sans Light"/>
              <a:ea typeface="Open Sans Light"/>
              <a:cs typeface="Open Sans Light"/>
              <a:sym typeface="Open Sans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Main 1">
  <p:cSld name="BLANK_2">
    <p:bg>
      <p:bgPr>
        <a:solidFill>
          <a:schemeClr val="accent4"/>
        </a:solidFill>
      </p:bgPr>
    </p:bg>
    <p:spTree>
      <p:nvGrpSpPr>
        <p:cNvPr id="67" name="Shape 67"/>
        <p:cNvGrpSpPr/>
        <p:nvPr/>
      </p:nvGrpSpPr>
      <p:grpSpPr>
        <a:xfrm>
          <a:off x="0" y="0"/>
          <a:ext cx="0" cy="0"/>
          <a:chOff x="0" y="0"/>
          <a:chExt cx="0" cy="0"/>
        </a:xfrm>
      </p:grpSpPr>
      <p:pic>
        <p:nvPicPr>
          <p:cNvPr id="68" name="Google Shape;68;p98"/>
          <p:cNvPicPr preferRelativeResize="0"/>
          <p:nvPr/>
        </p:nvPicPr>
        <p:blipFill rotWithShape="1">
          <a:blip r:embed="rId2">
            <a:alphaModFix/>
          </a:blip>
          <a:srcRect b="0" l="0" r="0" t="0"/>
          <a:stretch/>
        </p:blipFill>
        <p:spPr>
          <a:xfrm>
            <a:off x="8292450" y="90700"/>
            <a:ext cx="705500" cy="705500"/>
          </a:xfrm>
          <a:prstGeom prst="rect">
            <a:avLst/>
          </a:prstGeom>
          <a:noFill/>
          <a:ln>
            <a:noFill/>
          </a:ln>
        </p:spPr>
      </p:pic>
      <p:sp>
        <p:nvSpPr>
          <p:cNvPr id="69" name="Google Shape;69;p98"/>
          <p:cNvSpPr txBox="1"/>
          <p:nvPr>
            <p:ph type="title"/>
          </p:nvPr>
        </p:nvSpPr>
        <p:spPr>
          <a:xfrm>
            <a:off x="70350" y="0"/>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000"/>
              <a:buFont typeface="Open Sans"/>
              <a:buNone/>
              <a:defRPr sz="3000">
                <a:solidFill>
                  <a:schemeClr val="dk1"/>
                </a:solidFill>
                <a:latin typeface="Open Sans"/>
                <a:ea typeface="Open Sans"/>
                <a:cs typeface="Open Sans"/>
                <a:sym typeface="Open Sans"/>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0" name="Google Shape;70;p98"/>
          <p:cNvSpPr txBox="1"/>
          <p:nvPr/>
        </p:nvSpPr>
        <p:spPr>
          <a:xfrm>
            <a:off x="7022975" y="4820400"/>
            <a:ext cx="3194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en-GB" sz="900" u="none" cap="none" strike="noStrike">
                <a:solidFill>
                  <a:srgbClr val="338BE5"/>
                </a:solidFill>
                <a:latin typeface="Open Sans Light"/>
                <a:ea typeface="Open Sans Light"/>
                <a:cs typeface="Open Sans Light"/>
                <a:sym typeface="Open Sans Light"/>
              </a:rPr>
              <a:t>Interspeech 2022 — September 18th</a:t>
            </a:r>
            <a:endParaRPr b="0" i="1" sz="900" u="none" cap="none" strike="noStrike">
              <a:solidFill>
                <a:srgbClr val="338BE5"/>
              </a:solidFill>
              <a:latin typeface="Open Sans Light"/>
              <a:ea typeface="Open Sans Light"/>
              <a:cs typeface="Open Sans Light"/>
              <a:sym typeface="Open Sans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87"/>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87"/>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8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9" name="Google Shape;19;p8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8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 name="Google Shape;22;p8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8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8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8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7" name="Google Shape;27;p89"/>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8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9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9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9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3" name="Google Shape;33;p90"/>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90"/>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9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91"/>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1"/>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91"/>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91"/>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41" name="Google Shape;41;p9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92"/>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p9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3"/>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93"/>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9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9" name="Google Shape;49;p93"/>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9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94"/>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9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94"/>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9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8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8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8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34.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35.png"/><Relationship Id="rId8"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4.png"/><Relationship Id="rId4" Type="http://schemas.openxmlformats.org/officeDocument/2006/relationships/image" Target="../media/image30.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2.png"/><Relationship Id="rId4" Type="http://schemas.openxmlformats.org/officeDocument/2006/relationships/image" Target="../media/image37.gif"/><Relationship Id="rId5" Type="http://schemas.openxmlformats.org/officeDocument/2006/relationships/image" Target="../media/image36.gif"/><Relationship Id="rId6" Type="http://schemas.openxmlformats.org/officeDocument/2006/relationships/image" Target="../media/image6.gif"/><Relationship Id="rId7"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gif"/><Relationship Id="rId4" Type="http://schemas.openxmlformats.org/officeDocument/2006/relationships/image" Target="../media/image6.gif"/><Relationship Id="rId5" Type="http://schemas.openxmlformats.org/officeDocument/2006/relationships/image" Target="../media/image42.gif"/><Relationship Id="rId6" Type="http://schemas.openxmlformats.org/officeDocument/2006/relationships/image" Target="../media/image44.gif"/><Relationship Id="rId7"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gif"/><Relationship Id="rId4" Type="http://schemas.openxmlformats.org/officeDocument/2006/relationships/image" Target="../media/image49.gif"/><Relationship Id="rId9" Type="http://schemas.openxmlformats.org/officeDocument/2006/relationships/image" Target="../media/image52.gif"/><Relationship Id="rId5" Type="http://schemas.openxmlformats.org/officeDocument/2006/relationships/image" Target="../media/image36.gif"/><Relationship Id="rId6" Type="http://schemas.openxmlformats.org/officeDocument/2006/relationships/image" Target="../media/image63.gif"/><Relationship Id="rId7" Type="http://schemas.openxmlformats.org/officeDocument/2006/relationships/image" Target="../media/image45.gif"/><Relationship Id="rId8" Type="http://schemas.openxmlformats.org/officeDocument/2006/relationships/image" Target="../media/image4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gif"/><Relationship Id="rId4" Type="http://schemas.openxmlformats.org/officeDocument/2006/relationships/image" Target="../media/image36.gif"/><Relationship Id="rId5" Type="http://schemas.openxmlformats.org/officeDocument/2006/relationships/image" Target="../media/image6.gif"/><Relationship Id="rId6" Type="http://schemas.openxmlformats.org/officeDocument/2006/relationships/image" Target="../media/image5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gif"/><Relationship Id="rId4" Type="http://schemas.openxmlformats.org/officeDocument/2006/relationships/image" Target="../media/image36.gif"/><Relationship Id="rId5" Type="http://schemas.openxmlformats.org/officeDocument/2006/relationships/image" Target="../media/image6.gif"/><Relationship Id="rId6" Type="http://schemas.openxmlformats.org/officeDocument/2006/relationships/image" Target="../media/image51.gif"/><Relationship Id="rId7" Type="http://schemas.openxmlformats.org/officeDocument/2006/relationships/image" Target="../media/image8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1.gif"/><Relationship Id="rId4" Type="http://schemas.openxmlformats.org/officeDocument/2006/relationships/image" Target="../media/image53.gif"/><Relationship Id="rId5" Type="http://schemas.openxmlformats.org/officeDocument/2006/relationships/image" Target="../media/image8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gif"/><Relationship Id="rId4" Type="http://schemas.openxmlformats.org/officeDocument/2006/relationships/image" Target="../media/image49.gif"/><Relationship Id="rId9" Type="http://schemas.openxmlformats.org/officeDocument/2006/relationships/image" Target="../media/image57.png"/><Relationship Id="rId5" Type="http://schemas.openxmlformats.org/officeDocument/2006/relationships/image" Target="../media/image36.gif"/><Relationship Id="rId6" Type="http://schemas.openxmlformats.org/officeDocument/2006/relationships/image" Target="../media/image55.gif"/><Relationship Id="rId7" Type="http://schemas.openxmlformats.org/officeDocument/2006/relationships/image" Target="../media/image63.gif"/><Relationship Id="rId8" Type="http://schemas.openxmlformats.org/officeDocument/2006/relationships/image" Target="../media/image4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4.png"/><Relationship Id="rId4" Type="http://schemas.openxmlformats.org/officeDocument/2006/relationships/image" Target="../media/image61.gif"/><Relationship Id="rId5" Type="http://schemas.openxmlformats.org/officeDocument/2006/relationships/image" Target="../media/image60.gif"/><Relationship Id="rId6" Type="http://schemas.openxmlformats.org/officeDocument/2006/relationships/image" Target="../media/image6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0.gif"/><Relationship Id="rId4" Type="http://schemas.openxmlformats.org/officeDocument/2006/relationships/image" Target="../media/image65.gif"/><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8.png"/><Relationship Id="rId4" Type="http://schemas.openxmlformats.org/officeDocument/2006/relationships/image" Target="../media/image65.gif"/><Relationship Id="rId5" Type="http://schemas.openxmlformats.org/officeDocument/2006/relationships/image" Target="../media/image7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8.png"/><Relationship Id="rId4" Type="http://schemas.openxmlformats.org/officeDocument/2006/relationships/image" Target="../media/image65.gif"/><Relationship Id="rId5" Type="http://schemas.openxmlformats.org/officeDocument/2006/relationships/image" Target="../media/image7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3.gif"/><Relationship Id="rId4" Type="http://schemas.openxmlformats.org/officeDocument/2006/relationships/image" Target="../media/image74.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5.gif"/><Relationship Id="rId4" Type="http://schemas.openxmlformats.org/officeDocument/2006/relationships/image" Target="../media/image13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5.gif"/><Relationship Id="rId4" Type="http://schemas.openxmlformats.org/officeDocument/2006/relationships/image" Target="../media/image13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5.gif"/><Relationship Id="rId4" Type="http://schemas.openxmlformats.org/officeDocument/2006/relationships/image" Target="../media/image13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5.gif"/><Relationship Id="rId4" Type="http://schemas.openxmlformats.org/officeDocument/2006/relationships/image" Target="../media/image13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5.gif"/><Relationship Id="rId4" Type="http://schemas.openxmlformats.org/officeDocument/2006/relationships/image" Target="../media/image13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6.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0.png"/><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5.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27.png"/><Relationship Id="rId4" Type="http://schemas.openxmlformats.org/officeDocument/2006/relationships/image" Target="../media/image96.png"/><Relationship Id="rId5" Type="http://schemas.openxmlformats.org/officeDocument/2006/relationships/image" Target="../media/image8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0.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143.png"/><Relationship Id="rId6"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75.png"/><Relationship Id="rId4" Type="http://schemas.openxmlformats.org/officeDocument/2006/relationships/image" Target="../media/image90.png"/><Relationship Id="rId5" Type="http://schemas.openxmlformats.org/officeDocument/2006/relationships/image" Target="../media/image1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9.png"/><Relationship Id="rId4" Type="http://schemas.openxmlformats.org/officeDocument/2006/relationships/image" Target="../media/image92.gif"/><Relationship Id="rId5" Type="http://schemas.openxmlformats.org/officeDocument/2006/relationships/image" Target="../media/image93.png"/><Relationship Id="rId6" Type="http://schemas.openxmlformats.org/officeDocument/2006/relationships/image" Target="../media/image94.gif"/><Relationship Id="rId7" Type="http://schemas.openxmlformats.org/officeDocument/2006/relationships/image" Target="../media/image1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4.gif"/><Relationship Id="rId4" Type="http://schemas.openxmlformats.org/officeDocument/2006/relationships/image" Target="../media/image97.gif"/><Relationship Id="rId5" Type="http://schemas.openxmlformats.org/officeDocument/2006/relationships/image" Target="../media/image107.png"/><Relationship Id="rId6" Type="http://schemas.openxmlformats.org/officeDocument/2006/relationships/image" Target="../media/image102.png"/><Relationship Id="rId7" Type="http://schemas.openxmlformats.org/officeDocument/2006/relationships/image" Target="../media/image92.gif"/><Relationship Id="rId8"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9.gif"/><Relationship Id="rId4" Type="http://schemas.openxmlformats.org/officeDocument/2006/relationships/image" Target="../media/image110.gif"/><Relationship Id="rId5" Type="http://schemas.openxmlformats.org/officeDocument/2006/relationships/image" Target="../media/image115.gif"/><Relationship Id="rId6" Type="http://schemas.openxmlformats.org/officeDocument/2006/relationships/image" Target="../media/image97.gif"/><Relationship Id="rId7" Type="http://schemas.openxmlformats.org/officeDocument/2006/relationships/image" Target="../media/image1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8.png"/><Relationship Id="rId4" Type="http://schemas.openxmlformats.org/officeDocument/2006/relationships/image" Target="../media/image100.png"/><Relationship Id="rId5" Type="http://schemas.openxmlformats.org/officeDocument/2006/relationships/image" Target="../media/image121.png"/><Relationship Id="rId6" Type="http://schemas.openxmlformats.org/officeDocument/2006/relationships/image" Target="../media/image83.png"/><Relationship Id="rId7" Type="http://schemas.openxmlformats.org/officeDocument/2006/relationships/image" Target="../media/image117.png"/><Relationship Id="rId8" Type="http://schemas.openxmlformats.org/officeDocument/2006/relationships/image" Target="../media/image1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19.gif"/><Relationship Id="rId4" Type="http://schemas.openxmlformats.org/officeDocument/2006/relationships/image" Target="../media/image120.gif"/><Relationship Id="rId5" Type="http://schemas.openxmlformats.org/officeDocument/2006/relationships/image" Target="../media/image104.gif"/><Relationship Id="rId6" Type="http://schemas.openxmlformats.org/officeDocument/2006/relationships/image" Target="../media/image114.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23.gif"/><Relationship Id="rId4" Type="http://schemas.openxmlformats.org/officeDocument/2006/relationships/image" Target="../media/image117.png"/><Relationship Id="rId9" Type="http://schemas.openxmlformats.org/officeDocument/2006/relationships/image" Target="../media/image83.png"/><Relationship Id="rId5" Type="http://schemas.openxmlformats.org/officeDocument/2006/relationships/image" Target="../media/image125.png"/><Relationship Id="rId6" Type="http://schemas.openxmlformats.org/officeDocument/2006/relationships/image" Target="../media/image124.png"/><Relationship Id="rId7" Type="http://schemas.openxmlformats.org/officeDocument/2006/relationships/image" Target="../media/image126.gif"/><Relationship Id="rId8" Type="http://schemas.openxmlformats.org/officeDocument/2006/relationships/image" Target="../media/image128.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62.gif"/><Relationship Id="rId4" Type="http://schemas.openxmlformats.org/officeDocument/2006/relationships/image" Target="../media/image132.png"/><Relationship Id="rId5" Type="http://schemas.openxmlformats.org/officeDocument/2006/relationships/image" Target="../media/image1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31.gif"/><Relationship Id="rId4" Type="http://schemas.openxmlformats.org/officeDocument/2006/relationships/image" Target="../media/image130.gif"/><Relationship Id="rId5" Type="http://schemas.openxmlformats.org/officeDocument/2006/relationships/image" Target="../media/image136.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36.gif"/><Relationship Id="rId4" Type="http://schemas.openxmlformats.org/officeDocument/2006/relationships/image" Target="../media/image1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36.gif"/><Relationship Id="rId4" Type="http://schemas.openxmlformats.org/officeDocument/2006/relationships/image" Target="../media/image172.gif"/></Relationships>
</file>

<file path=ppt/slides/_rels/slide6.xml.rels><?xml version="1.0" encoding="UTF-8" standalone="yes"?><Relationships xmlns="http://schemas.openxmlformats.org/package/2006/relationships"><Relationship Id="rId10" Type="http://schemas.openxmlformats.org/officeDocument/2006/relationships/image" Target="../media/image9.gif"/><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3.gif"/><Relationship Id="rId5" Type="http://schemas.openxmlformats.org/officeDocument/2006/relationships/image" Target="../media/image12.png"/><Relationship Id="rId6" Type="http://schemas.openxmlformats.org/officeDocument/2006/relationships/image" Target="../media/image6.gif"/><Relationship Id="rId7" Type="http://schemas.openxmlformats.org/officeDocument/2006/relationships/image" Target="../media/image5.gif"/><Relationship Id="rId8" Type="http://schemas.openxmlformats.org/officeDocument/2006/relationships/image" Target="../media/image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37.gif"/><Relationship Id="rId4" Type="http://schemas.openxmlformats.org/officeDocument/2006/relationships/image" Target="../media/image140.gif"/><Relationship Id="rId5" Type="http://schemas.openxmlformats.org/officeDocument/2006/relationships/image" Target="../media/image141.gif"/><Relationship Id="rId6" Type="http://schemas.openxmlformats.org/officeDocument/2006/relationships/image" Target="../media/image142.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42.gif"/><Relationship Id="rId4" Type="http://schemas.openxmlformats.org/officeDocument/2006/relationships/image" Target="../media/image1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45.png"/><Relationship Id="rId4" Type="http://schemas.openxmlformats.org/officeDocument/2006/relationships/image" Target="../media/image169.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9.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46.png"/><Relationship Id="rId4" Type="http://schemas.openxmlformats.org/officeDocument/2006/relationships/image" Target="../media/image150.gif"/><Relationship Id="rId5" Type="http://schemas.openxmlformats.org/officeDocument/2006/relationships/image" Target="../media/image142.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46.png"/><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46.png"/><Relationship Id="rId4" Type="http://schemas.openxmlformats.org/officeDocument/2006/relationships/image" Target="../media/image151.png"/><Relationship Id="rId5" Type="http://schemas.openxmlformats.org/officeDocument/2006/relationships/image" Target="../media/image1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54.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59.png"/><Relationship Id="rId4" Type="http://schemas.openxmlformats.org/officeDocument/2006/relationships/image" Target="../media/image155.png"/><Relationship Id="rId5" Type="http://schemas.openxmlformats.org/officeDocument/2006/relationships/image" Target="../media/image1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59.png"/><Relationship Id="rId4" Type="http://schemas.openxmlformats.org/officeDocument/2006/relationships/image" Target="../media/image155.png"/><Relationship Id="rId5" Type="http://schemas.openxmlformats.org/officeDocument/2006/relationships/image" Target="../media/image1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97.gif"/><Relationship Id="rId4" Type="http://schemas.openxmlformats.org/officeDocument/2006/relationships/image" Target="../media/image158.gif"/><Relationship Id="rId5" Type="http://schemas.openxmlformats.org/officeDocument/2006/relationships/image" Target="../media/image1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73.png"/><Relationship Id="rId4" Type="http://schemas.openxmlformats.org/officeDocument/2006/relationships/image" Target="../media/image160.gif"/><Relationship Id="rId5" Type="http://schemas.openxmlformats.org/officeDocument/2006/relationships/image" Target="../media/image161.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65.gif"/><Relationship Id="rId4" Type="http://schemas.openxmlformats.org/officeDocument/2006/relationships/image" Target="../media/image176.gif"/><Relationship Id="rId5" Type="http://schemas.openxmlformats.org/officeDocument/2006/relationships/image" Target="../media/image167.gif"/><Relationship Id="rId6" Type="http://schemas.openxmlformats.org/officeDocument/2006/relationships/image" Target="../media/image196.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65.gif"/><Relationship Id="rId4" Type="http://schemas.openxmlformats.org/officeDocument/2006/relationships/image" Target="../media/image176.gif"/><Relationship Id="rId5" Type="http://schemas.openxmlformats.org/officeDocument/2006/relationships/image" Target="../media/image167.gif"/><Relationship Id="rId6" Type="http://schemas.openxmlformats.org/officeDocument/2006/relationships/image" Target="../media/image196.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65.gif"/><Relationship Id="rId4" Type="http://schemas.openxmlformats.org/officeDocument/2006/relationships/image" Target="../media/image176.gif"/><Relationship Id="rId5" Type="http://schemas.openxmlformats.org/officeDocument/2006/relationships/image" Target="../media/image167.gif"/><Relationship Id="rId6" Type="http://schemas.openxmlformats.org/officeDocument/2006/relationships/image" Target="../media/image196.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65.gif"/><Relationship Id="rId4" Type="http://schemas.openxmlformats.org/officeDocument/2006/relationships/image" Target="../media/image176.gif"/><Relationship Id="rId5" Type="http://schemas.openxmlformats.org/officeDocument/2006/relationships/image" Target="../media/image167.gif"/><Relationship Id="rId6" Type="http://schemas.openxmlformats.org/officeDocument/2006/relationships/image" Target="../media/image196.gif"/><Relationship Id="rId7" Type="http://schemas.openxmlformats.org/officeDocument/2006/relationships/image" Target="../media/image171.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65.gif"/><Relationship Id="rId4" Type="http://schemas.openxmlformats.org/officeDocument/2006/relationships/image" Target="../media/image176.gif"/><Relationship Id="rId9" Type="http://schemas.openxmlformats.org/officeDocument/2006/relationships/image" Target="../media/image180.gif"/><Relationship Id="rId5" Type="http://schemas.openxmlformats.org/officeDocument/2006/relationships/image" Target="../media/image167.gif"/><Relationship Id="rId6" Type="http://schemas.openxmlformats.org/officeDocument/2006/relationships/image" Target="../media/image196.gif"/><Relationship Id="rId7" Type="http://schemas.openxmlformats.org/officeDocument/2006/relationships/image" Target="../media/image171.gif"/><Relationship Id="rId8" Type="http://schemas.openxmlformats.org/officeDocument/2006/relationships/image" Target="../media/image179.gif"/></Relationships>
</file>

<file path=ppt/slides/_rels/slide77.xml.rels><?xml version="1.0" encoding="UTF-8" standalone="yes"?><Relationships xmlns="http://schemas.openxmlformats.org/package/2006/relationships"><Relationship Id="rId10" Type="http://schemas.openxmlformats.org/officeDocument/2006/relationships/image" Target="../media/image186.gif"/><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65.gif"/><Relationship Id="rId4" Type="http://schemas.openxmlformats.org/officeDocument/2006/relationships/image" Target="../media/image176.gif"/><Relationship Id="rId9" Type="http://schemas.openxmlformats.org/officeDocument/2006/relationships/image" Target="../media/image187.gif"/><Relationship Id="rId5" Type="http://schemas.openxmlformats.org/officeDocument/2006/relationships/image" Target="../media/image167.gif"/><Relationship Id="rId6" Type="http://schemas.openxmlformats.org/officeDocument/2006/relationships/image" Target="../media/image196.gif"/><Relationship Id="rId7" Type="http://schemas.openxmlformats.org/officeDocument/2006/relationships/image" Target="../media/image171.gif"/><Relationship Id="rId8" Type="http://schemas.openxmlformats.org/officeDocument/2006/relationships/image" Target="../media/image180.gif"/></Relationships>
</file>

<file path=ppt/slides/_rels/slide78.xml.rels><?xml version="1.0" encoding="UTF-8" standalone="yes"?><Relationships xmlns="http://schemas.openxmlformats.org/package/2006/relationships"><Relationship Id="rId11" Type="http://schemas.openxmlformats.org/officeDocument/2006/relationships/image" Target="../media/image185.gif"/><Relationship Id="rId10" Type="http://schemas.openxmlformats.org/officeDocument/2006/relationships/image" Target="../media/image183.gif"/><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65.gif"/><Relationship Id="rId4" Type="http://schemas.openxmlformats.org/officeDocument/2006/relationships/image" Target="../media/image176.gif"/><Relationship Id="rId9" Type="http://schemas.openxmlformats.org/officeDocument/2006/relationships/image" Target="../media/image186.gif"/><Relationship Id="rId5" Type="http://schemas.openxmlformats.org/officeDocument/2006/relationships/image" Target="../media/image167.gif"/><Relationship Id="rId6" Type="http://schemas.openxmlformats.org/officeDocument/2006/relationships/image" Target="../media/image196.gif"/><Relationship Id="rId7" Type="http://schemas.openxmlformats.org/officeDocument/2006/relationships/image" Target="../media/image171.gif"/><Relationship Id="rId8" Type="http://schemas.openxmlformats.org/officeDocument/2006/relationships/image" Target="../media/image180.gif"/></Relationships>
</file>

<file path=ppt/slides/_rels/slide79.xml.rels><?xml version="1.0" encoding="UTF-8" standalone="yes"?><Relationships xmlns="http://schemas.openxmlformats.org/package/2006/relationships"><Relationship Id="rId11" Type="http://schemas.openxmlformats.org/officeDocument/2006/relationships/image" Target="../media/image189.gif"/><Relationship Id="rId10" Type="http://schemas.openxmlformats.org/officeDocument/2006/relationships/image" Target="../media/image183.gif"/><Relationship Id="rId12"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65.gif"/><Relationship Id="rId4" Type="http://schemas.openxmlformats.org/officeDocument/2006/relationships/image" Target="../media/image176.gif"/><Relationship Id="rId9" Type="http://schemas.openxmlformats.org/officeDocument/2006/relationships/image" Target="../media/image186.gif"/><Relationship Id="rId5" Type="http://schemas.openxmlformats.org/officeDocument/2006/relationships/image" Target="../media/image167.gif"/><Relationship Id="rId6" Type="http://schemas.openxmlformats.org/officeDocument/2006/relationships/image" Target="../media/image196.gif"/><Relationship Id="rId7" Type="http://schemas.openxmlformats.org/officeDocument/2006/relationships/image" Target="../media/image171.gif"/><Relationship Id="rId8" Type="http://schemas.openxmlformats.org/officeDocument/2006/relationships/image" Target="../media/image18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93.png"/><Relationship Id="rId4" Type="http://schemas.openxmlformats.org/officeDocument/2006/relationships/image" Target="../media/image1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95.gif"/><Relationship Id="rId4" Type="http://schemas.openxmlformats.org/officeDocument/2006/relationships/image" Target="../media/image170.png"/></Relationships>
</file>

<file path=ppt/slides/_rels/slide82.xml.rels><?xml version="1.0" encoding="UTF-8" standalone="yes"?><Relationships xmlns="http://schemas.openxmlformats.org/package/2006/relationships"><Relationship Id="rId10" Type="http://schemas.openxmlformats.org/officeDocument/2006/relationships/image" Target="../media/image201.png"/><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94.png"/><Relationship Id="rId4" Type="http://schemas.openxmlformats.org/officeDocument/2006/relationships/image" Target="../media/image202.png"/><Relationship Id="rId9" Type="http://schemas.openxmlformats.org/officeDocument/2006/relationships/image" Target="../media/image86.png"/><Relationship Id="rId5" Type="http://schemas.openxmlformats.org/officeDocument/2006/relationships/image" Target="../media/image192.png"/><Relationship Id="rId6" Type="http://schemas.openxmlformats.org/officeDocument/2006/relationships/image" Target="../media/image200.png"/><Relationship Id="rId7" Type="http://schemas.openxmlformats.org/officeDocument/2006/relationships/hyperlink" Target="https://drive.google.com/file/d/1Ql-y1vSO83wC9jtZG7rUB1CrZi6Ty3S_/view?usp=share_link" TargetMode="External"/><Relationship Id="rId8" Type="http://schemas.openxmlformats.org/officeDocument/2006/relationships/hyperlink" Target="https://docs.google.com/presentation/d/1VRNSICMY7T488WUPTZZfnyNLWyO8wcVb94d4D4cxQ2I/edit?usp=share_link"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03.png"/></Relationships>
</file>

<file path=ppt/slides/_rels/slide9.xml.rels><?xml version="1.0" encoding="UTF-8" standalone="yes"?><Relationships xmlns="http://schemas.openxmlformats.org/package/2006/relationships"><Relationship Id="rId10" Type="http://schemas.openxmlformats.org/officeDocument/2006/relationships/image" Target="../media/image27.gif"/><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9.png"/><Relationship Id="rId9" Type="http://schemas.openxmlformats.org/officeDocument/2006/relationships/image" Target="../media/image9.gif"/><Relationship Id="rId5" Type="http://schemas.openxmlformats.org/officeDocument/2006/relationships/image" Target="../media/image25.gif"/><Relationship Id="rId6" Type="http://schemas.openxmlformats.org/officeDocument/2006/relationships/image" Target="../media/image5.gif"/><Relationship Id="rId7" Type="http://schemas.openxmlformats.org/officeDocument/2006/relationships/image" Target="../media/image24.gif"/><Relationship Id="rId8"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 name="Shape 74"/>
        <p:cNvGrpSpPr/>
        <p:nvPr/>
      </p:nvGrpSpPr>
      <p:grpSpPr>
        <a:xfrm>
          <a:off x="0" y="0"/>
          <a:ext cx="0" cy="0"/>
          <a:chOff x="0" y="0"/>
          <a:chExt cx="0" cy="0"/>
        </a:xfrm>
      </p:grpSpPr>
      <p:sp>
        <p:nvSpPr>
          <p:cNvPr id="75" name="Google Shape;75;p1"/>
          <p:cNvSpPr txBox="1"/>
          <p:nvPr/>
        </p:nvSpPr>
        <p:spPr>
          <a:xfrm>
            <a:off x="1611975" y="611300"/>
            <a:ext cx="6213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202124"/>
                </a:solidFill>
                <a:highlight>
                  <a:srgbClr val="FFFFFF"/>
                </a:highlight>
                <a:latin typeface="Arial"/>
                <a:ea typeface="Arial"/>
                <a:cs typeface="Arial"/>
                <a:sym typeface="Arial"/>
              </a:rPr>
              <a:t>COMP 499/691: </a:t>
            </a:r>
            <a:r>
              <a:rPr b="0" i="0" lang="en-GB" sz="2000" u="none" cap="none" strike="noStrike">
                <a:solidFill>
                  <a:schemeClr val="dk1"/>
                </a:solidFill>
                <a:highlight>
                  <a:srgbClr val="FFFFFF"/>
                </a:highlight>
                <a:latin typeface="Arial"/>
                <a:ea typeface="Arial"/>
                <a:cs typeface="Arial"/>
                <a:sym typeface="Arial"/>
              </a:rPr>
              <a:t>Conversational Artificial Intelligence</a:t>
            </a:r>
            <a:endParaRPr b="0" i="0" sz="2000" u="none" cap="none" strike="noStrike">
              <a:solidFill>
                <a:schemeClr val="dk1"/>
              </a:solidFill>
              <a:latin typeface="Arial"/>
              <a:ea typeface="Arial"/>
              <a:cs typeface="Arial"/>
              <a:sym typeface="Arial"/>
            </a:endParaRPr>
          </a:p>
        </p:txBody>
      </p:sp>
      <p:sp>
        <p:nvSpPr>
          <p:cNvPr id="76" name="Google Shape;76;p1"/>
          <p:cNvSpPr txBox="1"/>
          <p:nvPr/>
        </p:nvSpPr>
        <p:spPr>
          <a:xfrm>
            <a:off x="2111050" y="2192038"/>
            <a:ext cx="5543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2"/>
                </a:solidFill>
                <a:latin typeface="Arial"/>
                <a:ea typeface="Arial"/>
                <a:cs typeface="Arial"/>
                <a:sym typeface="Arial"/>
              </a:rPr>
              <a:t>Computer Science &amp; Software Engineering</a:t>
            </a:r>
            <a:endParaRPr b="0" i="0" sz="20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2"/>
                </a:solidFill>
                <a:latin typeface="Arial"/>
                <a:ea typeface="Arial"/>
                <a:cs typeface="Arial"/>
                <a:sym typeface="Arial"/>
              </a:rPr>
              <a:t>Concordia University, Winter 202</a:t>
            </a:r>
            <a:r>
              <a:rPr lang="en-GB" sz="2000">
                <a:solidFill>
                  <a:schemeClr val="lt2"/>
                </a:solidFill>
              </a:rPr>
              <a:t>4</a:t>
            </a:r>
            <a:endParaRPr b="0" i="0" sz="2000" u="none" cap="none" strike="noStrike">
              <a:solidFill>
                <a:schemeClr val="lt2"/>
              </a:solidFill>
              <a:latin typeface="Arial"/>
              <a:ea typeface="Arial"/>
              <a:cs typeface="Arial"/>
              <a:sym typeface="Arial"/>
            </a:endParaRPr>
          </a:p>
        </p:txBody>
      </p:sp>
      <p:sp>
        <p:nvSpPr>
          <p:cNvPr id="77" name="Google Shape;77;p1"/>
          <p:cNvSpPr txBox="1"/>
          <p:nvPr/>
        </p:nvSpPr>
        <p:spPr>
          <a:xfrm>
            <a:off x="1282725" y="1436075"/>
            <a:ext cx="65883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GB" sz="2600" u="none" cap="none" strike="noStrike">
                <a:solidFill>
                  <a:srgbClr val="202124"/>
                </a:solidFill>
                <a:highlight>
                  <a:schemeClr val="lt1"/>
                </a:highlight>
                <a:latin typeface="Arial"/>
                <a:ea typeface="Arial"/>
                <a:cs typeface="Arial"/>
                <a:sym typeface="Arial"/>
              </a:rPr>
              <a:t>Introduction to Deep Learning</a:t>
            </a:r>
            <a:endParaRPr b="0" i="0" sz="2600" u="none" cap="none" strike="noStrike">
              <a:solidFill>
                <a:srgbClr val="000000"/>
              </a:solidFill>
              <a:latin typeface="Arial"/>
              <a:ea typeface="Arial"/>
              <a:cs typeface="Arial"/>
              <a:sym typeface="Arial"/>
            </a:endParaRPr>
          </a:p>
        </p:txBody>
      </p:sp>
      <p:pic>
        <p:nvPicPr>
          <p:cNvPr id="78" name="Google Shape;78;p1"/>
          <p:cNvPicPr preferRelativeResize="0"/>
          <p:nvPr/>
        </p:nvPicPr>
        <p:blipFill rotWithShape="1">
          <a:blip r:embed="rId3">
            <a:alphaModFix/>
          </a:blip>
          <a:srcRect b="0" l="0" r="0" t="0"/>
          <a:stretch/>
        </p:blipFill>
        <p:spPr>
          <a:xfrm>
            <a:off x="2448789" y="3398500"/>
            <a:ext cx="3341767" cy="1108200"/>
          </a:xfrm>
          <a:prstGeom prst="rect">
            <a:avLst/>
          </a:prstGeom>
          <a:noFill/>
          <a:ln>
            <a:noFill/>
          </a:ln>
        </p:spPr>
      </p:pic>
      <p:sp>
        <p:nvSpPr>
          <p:cNvPr id="79" name="Google Shape;79;p1"/>
          <p:cNvSpPr txBox="1"/>
          <p:nvPr>
            <p:ph idx="12" type="sldNum"/>
          </p:nvPr>
        </p:nvSpPr>
        <p:spPr>
          <a:xfrm>
            <a:off x="7837741" y="44670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23" name="Shape 423"/>
        <p:cNvGrpSpPr/>
        <p:nvPr/>
      </p:nvGrpSpPr>
      <p:grpSpPr>
        <a:xfrm>
          <a:off x="0" y="0"/>
          <a:ext cx="0" cy="0"/>
          <a:chOff x="0" y="0"/>
          <a:chExt cx="0" cy="0"/>
        </a:xfrm>
      </p:grpSpPr>
      <p:sp>
        <p:nvSpPr>
          <p:cNvPr id="424" name="Google Shape;424;p10"/>
          <p:cNvSpPr txBox="1"/>
          <p:nvPr>
            <p:ph type="title"/>
          </p:nvPr>
        </p:nvSpPr>
        <p:spPr>
          <a:xfrm>
            <a:off x="98250" y="49800"/>
            <a:ext cx="89523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Types of Problems</a:t>
            </a:r>
            <a:endParaRPr sz="2600"/>
          </a:p>
        </p:txBody>
      </p:sp>
      <p:sp>
        <p:nvSpPr>
          <p:cNvPr id="425" name="Google Shape;425;p10"/>
          <p:cNvSpPr txBox="1"/>
          <p:nvPr/>
        </p:nvSpPr>
        <p:spPr>
          <a:xfrm>
            <a:off x="316575" y="919275"/>
            <a:ext cx="5503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Which modules require solving a </a:t>
            </a:r>
            <a:r>
              <a:rPr b="1" i="0" lang="en-GB" sz="1400" u="none" cap="none" strike="noStrike">
                <a:solidFill>
                  <a:srgbClr val="000000"/>
                </a:solidFill>
                <a:latin typeface="Roboto"/>
                <a:ea typeface="Roboto"/>
                <a:cs typeface="Roboto"/>
                <a:sym typeface="Roboto"/>
              </a:rPr>
              <a:t>regression</a:t>
            </a:r>
            <a:r>
              <a:rPr b="0" i="0" lang="en-GB" sz="1400" u="none" cap="none" strike="noStrike">
                <a:solidFill>
                  <a:srgbClr val="000000"/>
                </a:solidFill>
                <a:latin typeface="Roboto"/>
                <a:ea typeface="Roboto"/>
                <a:cs typeface="Roboto"/>
                <a:sym typeface="Roboto"/>
              </a:rPr>
              <a:t> problem?</a:t>
            </a:r>
            <a:endParaRPr b="0" i="0" sz="1400" u="none" cap="none" strike="noStrike">
              <a:solidFill>
                <a:srgbClr val="000000"/>
              </a:solidFill>
              <a:latin typeface="Roboto"/>
              <a:ea typeface="Roboto"/>
              <a:cs typeface="Roboto"/>
              <a:sym typeface="Roboto"/>
            </a:endParaRPr>
          </a:p>
        </p:txBody>
      </p:sp>
      <p:sp>
        <p:nvSpPr>
          <p:cNvPr id="426" name="Google Shape;426;p10"/>
          <p:cNvSpPr txBox="1"/>
          <p:nvPr>
            <p:ph idx="12" type="sldNum"/>
          </p:nvPr>
        </p:nvSpPr>
        <p:spPr>
          <a:xfrm>
            <a:off x="8599741" y="47718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427" name="Google Shape;427;p10"/>
          <p:cNvPicPr preferRelativeResize="0"/>
          <p:nvPr/>
        </p:nvPicPr>
        <p:blipFill rotWithShape="1">
          <a:blip r:embed="rId3">
            <a:alphaModFix/>
          </a:blip>
          <a:srcRect b="0" l="0" r="0" t="0"/>
          <a:stretch/>
        </p:blipFill>
        <p:spPr>
          <a:xfrm>
            <a:off x="405138" y="2462638"/>
            <a:ext cx="432625" cy="432625"/>
          </a:xfrm>
          <a:prstGeom prst="rect">
            <a:avLst/>
          </a:prstGeom>
          <a:noFill/>
          <a:ln>
            <a:noFill/>
          </a:ln>
        </p:spPr>
      </p:pic>
      <p:pic>
        <p:nvPicPr>
          <p:cNvPr id="428" name="Google Shape;428;p10"/>
          <p:cNvPicPr preferRelativeResize="0"/>
          <p:nvPr/>
        </p:nvPicPr>
        <p:blipFill rotWithShape="1">
          <a:blip r:embed="rId4">
            <a:alphaModFix/>
          </a:blip>
          <a:srcRect b="0" l="0" r="0" t="0"/>
          <a:stretch/>
        </p:blipFill>
        <p:spPr>
          <a:xfrm>
            <a:off x="367288" y="1657088"/>
            <a:ext cx="508325" cy="508325"/>
          </a:xfrm>
          <a:prstGeom prst="rect">
            <a:avLst/>
          </a:prstGeom>
          <a:noFill/>
          <a:ln>
            <a:noFill/>
          </a:ln>
        </p:spPr>
      </p:pic>
      <p:pic>
        <p:nvPicPr>
          <p:cNvPr id="429" name="Google Shape;429;p10"/>
          <p:cNvPicPr preferRelativeResize="0"/>
          <p:nvPr/>
        </p:nvPicPr>
        <p:blipFill rotWithShape="1">
          <a:blip r:embed="rId5">
            <a:alphaModFix/>
          </a:blip>
          <a:srcRect b="0" l="0" r="0" t="0"/>
          <a:stretch/>
        </p:blipFill>
        <p:spPr>
          <a:xfrm>
            <a:off x="347100" y="3095500"/>
            <a:ext cx="548700" cy="548700"/>
          </a:xfrm>
          <a:prstGeom prst="rect">
            <a:avLst/>
          </a:prstGeom>
          <a:noFill/>
          <a:ln>
            <a:noFill/>
          </a:ln>
        </p:spPr>
      </p:pic>
      <p:sp>
        <p:nvSpPr>
          <p:cNvPr id="430" name="Google Shape;430;p10"/>
          <p:cNvSpPr/>
          <p:nvPr/>
        </p:nvSpPr>
        <p:spPr>
          <a:xfrm>
            <a:off x="1147650" y="1691163"/>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sp>
        <p:nvSpPr>
          <p:cNvPr id="431" name="Google Shape;431;p10"/>
          <p:cNvSpPr/>
          <p:nvPr/>
        </p:nvSpPr>
        <p:spPr>
          <a:xfrm>
            <a:off x="2214450" y="1700650"/>
            <a:ext cx="810600" cy="4326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Recording Setup</a:t>
            </a:r>
            <a:endParaRPr b="0" i="0" sz="700" u="none" cap="none" strike="noStrike">
              <a:solidFill>
                <a:srgbClr val="000000"/>
              </a:solidFill>
              <a:latin typeface="Arial"/>
              <a:ea typeface="Arial"/>
              <a:cs typeface="Arial"/>
              <a:sym typeface="Arial"/>
            </a:endParaRPr>
          </a:p>
        </p:txBody>
      </p:sp>
      <p:sp>
        <p:nvSpPr>
          <p:cNvPr id="432" name="Google Shape;432;p10"/>
          <p:cNvSpPr/>
          <p:nvPr/>
        </p:nvSpPr>
        <p:spPr>
          <a:xfrm>
            <a:off x="3281250" y="1700650"/>
            <a:ext cx="810600" cy="432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Voice Activity Detection</a:t>
            </a:r>
            <a:endParaRPr b="0" i="0" sz="700" u="none" cap="none" strike="noStrike">
              <a:solidFill>
                <a:srgbClr val="000000"/>
              </a:solidFill>
              <a:latin typeface="Arial"/>
              <a:ea typeface="Arial"/>
              <a:cs typeface="Arial"/>
              <a:sym typeface="Arial"/>
            </a:endParaRPr>
          </a:p>
        </p:txBody>
      </p:sp>
      <p:sp>
        <p:nvSpPr>
          <p:cNvPr id="433" name="Google Shape;433;p10"/>
          <p:cNvSpPr/>
          <p:nvPr/>
        </p:nvSpPr>
        <p:spPr>
          <a:xfrm>
            <a:off x="4348050" y="1700650"/>
            <a:ext cx="810600" cy="432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Enhancement</a:t>
            </a:r>
            <a:endParaRPr b="0" i="0" sz="700" u="none" cap="none" strike="noStrike">
              <a:solidFill>
                <a:srgbClr val="000000"/>
              </a:solidFill>
              <a:latin typeface="Arial"/>
              <a:ea typeface="Arial"/>
              <a:cs typeface="Arial"/>
              <a:sym typeface="Arial"/>
            </a:endParaRPr>
          </a:p>
        </p:txBody>
      </p:sp>
      <p:sp>
        <p:nvSpPr>
          <p:cNvPr id="434" name="Google Shape;434;p10"/>
          <p:cNvSpPr/>
          <p:nvPr/>
        </p:nvSpPr>
        <p:spPr>
          <a:xfrm>
            <a:off x="5414850" y="1700650"/>
            <a:ext cx="810600" cy="432600"/>
          </a:xfrm>
          <a:prstGeom prst="roundRect">
            <a:avLst>
              <a:gd fmla="val 16667" name="adj"/>
            </a:avLst>
          </a:prstGeom>
          <a:solidFill>
            <a:srgbClr val="F4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Keyword Spotting</a:t>
            </a:r>
            <a:endParaRPr b="0" i="0" sz="800" u="none" cap="none" strike="noStrike">
              <a:solidFill>
                <a:srgbClr val="000000"/>
              </a:solidFill>
              <a:latin typeface="Arial"/>
              <a:ea typeface="Arial"/>
              <a:cs typeface="Arial"/>
              <a:sym typeface="Arial"/>
            </a:endParaRPr>
          </a:p>
        </p:txBody>
      </p:sp>
      <p:sp>
        <p:nvSpPr>
          <p:cNvPr id="435" name="Google Shape;435;p10"/>
          <p:cNvSpPr/>
          <p:nvPr/>
        </p:nvSpPr>
        <p:spPr>
          <a:xfrm>
            <a:off x="5414850" y="2462650"/>
            <a:ext cx="810600" cy="432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Speech Recognition</a:t>
            </a:r>
            <a:endParaRPr b="0" i="0" sz="800" u="none" cap="none" strike="noStrike">
              <a:solidFill>
                <a:srgbClr val="000000"/>
              </a:solidFill>
              <a:latin typeface="Arial"/>
              <a:ea typeface="Arial"/>
              <a:cs typeface="Arial"/>
              <a:sym typeface="Arial"/>
            </a:endParaRPr>
          </a:p>
        </p:txBody>
      </p:sp>
      <p:sp>
        <p:nvSpPr>
          <p:cNvPr id="436" name="Google Shape;436;p10"/>
          <p:cNvSpPr/>
          <p:nvPr/>
        </p:nvSpPr>
        <p:spPr>
          <a:xfrm>
            <a:off x="5414850" y="3211600"/>
            <a:ext cx="810600" cy="432600"/>
          </a:xfrm>
          <a:prstGeom prst="roundRect">
            <a:avLst>
              <a:gd fmla="val 16667" name="adj"/>
            </a:avLst>
          </a:prstGeom>
          <a:solidFill>
            <a:srgbClr val="F9CB9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Spoken Language Understanding</a:t>
            </a:r>
            <a:endParaRPr b="0" i="0" sz="700" u="none" cap="none" strike="noStrike">
              <a:solidFill>
                <a:srgbClr val="000000"/>
              </a:solidFill>
              <a:latin typeface="Arial"/>
              <a:ea typeface="Arial"/>
              <a:cs typeface="Arial"/>
              <a:sym typeface="Arial"/>
            </a:endParaRPr>
          </a:p>
        </p:txBody>
      </p:sp>
      <p:sp>
        <p:nvSpPr>
          <p:cNvPr id="437" name="Google Shape;437;p10"/>
          <p:cNvSpPr/>
          <p:nvPr/>
        </p:nvSpPr>
        <p:spPr>
          <a:xfrm>
            <a:off x="4348050" y="3211600"/>
            <a:ext cx="810600" cy="432600"/>
          </a:xfrm>
          <a:prstGeom prst="roundRect">
            <a:avLst>
              <a:gd fmla="val 16667" name="adj"/>
            </a:avLst>
          </a:prstGeom>
          <a:solidFill>
            <a:srgbClr val="A4C2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Dialogue</a:t>
            </a:r>
            <a:endParaRPr b="0" i="0" sz="700" u="none" cap="none" strike="noStrike">
              <a:solidFill>
                <a:srgbClr val="000000"/>
              </a:solidFill>
              <a:latin typeface="Arial"/>
              <a:ea typeface="Arial"/>
              <a:cs typeface="Arial"/>
              <a:sym typeface="Arial"/>
            </a:endParaRPr>
          </a:p>
        </p:txBody>
      </p:sp>
      <p:sp>
        <p:nvSpPr>
          <p:cNvPr id="438" name="Google Shape;438;p10"/>
          <p:cNvSpPr/>
          <p:nvPr/>
        </p:nvSpPr>
        <p:spPr>
          <a:xfrm>
            <a:off x="3281250" y="3211600"/>
            <a:ext cx="810600" cy="432600"/>
          </a:xfrm>
          <a:prstGeom prst="roundRect">
            <a:avLst>
              <a:gd fmla="val 16667" name="adj"/>
            </a:avLst>
          </a:prstGeom>
          <a:solidFill>
            <a:srgbClr val="F6B26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 Synthesis</a:t>
            </a:r>
            <a:endParaRPr b="0" i="0" sz="700" u="none" cap="none" strike="noStrike">
              <a:solidFill>
                <a:srgbClr val="000000"/>
              </a:solidFill>
              <a:latin typeface="Arial"/>
              <a:ea typeface="Arial"/>
              <a:cs typeface="Arial"/>
              <a:sym typeface="Arial"/>
            </a:endParaRPr>
          </a:p>
        </p:txBody>
      </p:sp>
      <p:sp>
        <p:nvSpPr>
          <p:cNvPr id="439" name="Google Shape;439;p10"/>
          <p:cNvSpPr/>
          <p:nvPr/>
        </p:nvSpPr>
        <p:spPr>
          <a:xfrm>
            <a:off x="2214450" y="3211600"/>
            <a:ext cx="810600" cy="432600"/>
          </a:xfrm>
          <a:prstGeom prst="roundRect">
            <a:avLst>
              <a:gd fmla="val 16667" name="adj"/>
            </a:avLst>
          </a:prstGeom>
          <a:solidFill>
            <a:srgbClr val="D9D2E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50"/>
              <a:buFont typeface="Arial"/>
              <a:buNone/>
            </a:pPr>
            <a:r>
              <a:rPr b="0" i="0" lang="en-GB" sz="650" u="none" cap="none" strike="noStrike">
                <a:solidFill>
                  <a:srgbClr val="000000"/>
                </a:solidFill>
                <a:latin typeface="Arial"/>
                <a:ea typeface="Arial"/>
                <a:cs typeface="Arial"/>
                <a:sym typeface="Arial"/>
              </a:rPr>
              <a:t>Generation Setup</a:t>
            </a:r>
            <a:endParaRPr b="0" i="0" sz="1000" u="none" cap="none" strike="noStrike">
              <a:solidFill>
                <a:srgbClr val="000000"/>
              </a:solidFill>
              <a:latin typeface="Arial"/>
              <a:ea typeface="Arial"/>
              <a:cs typeface="Arial"/>
              <a:sym typeface="Arial"/>
            </a:endParaRPr>
          </a:p>
        </p:txBody>
      </p:sp>
      <p:sp>
        <p:nvSpPr>
          <p:cNvPr id="440" name="Google Shape;440;p10"/>
          <p:cNvSpPr/>
          <p:nvPr/>
        </p:nvSpPr>
        <p:spPr>
          <a:xfrm>
            <a:off x="1149813" y="3211588"/>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cxnSp>
        <p:nvCxnSpPr>
          <p:cNvPr id="441" name="Google Shape;441;p10"/>
          <p:cNvCxnSpPr>
            <a:stCxn id="428" idx="3"/>
            <a:endCxn id="430" idx="1"/>
          </p:cNvCxnSpPr>
          <p:nvPr/>
        </p:nvCxnSpPr>
        <p:spPr>
          <a:xfrm flipH="1" rot="10800000">
            <a:off x="875613" y="1907351"/>
            <a:ext cx="272100" cy="3900"/>
          </a:xfrm>
          <a:prstGeom prst="straightConnector1">
            <a:avLst/>
          </a:prstGeom>
          <a:noFill/>
          <a:ln cap="flat" cmpd="sng" w="9525">
            <a:solidFill>
              <a:srgbClr val="424242"/>
            </a:solidFill>
            <a:prstDash val="solid"/>
            <a:round/>
            <a:headEnd len="sm" w="sm" type="none"/>
            <a:tailEnd len="med" w="med" type="triangle"/>
          </a:ln>
        </p:spPr>
      </p:cxnSp>
      <p:cxnSp>
        <p:nvCxnSpPr>
          <p:cNvPr id="442" name="Google Shape;442;p10"/>
          <p:cNvCxnSpPr>
            <a:endCxn id="431" idx="1"/>
          </p:cNvCxnSpPr>
          <p:nvPr/>
        </p:nvCxnSpPr>
        <p:spPr>
          <a:xfrm>
            <a:off x="1958250" y="19121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43" name="Google Shape;443;p10"/>
          <p:cNvCxnSpPr/>
          <p:nvPr/>
        </p:nvCxnSpPr>
        <p:spPr>
          <a:xfrm>
            <a:off x="3025050" y="19121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44" name="Google Shape;444;p10"/>
          <p:cNvCxnSpPr/>
          <p:nvPr/>
        </p:nvCxnSpPr>
        <p:spPr>
          <a:xfrm>
            <a:off x="4091850" y="19121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45" name="Google Shape;445;p10"/>
          <p:cNvCxnSpPr/>
          <p:nvPr/>
        </p:nvCxnSpPr>
        <p:spPr>
          <a:xfrm>
            <a:off x="5158650" y="19121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46" name="Google Shape;446;p10"/>
          <p:cNvCxnSpPr>
            <a:stCxn id="434" idx="2"/>
            <a:endCxn id="435" idx="0"/>
          </p:cNvCxnSpPr>
          <p:nvPr/>
        </p:nvCxnSpPr>
        <p:spPr>
          <a:xfrm>
            <a:off x="5820150" y="21332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447" name="Google Shape;447;p10"/>
          <p:cNvCxnSpPr/>
          <p:nvPr/>
        </p:nvCxnSpPr>
        <p:spPr>
          <a:xfrm>
            <a:off x="5820150" y="28952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448" name="Google Shape;448;p10"/>
          <p:cNvCxnSpPr>
            <a:stCxn id="436" idx="1"/>
            <a:endCxn id="437" idx="3"/>
          </p:cNvCxnSpPr>
          <p:nvPr/>
        </p:nvCxnSpPr>
        <p:spPr>
          <a:xfrm rot="10800000">
            <a:off x="5158650" y="34279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49" name="Google Shape;449;p10"/>
          <p:cNvCxnSpPr/>
          <p:nvPr/>
        </p:nvCxnSpPr>
        <p:spPr>
          <a:xfrm rot="10800000">
            <a:off x="4091850" y="34279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50" name="Google Shape;450;p10"/>
          <p:cNvCxnSpPr/>
          <p:nvPr/>
        </p:nvCxnSpPr>
        <p:spPr>
          <a:xfrm rot="10800000">
            <a:off x="3025050" y="34279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51" name="Google Shape;451;p10"/>
          <p:cNvCxnSpPr/>
          <p:nvPr/>
        </p:nvCxnSpPr>
        <p:spPr>
          <a:xfrm rot="10800000">
            <a:off x="1958250" y="34279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52" name="Google Shape;452;p10"/>
          <p:cNvCxnSpPr/>
          <p:nvPr/>
        </p:nvCxnSpPr>
        <p:spPr>
          <a:xfrm rot="10800000">
            <a:off x="891450" y="34279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53" name="Google Shape;453;p10"/>
          <p:cNvCxnSpPr>
            <a:stCxn id="429" idx="0"/>
            <a:endCxn id="427" idx="2"/>
          </p:cNvCxnSpPr>
          <p:nvPr/>
        </p:nvCxnSpPr>
        <p:spPr>
          <a:xfrm rot="10800000">
            <a:off x="621450" y="2895400"/>
            <a:ext cx="0" cy="200100"/>
          </a:xfrm>
          <a:prstGeom prst="straightConnector1">
            <a:avLst/>
          </a:prstGeom>
          <a:noFill/>
          <a:ln cap="flat" cmpd="sng" w="9525">
            <a:solidFill>
              <a:srgbClr val="424242"/>
            </a:solidFill>
            <a:prstDash val="solid"/>
            <a:round/>
            <a:headEnd len="sm" w="sm" type="none"/>
            <a:tailEnd len="med" w="med" type="triangle"/>
          </a:ln>
        </p:spPr>
      </p:cxnSp>
      <p:cxnSp>
        <p:nvCxnSpPr>
          <p:cNvPr id="454" name="Google Shape;454;p10"/>
          <p:cNvCxnSpPr>
            <a:stCxn id="427" idx="0"/>
            <a:endCxn id="428" idx="2"/>
          </p:cNvCxnSpPr>
          <p:nvPr/>
        </p:nvCxnSpPr>
        <p:spPr>
          <a:xfrm rot="10800000">
            <a:off x="621451" y="2165338"/>
            <a:ext cx="0" cy="297300"/>
          </a:xfrm>
          <a:prstGeom prst="straightConnector1">
            <a:avLst/>
          </a:prstGeom>
          <a:noFill/>
          <a:ln cap="flat" cmpd="sng" w="9525">
            <a:solidFill>
              <a:srgbClr val="424242"/>
            </a:solidFill>
            <a:prstDash val="solid"/>
            <a:round/>
            <a:headEnd len="sm" w="sm" type="none"/>
            <a:tailEnd len="med" w="med" type="triangle"/>
          </a:ln>
        </p:spPr>
      </p:cxnSp>
      <p:pic>
        <p:nvPicPr>
          <p:cNvPr id="455" name="Google Shape;455;p10"/>
          <p:cNvPicPr preferRelativeResize="0"/>
          <p:nvPr/>
        </p:nvPicPr>
        <p:blipFill rotWithShape="1">
          <a:blip r:embed="rId6">
            <a:alphaModFix/>
          </a:blip>
          <a:srcRect b="0" l="0" r="0" t="0"/>
          <a:stretch/>
        </p:blipFill>
        <p:spPr>
          <a:xfrm>
            <a:off x="2712850" y="2278672"/>
            <a:ext cx="1232197" cy="702737"/>
          </a:xfrm>
          <a:prstGeom prst="rect">
            <a:avLst/>
          </a:prstGeom>
          <a:noFill/>
          <a:ln>
            <a:noFill/>
          </a:ln>
        </p:spPr>
      </p:pic>
      <p:sp>
        <p:nvSpPr>
          <p:cNvPr id="456" name="Google Shape;456;p10"/>
          <p:cNvSpPr/>
          <p:nvPr/>
        </p:nvSpPr>
        <p:spPr>
          <a:xfrm>
            <a:off x="4249750" y="15946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0"/>
          <p:cNvSpPr/>
          <p:nvPr/>
        </p:nvSpPr>
        <p:spPr>
          <a:xfrm>
            <a:off x="3194400" y="312682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0"/>
          <p:cNvSpPr/>
          <p:nvPr/>
        </p:nvSpPr>
        <p:spPr>
          <a:xfrm>
            <a:off x="7131225" y="1397338"/>
            <a:ext cx="1077000" cy="636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Speech Enhancement</a:t>
            </a:r>
            <a:endParaRPr b="0" i="0" sz="1000" u="none" cap="none" strike="noStrike">
              <a:solidFill>
                <a:srgbClr val="000000"/>
              </a:solidFill>
              <a:latin typeface="Arial"/>
              <a:ea typeface="Arial"/>
              <a:cs typeface="Arial"/>
              <a:sym typeface="Arial"/>
            </a:endParaRPr>
          </a:p>
        </p:txBody>
      </p:sp>
      <p:cxnSp>
        <p:nvCxnSpPr>
          <p:cNvPr id="459" name="Google Shape;459;p10"/>
          <p:cNvCxnSpPr/>
          <p:nvPr/>
        </p:nvCxnSpPr>
        <p:spPr>
          <a:xfrm flipH="1">
            <a:off x="7685025" y="2040468"/>
            <a:ext cx="3600" cy="184800"/>
          </a:xfrm>
          <a:prstGeom prst="straightConnector1">
            <a:avLst/>
          </a:prstGeom>
          <a:noFill/>
          <a:ln cap="flat" cmpd="sng" w="9525">
            <a:solidFill>
              <a:schemeClr val="dk2"/>
            </a:solidFill>
            <a:prstDash val="solid"/>
            <a:round/>
            <a:headEnd len="sm" w="sm" type="none"/>
            <a:tailEnd len="med" w="med" type="triangle"/>
          </a:ln>
        </p:spPr>
      </p:cxnSp>
      <p:cxnSp>
        <p:nvCxnSpPr>
          <p:cNvPr id="460" name="Google Shape;460;p10"/>
          <p:cNvCxnSpPr/>
          <p:nvPr/>
        </p:nvCxnSpPr>
        <p:spPr>
          <a:xfrm flipH="1">
            <a:off x="7685025" y="1202268"/>
            <a:ext cx="3600" cy="184800"/>
          </a:xfrm>
          <a:prstGeom prst="straightConnector1">
            <a:avLst/>
          </a:prstGeom>
          <a:noFill/>
          <a:ln cap="flat" cmpd="sng" w="9525">
            <a:solidFill>
              <a:schemeClr val="dk2"/>
            </a:solidFill>
            <a:prstDash val="solid"/>
            <a:round/>
            <a:headEnd len="sm" w="sm" type="none"/>
            <a:tailEnd len="med" w="med" type="triangle"/>
          </a:ln>
        </p:spPr>
      </p:cxnSp>
      <p:sp>
        <p:nvSpPr>
          <p:cNvPr id="461" name="Google Shape;461;p10"/>
          <p:cNvSpPr/>
          <p:nvPr/>
        </p:nvSpPr>
        <p:spPr>
          <a:xfrm>
            <a:off x="7207425" y="3607138"/>
            <a:ext cx="1077000" cy="6366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Speech Synthesis</a:t>
            </a:r>
            <a:endParaRPr b="0" i="0" sz="1000" u="none" cap="none" strike="noStrike">
              <a:solidFill>
                <a:srgbClr val="000000"/>
              </a:solidFill>
              <a:latin typeface="Arial"/>
              <a:ea typeface="Arial"/>
              <a:cs typeface="Arial"/>
              <a:sym typeface="Arial"/>
            </a:endParaRPr>
          </a:p>
        </p:txBody>
      </p:sp>
      <p:cxnSp>
        <p:nvCxnSpPr>
          <p:cNvPr id="462" name="Google Shape;462;p10"/>
          <p:cNvCxnSpPr/>
          <p:nvPr/>
        </p:nvCxnSpPr>
        <p:spPr>
          <a:xfrm flipH="1">
            <a:off x="7761225" y="4250268"/>
            <a:ext cx="3600" cy="184800"/>
          </a:xfrm>
          <a:prstGeom prst="straightConnector1">
            <a:avLst/>
          </a:prstGeom>
          <a:noFill/>
          <a:ln cap="flat" cmpd="sng" w="9525">
            <a:solidFill>
              <a:schemeClr val="dk2"/>
            </a:solidFill>
            <a:prstDash val="solid"/>
            <a:round/>
            <a:headEnd len="sm" w="sm" type="none"/>
            <a:tailEnd len="med" w="med" type="triangle"/>
          </a:ln>
        </p:spPr>
      </p:cxnSp>
      <p:cxnSp>
        <p:nvCxnSpPr>
          <p:cNvPr id="463" name="Google Shape;463;p10"/>
          <p:cNvCxnSpPr/>
          <p:nvPr/>
        </p:nvCxnSpPr>
        <p:spPr>
          <a:xfrm flipH="1">
            <a:off x="7761225" y="3412068"/>
            <a:ext cx="3600" cy="184800"/>
          </a:xfrm>
          <a:prstGeom prst="straightConnector1">
            <a:avLst/>
          </a:prstGeom>
          <a:noFill/>
          <a:ln cap="flat" cmpd="sng" w="9525">
            <a:solidFill>
              <a:schemeClr val="dk2"/>
            </a:solidFill>
            <a:prstDash val="solid"/>
            <a:round/>
            <a:headEnd len="sm" w="sm" type="none"/>
            <a:tailEnd len="med" w="med" type="triangle"/>
          </a:ln>
        </p:spPr>
      </p:cxnSp>
      <p:cxnSp>
        <p:nvCxnSpPr>
          <p:cNvPr id="464" name="Google Shape;464;p10"/>
          <p:cNvCxnSpPr/>
          <p:nvPr/>
        </p:nvCxnSpPr>
        <p:spPr>
          <a:xfrm flipH="1" rot="10800000">
            <a:off x="6843075" y="2765225"/>
            <a:ext cx="1869900" cy="6600"/>
          </a:xfrm>
          <a:prstGeom prst="straightConnector1">
            <a:avLst/>
          </a:prstGeom>
          <a:noFill/>
          <a:ln cap="flat" cmpd="sng" w="9525">
            <a:solidFill>
              <a:schemeClr val="dk2"/>
            </a:solidFill>
            <a:prstDash val="solid"/>
            <a:round/>
            <a:headEnd len="sm" w="sm" type="none"/>
            <a:tailEnd len="sm" w="sm" type="none"/>
          </a:ln>
        </p:spPr>
      </p:cxnSp>
      <p:pic>
        <p:nvPicPr>
          <p:cNvPr id="465" name="Google Shape;465;p10"/>
          <p:cNvPicPr preferRelativeResize="0"/>
          <p:nvPr/>
        </p:nvPicPr>
        <p:blipFill rotWithShape="1">
          <a:blip r:embed="rId7">
            <a:alphaModFix/>
          </a:blip>
          <a:srcRect b="0" l="0" r="0" t="0"/>
          <a:stretch/>
        </p:blipFill>
        <p:spPr>
          <a:xfrm>
            <a:off x="6628525" y="991902"/>
            <a:ext cx="2116598" cy="200100"/>
          </a:xfrm>
          <a:prstGeom prst="rect">
            <a:avLst/>
          </a:prstGeom>
          <a:noFill/>
          <a:ln>
            <a:noFill/>
          </a:ln>
        </p:spPr>
      </p:pic>
      <p:pic>
        <p:nvPicPr>
          <p:cNvPr id="466" name="Google Shape;466;p10"/>
          <p:cNvPicPr preferRelativeResize="0"/>
          <p:nvPr/>
        </p:nvPicPr>
        <p:blipFill rotWithShape="1">
          <a:blip r:embed="rId8">
            <a:alphaModFix/>
          </a:blip>
          <a:srcRect b="0" l="0" r="0" t="0"/>
          <a:stretch/>
        </p:blipFill>
        <p:spPr>
          <a:xfrm>
            <a:off x="6789038" y="2227063"/>
            <a:ext cx="1947955" cy="230175"/>
          </a:xfrm>
          <a:prstGeom prst="rect">
            <a:avLst/>
          </a:prstGeom>
          <a:noFill/>
          <a:ln>
            <a:noFill/>
          </a:ln>
        </p:spPr>
      </p:pic>
      <p:pic>
        <p:nvPicPr>
          <p:cNvPr id="467" name="Google Shape;467;p10"/>
          <p:cNvPicPr preferRelativeResize="0"/>
          <p:nvPr/>
        </p:nvPicPr>
        <p:blipFill rotWithShape="1">
          <a:blip r:embed="rId9">
            <a:alphaModFix/>
          </a:blip>
          <a:srcRect b="0" l="0" r="0" t="0"/>
          <a:stretch/>
        </p:blipFill>
        <p:spPr>
          <a:xfrm>
            <a:off x="7154850" y="4441600"/>
            <a:ext cx="1377964" cy="636600"/>
          </a:xfrm>
          <a:prstGeom prst="rect">
            <a:avLst/>
          </a:prstGeom>
          <a:noFill/>
          <a:ln>
            <a:noFill/>
          </a:ln>
        </p:spPr>
      </p:pic>
      <p:sp>
        <p:nvSpPr>
          <p:cNvPr id="468" name="Google Shape;468;p10"/>
          <p:cNvSpPr txBox="1"/>
          <p:nvPr/>
        </p:nvSpPr>
        <p:spPr>
          <a:xfrm>
            <a:off x="6997375" y="2947675"/>
            <a:ext cx="1947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Roboto"/>
                <a:ea typeface="Roboto"/>
                <a:cs typeface="Roboto"/>
                <a:sym typeface="Roboto"/>
              </a:rPr>
              <a:t>“Which kind of food do you want to eat?”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72" name="Shape 472"/>
        <p:cNvGrpSpPr/>
        <p:nvPr/>
      </p:nvGrpSpPr>
      <p:grpSpPr>
        <a:xfrm>
          <a:off x="0" y="0"/>
          <a:ext cx="0" cy="0"/>
          <a:chOff x="0" y="0"/>
          <a:chExt cx="0" cy="0"/>
        </a:xfrm>
      </p:grpSpPr>
      <p:sp>
        <p:nvSpPr>
          <p:cNvPr id="473" name="Google Shape;473;p1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Types of Learning</a:t>
            </a:r>
            <a:endParaRPr sz="2600"/>
          </a:p>
        </p:txBody>
      </p:sp>
      <p:sp>
        <p:nvSpPr>
          <p:cNvPr id="474" name="Google Shape;474;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475" name="Google Shape;475;p11"/>
          <p:cNvSpPr txBox="1"/>
          <p:nvPr/>
        </p:nvSpPr>
        <p:spPr>
          <a:xfrm>
            <a:off x="169375" y="1446300"/>
            <a:ext cx="141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Learning types</a:t>
            </a:r>
            <a:endParaRPr b="0" i="0" sz="1400" u="none" cap="none" strike="noStrike">
              <a:solidFill>
                <a:srgbClr val="000000"/>
              </a:solidFill>
              <a:latin typeface="Roboto"/>
              <a:ea typeface="Roboto"/>
              <a:cs typeface="Roboto"/>
              <a:sym typeface="Roboto"/>
            </a:endParaRPr>
          </a:p>
        </p:txBody>
      </p:sp>
      <p:cxnSp>
        <p:nvCxnSpPr>
          <p:cNvPr id="476" name="Google Shape;476;p11"/>
          <p:cNvCxnSpPr/>
          <p:nvPr/>
        </p:nvCxnSpPr>
        <p:spPr>
          <a:xfrm flipH="1" rot="10800000">
            <a:off x="1488900" y="1187650"/>
            <a:ext cx="616800" cy="311700"/>
          </a:xfrm>
          <a:prstGeom prst="straightConnector1">
            <a:avLst/>
          </a:prstGeom>
          <a:noFill/>
          <a:ln cap="flat" cmpd="sng" w="9525">
            <a:solidFill>
              <a:schemeClr val="dk2"/>
            </a:solidFill>
            <a:prstDash val="solid"/>
            <a:round/>
            <a:headEnd len="sm" w="sm" type="none"/>
            <a:tailEnd len="med" w="med" type="triangle"/>
          </a:ln>
        </p:spPr>
      </p:cxnSp>
      <p:sp>
        <p:nvSpPr>
          <p:cNvPr id="477" name="Google Shape;477;p11"/>
          <p:cNvSpPr txBox="1"/>
          <p:nvPr/>
        </p:nvSpPr>
        <p:spPr>
          <a:xfrm>
            <a:off x="2152000" y="949000"/>
            <a:ext cx="126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Supervised</a:t>
            </a:r>
            <a:endParaRPr b="1" i="0" sz="1400" u="none" cap="none" strike="noStrike">
              <a:solidFill>
                <a:srgbClr val="000000"/>
              </a:solidFill>
              <a:latin typeface="Roboto"/>
              <a:ea typeface="Roboto"/>
              <a:cs typeface="Roboto"/>
              <a:sym typeface="Roboto"/>
            </a:endParaRPr>
          </a:p>
        </p:txBody>
      </p:sp>
      <p:sp>
        <p:nvSpPr>
          <p:cNvPr id="478" name="Google Shape;478;p11"/>
          <p:cNvSpPr txBox="1"/>
          <p:nvPr/>
        </p:nvSpPr>
        <p:spPr>
          <a:xfrm>
            <a:off x="3597700" y="9188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Learning from labeled </a:t>
            </a:r>
            <a:r>
              <a:rPr b="1" i="0" lang="en-GB" sz="1400" u="none" cap="none" strike="noStrike">
                <a:solidFill>
                  <a:srgbClr val="000000"/>
                </a:solidFill>
                <a:latin typeface="Roboto"/>
                <a:ea typeface="Roboto"/>
                <a:cs typeface="Roboto"/>
                <a:sym typeface="Roboto"/>
              </a:rPr>
              <a:t>examples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cxnSp>
        <p:nvCxnSpPr>
          <p:cNvPr id="479" name="Google Shape;479;p11"/>
          <p:cNvCxnSpPr/>
          <p:nvPr/>
        </p:nvCxnSpPr>
        <p:spPr>
          <a:xfrm>
            <a:off x="3206325" y="1145800"/>
            <a:ext cx="324900" cy="6600"/>
          </a:xfrm>
          <a:prstGeom prst="straightConnector1">
            <a:avLst/>
          </a:prstGeom>
          <a:noFill/>
          <a:ln cap="flat" cmpd="sng" w="9525">
            <a:solidFill>
              <a:schemeClr val="dk2"/>
            </a:solidFill>
            <a:prstDash val="solid"/>
            <a:round/>
            <a:headEnd len="sm" w="sm" type="none"/>
            <a:tailEnd len="med" w="med" type="triangle"/>
          </a:ln>
        </p:spPr>
      </p:cxnSp>
      <p:sp>
        <p:nvSpPr>
          <p:cNvPr id="480" name="Google Shape;480;p11"/>
          <p:cNvSpPr txBox="1"/>
          <p:nvPr/>
        </p:nvSpPr>
        <p:spPr>
          <a:xfrm>
            <a:off x="2152000" y="1482400"/>
            <a:ext cx="173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Unsupervised</a:t>
            </a:r>
            <a:endParaRPr b="1" i="0" sz="1400" u="none" cap="none" strike="noStrike">
              <a:solidFill>
                <a:srgbClr val="000000"/>
              </a:solidFill>
              <a:latin typeface="Roboto"/>
              <a:ea typeface="Roboto"/>
              <a:cs typeface="Roboto"/>
              <a:sym typeface="Roboto"/>
            </a:endParaRPr>
          </a:p>
        </p:txBody>
      </p:sp>
      <p:sp>
        <p:nvSpPr>
          <p:cNvPr id="481" name="Google Shape;481;p11"/>
          <p:cNvSpPr txBox="1"/>
          <p:nvPr/>
        </p:nvSpPr>
        <p:spPr>
          <a:xfrm>
            <a:off x="3826300" y="14522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Learning from </a:t>
            </a:r>
            <a:r>
              <a:rPr b="1" i="0" lang="en-GB" sz="1400" u="none" cap="none" strike="noStrike">
                <a:solidFill>
                  <a:srgbClr val="000000"/>
                </a:solidFill>
                <a:latin typeface="Roboto"/>
                <a:ea typeface="Roboto"/>
                <a:cs typeface="Roboto"/>
                <a:sym typeface="Roboto"/>
              </a:rPr>
              <a:t>observations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cxnSp>
        <p:nvCxnSpPr>
          <p:cNvPr id="482" name="Google Shape;482;p11"/>
          <p:cNvCxnSpPr/>
          <p:nvPr/>
        </p:nvCxnSpPr>
        <p:spPr>
          <a:xfrm>
            <a:off x="3434925" y="1679200"/>
            <a:ext cx="324900" cy="6600"/>
          </a:xfrm>
          <a:prstGeom prst="straightConnector1">
            <a:avLst/>
          </a:prstGeom>
          <a:noFill/>
          <a:ln cap="flat" cmpd="sng" w="9525">
            <a:solidFill>
              <a:schemeClr val="dk2"/>
            </a:solidFill>
            <a:prstDash val="solid"/>
            <a:round/>
            <a:headEnd len="sm" w="sm" type="none"/>
            <a:tailEnd len="med" w="med" type="triangle"/>
          </a:ln>
        </p:spPr>
      </p:cxnSp>
      <p:sp>
        <p:nvSpPr>
          <p:cNvPr id="483" name="Google Shape;483;p11"/>
          <p:cNvSpPr txBox="1"/>
          <p:nvPr/>
        </p:nvSpPr>
        <p:spPr>
          <a:xfrm>
            <a:off x="2152000" y="2015800"/>
            <a:ext cx="173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Reinforced</a:t>
            </a:r>
            <a:endParaRPr b="1" i="0" sz="1400" u="none" cap="none" strike="noStrike">
              <a:solidFill>
                <a:srgbClr val="000000"/>
              </a:solidFill>
              <a:latin typeface="Roboto"/>
              <a:ea typeface="Roboto"/>
              <a:cs typeface="Roboto"/>
              <a:sym typeface="Roboto"/>
            </a:endParaRPr>
          </a:p>
        </p:txBody>
      </p:sp>
      <p:sp>
        <p:nvSpPr>
          <p:cNvPr id="484" name="Google Shape;484;p11"/>
          <p:cNvSpPr txBox="1"/>
          <p:nvPr/>
        </p:nvSpPr>
        <p:spPr>
          <a:xfrm>
            <a:off x="3597700" y="19856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Learning from </a:t>
            </a:r>
            <a:r>
              <a:rPr b="1" i="0" lang="en-GB" sz="1400" u="none" cap="none" strike="noStrike">
                <a:solidFill>
                  <a:srgbClr val="000000"/>
                </a:solidFill>
                <a:latin typeface="Roboto"/>
                <a:ea typeface="Roboto"/>
                <a:cs typeface="Roboto"/>
                <a:sym typeface="Roboto"/>
              </a:rPr>
              <a:t>interactions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cxnSp>
        <p:nvCxnSpPr>
          <p:cNvPr id="485" name="Google Shape;485;p11"/>
          <p:cNvCxnSpPr/>
          <p:nvPr/>
        </p:nvCxnSpPr>
        <p:spPr>
          <a:xfrm>
            <a:off x="3206325" y="2212600"/>
            <a:ext cx="324900" cy="6600"/>
          </a:xfrm>
          <a:prstGeom prst="straightConnector1">
            <a:avLst/>
          </a:prstGeom>
          <a:noFill/>
          <a:ln cap="flat" cmpd="sng" w="9525">
            <a:solidFill>
              <a:schemeClr val="dk2"/>
            </a:solidFill>
            <a:prstDash val="solid"/>
            <a:round/>
            <a:headEnd len="sm" w="sm" type="none"/>
            <a:tailEnd len="med" w="med" type="triangle"/>
          </a:ln>
        </p:spPr>
      </p:cxnSp>
      <p:cxnSp>
        <p:nvCxnSpPr>
          <p:cNvPr id="486" name="Google Shape;486;p11"/>
          <p:cNvCxnSpPr>
            <a:stCxn id="475" idx="3"/>
          </p:cNvCxnSpPr>
          <p:nvPr/>
        </p:nvCxnSpPr>
        <p:spPr>
          <a:xfrm>
            <a:off x="1581775" y="1646400"/>
            <a:ext cx="467100" cy="4800"/>
          </a:xfrm>
          <a:prstGeom prst="straightConnector1">
            <a:avLst/>
          </a:prstGeom>
          <a:noFill/>
          <a:ln cap="flat" cmpd="sng" w="9525">
            <a:solidFill>
              <a:schemeClr val="dk2"/>
            </a:solidFill>
            <a:prstDash val="solid"/>
            <a:round/>
            <a:headEnd len="sm" w="sm" type="none"/>
            <a:tailEnd len="med" w="med" type="triangle"/>
          </a:ln>
        </p:spPr>
      </p:cxnSp>
      <p:cxnSp>
        <p:nvCxnSpPr>
          <p:cNvPr id="487" name="Google Shape;487;p11"/>
          <p:cNvCxnSpPr/>
          <p:nvPr/>
        </p:nvCxnSpPr>
        <p:spPr>
          <a:xfrm>
            <a:off x="1432500" y="1852425"/>
            <a:ext cx="673200" cy="332700"/>
          </a:xfrm>
          <a:prstGeom prst="straightConnector1">
            <a:avLst/>
          </a:prstGeom>
          <a:noFill/>
          <a:ln cap="flat" cmpd="sng" w="9525">
            <a:solidFill>
              <a:schemeClr val="dk2"/>
            </a:solidFill>
            <a:prstDash val="solid"/>
            <a:round/>
            <a:headEnd len="sm" w="sm" type="none"/>
            <a:tailEnd len="med" w="med" type="triangle"/>
          </a:ln>
        </p:spPr>
      </p:cxnSp>
      <p:sp>
        <p:nvSpPr>
          <p:cNvPr id="488" name="Google Shape;488;p11"/>
          <p:cNvSpPr txBox="1"/>
          <p:nvPr/>
        </p:nvSpPr>
        <p:spPr>
          <a:xfrm>
            <a:off x="323200" y="2777800"/>
            <a:ext cx="195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Supervised Learning</a:t>
            </a:r>
            <a:endParaRPr b="1" i="0" sz="1400" u="none" cap="none" strike="noStrike">
              <a:solidFill>
                <a:srgbClr val="000000"/>
              </a:solidFill>
              <a:latin typeface="Roboto"/>
              <a:ea typeface="Roboto"/>
              <a:cs typeface="Roboto"/>
              <a:sym typeface="Roboto"/>
            </a:endParaRPr>
          </a:p>
        </p:txBody>
      </p:sp>
      <p:pic>
        <p:nvPicPr>
          <p:cNvPr id="489" name="Google Shape;489;p11"/>
          <p:cNvPicPr preferRelativeResize="0"/>
          <p:nvPr/>
        </p:nvPicPr>
        <p:blipFill rotWithShape="1">
          <a:blip r:embed="rId3">
            <a:alphaModFix/>
          </a:blip>
          <a:srcRect b="0" l="0" r="0" t="0"/>
          <a:stretch/>
        </p:blipFill>
        <p:spPr>
          <a:xfrm>
            <a:off x="251750" y="3178000"/>
            <a:ext cx="2449350" cy="1533702"/>
          </a:xfrm>
          <a:prstGeom prst="rect">
            <a:avLst/>
          </a:prstGeom>
          <a:noFill/>
          <a:ln>
            <a:noFill/>
          </a:ln>
        </p:spPr>
      </p:pic>
      <p:sp>
        <p:nvSpPr>
          <p:cNvPr id="490" name="Google Shape;490;p11"/>
          <p:cNvSpPr txBox="1"/>
          <p:nvPr/>
        </p:nvSpPr>
        <p:spPr>
          <a:xfrm>
            <a:off x="3447400" y="27016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Unsupervised Learning</a:t>
            </a:r>
            <a:endParaRPr b="1" i="0" sz="1400" u="none" cap="none" strike="noStrike">
              <a:solidFill>
                <a:srgbClr val="000000"/>
              </a:solidFill>
              <a:latin typeface="Roboto"/>
              <a:ea typeface="Roboto"/>
              <a:cs typeface="Roboto"/>
              <a:sym typeface="Roboto"/>
            </a:endParaRPr>
          </a:p>
        </p:txBody>
      </p:sp>
      <p:pic>
        <p:nvPicPr>
          <p:cNvPr id="491" name="Google Shape;491;p11"/>
          <p:cNvPicPr preferRelativeResize="0"/>
          <p:nvPr/>
        </p:nvPicPr>
        <p:blipFill rotWithShape="1">
          <a:blip r:embed="rId4">
            <a:alphaModFix/>
          </a:blip>
          <a:srcRect b="0" l="0" r="0" t="0"/>
          <a:stretch/>
        </p:blipFill>
        <p:spPr>
          <a:xfrm>
            <a:off x="3307200" y="3203200"/>
            <a:ext cx="2176526" cy="1362875"/>
          </a:xfrm>
          <a:prstGeom prst="rect">
            <a:avLst/>
          </a:prstGeom>
          <a:noFill/>
          <a:ln>
            <a:noFill/>
          </a:ln>
        </p:spPr>
      </p:pic>
      <p:pic>
        <p:nvPicPr>
          <p:cNvPr id="492" name="Google Shape;492;p11"/>
          <p:cNvPicPr preferRelativeResize="0"/>
          <p:nvPr/>
        </p:nvPicPr>
        <p:blipFill rotWithShape="1">
          <a:blip r:embed="rId5">
            <a:alphaModFix/>
          </a:blip>
          <a:srcRect b="0" l="0" r="0" t="0"/>
          <a:stretch/>
        </p:blipFill>
        <p:spPr>
          <a:xfrm>
            <a:off x="5873675" y="3130800"/>
            <a:ext cx="2620499" cy="1660075"/>
          </a:xfrm>
          <a:prstGeom prst="rect">
            <a:avLst/>
          </a:prstGeom>
          <a:noFill/>
          <a:ln>
            <a:noFill/>
          </a:ln>
        </p:spPr>
      </p:pic>
      <p:sp>
        <p:nvSpPr>
          <p:cNvPr id="493" name="Google Shape;493;p11"/>
          <p:cNvSpPr txBox="1"/>
          <p:nvPr/>
        </p:nvSpPr>
        <p:spPr>
          <a:xfrm>
            <a:off x="6018325" y="26856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Reinforcement Learning</a:t>
            </a:r>
            <a:endParaRPr b="1" i="0" sz="1400" u="none" cap="none" strike="noStrike">
              <a:solidFill>
                <a:srgbClr val="000000"/>
              </a:solidFill>
              <a:latin typeface="Roboto"/>
              <a:ea typeface="Roboto"/>
              <a:cs typeface="Roboto"/>
              <a:sym typeface="Roboto"/>
            </a:endParaRPr>
          </a:p>
        </p:txBody>
      </p:sp>
      <p:sp>
        <p:nvSpPr>
          <p:cNvPr id="494" name="Google Shape;494;p11"/>
          <p:cNvSpPr txBox="1"/>
          <p:nvPr/>
        </p:nvSpPr>
        <p:spPr>
          <a:xfrm>
            <a:off x="696250" y="4711700"/>
            <a:ext cx="1730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Labels required</a:t>
            </a:r>
            <a:endParaRPr b="0" i="0" sz="1100" u="none" cap="none" strike="noStrike">
              <a:solidFill>
                <a:srgbClr val="000000"/>
              </a:solidFill>
              <a:latin typeface="Roboto"/>
              <a:ea typeface="Roboto"/>
              <a:cs typeface="Roboto"/>
              <a:sym typeface="Roboto"/>
            </a:endParaRPr>
          </a:p>
        </p:txBody>
      </p:sp>
      <p:sp>
        <p:nvSpPr>
          <p:cNvPr id="495" name="Google Shape;495;p11"/>
          <p:cNvSpPr txBox="1"/>
          <p:nvPr/>
        </p:nvSpPr>
        <p:spPr>
          <a:xfrm>
            <a:off x="3759825" y="4639225"/>
            <a:ext cx="1730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No labels required</a:t>
            </a:r>
            <a:endParaRPr b="0" i="0" sz="1100" u="none" cap="none" strike="noStrike">
              <a:solidFill>
                <a:srgbClr val="000000"/>
              </a:solidFill>
              <a:latin typeface="Roboto"/>
              <a:ea typeface="Roboto"/>
              <a:cs typeface="Roboto"/>
              <a:sym typeface="Roboto"/>
            </a:endParaRPr>
          </a:p>
        </p:txBody>
      </p:sp>
      <p:sp>
        <p:nvSpPr>
          <p:cNvPr id="496" name="Google Shape;496;p11"/>
          <p:cNvSpPr txBox="1"/>
          <p:nvPr/>
        </p:nvSpPr>
        <p:spPr>
          <a:xfrm>
            <a:off x="6378900" y="4789175"/>
            <a:ext cx="1730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Rewards required</a:t>
            </a:r>
            <a:endParaRPr b="0" i="0" sz="11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00" name="Shape 500"/>
        <p:cNvGrpSpPr/>
        <p:nvPr/>
      </p:nvGrpSpPr>
      <p:grpSpPr>
        <a:xfrm>
          <a:off x="0" y="0"/>
          <a:ext cx="0" cy="0"/>
          <a:chOff x="0" y="0"/>
          <a:chExt cx="0" cy="0"/>
        </a:xfrm>
      </p:grpSpPr>
      <p:sp>
        <p:nvSpPr>
          <p:cNvPr id="501" name="Google Shape;501;p12"/>
          <p:cNvSpPr txBox="1"/>
          <p:nvPr>
            <p:ph type="title"/>
          </p:nvPr>
        </p:nvSpPr>
        <p:spPr>
          <a:xfrm>
            <a:off x="98250" y="49800"/>
            <a:ext cx="89523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Types of Learning</a:t>
            </a:r>
            <a:endParaRPr sz="2600"/>
          </a:p>
        </p:txBody>
      </p:sp>
      <p:sp>
        <p:nvSpPr>
          <p:cNvPr id="502" name="Google Shape;502;p12"/>
          <p:cNvSpPr txBox="1"/>
          <p:nvPr/>
        </p:nvSpPr>
        <p:spPr>
          <a:xfrm>
            <a:off x="316575" y="919275"/>
            <a:ext cx="5503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Which modules require </a:t>
            </a:r>
            <a:r>
              <a:rPr b="1" i="0" lang="en-GB" sz="1400" u="none" cap="none" strike="noStrike">
                <a:solidFill>
                  <a:srgbClr val="000000"/>
                </a:solidFill>
                <a:latin typeface="Roboto"/>
                <a:ea typeface="Roboto"/>
                <a:cs typeface="Roboto"/>
                <a:sym typeface="Roboto"/>
              </a:rPr>
              <a:t>supervised learning</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503" name="Google Shape;503;p12"/>
          <p:cNvSpPr txBox="1"/>
          <p:nvPr>
            <p:ph idx="12" type="sldNum"/>
          </p:nvPr>
        </p:nvSpPr>
        <p:spPr>
          <a:xfrm>
            <a:off x="8599741" y="47718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504" name="Google Shape;504;p12"/>
          <p:cNvPicPr preferRelativeResize="0"/>
          <p:nvPr/>
        </p:nvPicPr>
        <p:blipFill rotWithShape="1">
          <a:blip r:embed="rId3">
            <a:alphaModFix/>
          </a:blip>
          <a:srcRect b="0" l="0" r="0" t="0"/>
          <a:stretch/>
        </p:blipFill>
        <p:spPr>
          <a:xfrm>
            <a:off x="938538" y="2310238"/>
            <a:ext cx="432625" cy="432625"/>
          </a:xfrm>
          <a:prstGeom prst="rect">
            <a:avLst/>
          </a:prstGeom>
          <a:noFill/>
          <a:ln>
            <a:noFill/>
          </a:ln>
        </p:spPr>
      </p:pic>
      <p:pic>
        <p:nvPicPr>
          <p:cNvPr id="505" name="Google Shape;505;p12"/>
          <p:cNvPicPr preferRelativeResize="0"/>
          <p:nvPr/>
        </p:nvPicPr>
        <p:blipFill rotWithShape="1">
          <a:blip r:embed="rId4">
            <a:alphaModFix/>
          </a:blip>
          <a:srcRect b="0" l="0" r="0" t="0"/>
          <a:stretch/>
        </p:blipFill>
        <p:spPr>
          <a:xfrm>
            <a:off x="900688" y="1504688"/>
            <a:ext cx="508325" cy="508325"/>
          </a:xfrm>
          <a:prstGeom prst="rect">
            <a:avLst/>
          </a:prstGeom>
          <a:noFill/>
          <a:ln>
            <a:noFill/>
          </a:ln>
        </p:spPr>
      </p:pic>
      <p:pic>
        <p:nvPicPr>
          <p:cNvPr id="506" name="Google Shape;506;p12"/>
          <p:cNvPicPr preferRelativeResize="0"/>
          <p:nvPr/>
        </p:nvPicPr>
        <p:blipFill rotWithShape="1">
          <a:blip r:embed="rId5">
            <a:alphaModFix/>
          </a:blip>
          <a:srcRect b="0" l="0" r="0" t="0"/>
          <a:stretch/>
        </p:blipFill>
        <p:spPr>
          <a:xfrm>
            <a:off x="880500" y="2943100"/>
            <a:ext cx="548700" cy="548700"/>
          </a:xfrm>
          <a:prstGeom prst="rect">
            <a:avLst/>
          </a:prstGeom>
          <a:noFill/>
          <a:ln>
            <a:noFill/>
          </a:ln>
        </p:spPr>
      </p:pic>
      <p:sp>
        <p:nvSpPr>
          <p:cNvPr id="507" name="Google Shape;507;p12"/>
          <p:cNvSpPr/>
          <p:nvPr/>
        </p:nvSpPr>
        <p:spPr>
          <a:xfrm>
            <a:off x="1681050" y="1538763"/>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sp>
        <p:nvSpPr>
          <p:cNvPr id="508" name="Google Shape;508;p12"/>
          <p:cNvSpPr/>
          <p:nvPr/>
        </p:nvSpPr>
        <p:spPr>
          <a:xfrm>
            <a:off x="2747850" y="1548250"/>
            <a:ext cx="810600" cy="4326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Recording Setup</a:t>
            </a:r>
            <a:endParaRPr b="0" i="0" sz="700" u="none" cap="none" strike="noStrike">
              <a:solidFill>
                <a:srgbClr val="000000"/>
              </a:solidFill>
              <a:latin typeface="Arial"/>
              <a:ea typeface="Arial"/>
              <a:cs typeface="Arial"/>
              <a:sym typeface="Arial"/>
            </a:endParaRPr>
          </a:p>
        </p:txBody>
      </p:sp>
      <p:sp>
        <p:nvSpPr>
          <p:cNvPr id="509" name="Google Shape;509;p12"/>
          <p:cNvSpPr/>
          <p:nvPr/>
        </p:nvSpPr>
        <p:spPr>
          <a:xfrm>
            <a:off x="3814650" y="1548250"/>
            <a:ext cx="810600" cy="432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Voice Activity Detection</a:t>
            </a:r>
            <a:endParaRPr b="0" i="0" sz="700" u="none" cap="none" strike="noStrike">
              <a:solidFill>
                <a:srgbClr val="000000"/>
              </a:solidFill>
              <a:latin typeface="Arial"/>
              <a:ea typeface="Arial"/>
              <a:cs typeface="Arial"/>
              <a:sym typeface="Arial"/>
            </a:endParaRPr>
          </a:p>
        </p:txBody>
      </p:sp>
      <p:sp>
        <p:nvSpPr>
          <p:cNvPr id="510" name="Google Shape;510;p12"/>
          <p:cNvSpPr/>
          <p:nvPr/>
        </p:nvSpPr>
        <p:spPr>
          <a:xfrm>
            <a:off x="4881450" y="1548250"/>
            <a:ext cx="810600" cy="432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Enhancement</a:t>
            </a:r>
            <a:endParaRPr b="0" i="0" sz="700" u="none" cap="none" strike="noStrike">
              <a:solidFill>
                <a:srgbClr val="000000"/>
              </a:solidFill>
              <a:latin typeface="Arial"/>
              <a:ea typeface="Arial"/>
              <a:cs typeface="Arial"/>
              <a:sym typeface="Arial"/>
            </a:endParaRPr>
          </a:p>
        </p:txBody>
      </p:sp>
      <p:sp>
        <p:nvSpPr>
          <p:cNvPr id="511" name="Google Shape;511;p12"/>
          <p:cNvSpPr/>
          <p:nvPr/>
        </p:nvSpPr>
        <p:spPr>
          <a:xfrm>
            <a:off x="5948250" y="1548250"/>
            <a:ext cx="810600" cy="432600"/>
          </a:xfrm>
          <a:prstGeom prst="roundRect">
            <a:avLst>
              <a:gd fmla="val 16667" name="adj"/>
            </a:avLst>
          </a:prstGeom>
          <a:solidFill>
            <a:srgbClr val="F4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Keyword Spotting</a:t>
            </a:r>
            <a:endParaRPr b="0" i="0" sz="800" u="none" cap="none" strike="noStrike">
              <a:solidFill>
                <a:srgbClr val="000000"/>
              </a:solidFill>
              <a:latin typeface="Arial"/>
              <a:ea typeface="Arial"/>
              <a:cs typeface="Arial"/>
              <a:sym typeface="Arial"/>
            </a:endParaRPr>
          </a:p>
        </p:txBody>
      </p:sp>
      <p:sp>
        <p:nvSpPr>
          <p:cNvPr id="512" name="Google Shape;512;p12"/>
          <p:cNvSpPr/>
          <p:nvPr/>
        </p:nvSpPr>
        <p:spPr>
          <a:xfrm>
            <a:off x="5948250" y="2310250"/>
            <a:ext cx="810600" cy="432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Speech Recognition</a:t>
            </a:r>
            <a:endParaRPr b="0" i="0" sz="800" u="none" cap="none" strike="noStrike">
              <a:solidFill>
                <a:srgbClr val="000000"/>
              </a:solidFill>
              <a:latin typeface="Arial"/>
              <a:ea typeface="Arial"/>
              <a:cs typeface="Arial"/>
              <a:sym typeface="Arial"/>
            </a:endParaRPr>
          </a:p>
        </p:txBody>
      </p:sp>
      <p:sp>
        <p:nvSpPr>
          <p:cNvPr id="513" name="Google Shape;513;p12"/>
          <p:cNvSpPr/>
          <p:nvPr/>
        </p:nvSpPr>
        <p:spPr>
          <a:xfrm>
            <a:off x="5948250" y="3059200"/>
            <a:ext cx="810600" cy="432600"/>
          </a:xfrm>
          <a:prstGeom prst="roundRect">
            <a:avLst>
              <a:gd fmla="val 16667" name="adj"/>
            </a:avLst>
          </a:prstGeom>
          <a:solidFill>
            <a:srgbClr val="F9CB9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Spoken Language Understanding</a:t>
            </a:r>
            <a:endParaRPr b="0" i="0" sz="700" u="none" cap="none" strike="noStrike">
              <a:solidFill>
                <a:srgbClr val="000000"/>
              </a:solidFill>
              <a:latin typeface="Arial"/>
              <a:ea typeface="Arial"/>
              <a:cs typeface="Arial"/>
              <a:sym typeface="Arial"/>
            </a:endParaRPr>
          </a:p>
        </p:txBody>
      </p:sp>
      <p:sp>
        <p:nvSpPr>
          <p:cNvPr id="514" name="Google Shape;514;p12"/>
          <p:cNvSpPr/>
          <p:nvPr/>
        </p:nvSpPr>
        <p:spPr>
          <a:xfrm>
            <a:off x="4881450" y="3059200"/>
            <a:ext cx="810600" cy="432600"/>
          </a:xfrm>
          <a:prstGeom prst="roundRect">
            <a:avLst>
              <a:gd fmla="val 16667" name="adj"/>
            </a:avLst>
          </a:prstGeom>
          <a:solidFill>
            <a:srgbClr val="A4C2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Dialogue</a:t>
            </a:r>
            <a:endParaRPr b="0" i="0" sz="700" u="none" cap="none" strike="noStrike">
              <a:solidFill>
                <a:srgbClr val="000000"/>
              </a:solidFill>
              <a:latin typeface="Arial"/>
              <a:ea typeface="Arial"/>
              <a:cs typeface="Arial"/>
              <a:sym typeface="Arial"/>
            </a:endParaRPr>
          </a:p>
        </p:txBody>
      </p:sp>
      <p:sp>
        <p:nvSpPr>
          <p:cNvPr id="515" name="Google Shape;515;p12"/>
          <p:cNvSpPr/>
          <p:nvPr/>
        </p:nvSpPr>
        <p:spPr>
          <a:xfrm>
            <a:off x="3814650" y="3059200"/>
            <a:ext cx="810600" cy="432600"/>
          </a:xfrm>
          <a:prstGeom prst="roundRect">
            <a:avLst>
              <a:gd fmla="val 16667" name="adj"/>
            </a:avLst>
          </a:prstGeom>
          <a:solidFill>
            <a:srgbClr val="F6B26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 Synthesis</a:t>
            </a:r>
            <a:endParaRPr b="0" i="0" sz="700" u="none" cap="none" strike="noStrike">
              <a:solidFill>
                <a:srgbClr val="000000"/>
              </a:solidFill>
              <a:latin typeface="Arial"/>
              <a:ea typeface="Arial"/>
              <a:cs typeface="Arial"/>
              <a:sym typeface="Arial"/>
            </a:endParaRPr>
          </a:p>
        </p:txBody>
      </p:sp>
      <p:sp>
        <p:nvSpPr>
          <p:cNvPr id="516" name="Google Shape;516;p12"/>
          <p:cNvSpPr/>
          <p:nvPr/>
        </p:nvSpPr>
        <p:spPr>
          <a:xfrm>
            <a:off x="2747850" y="3059200"/>
            <a:ext cx="810600" cy="432600"/>
          </a:xfrm>
          <a:prstGeom prst="roundRect">
            <a:avLst>
              <a:gd fmla="val 16667" name="adj"/>
            </a:avLst>
          </a:prstGeom>
          <a:solidFill>
            <a:srgbClr val="D9D2E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50"/>
              <a:buFont typeface="Arial"/>
              <a:buNone/>
            </a:pPr>
            <a:r>
              <a:rPr b="0" i="0" lang="en-GB" sz="650" u="none" cap="none" strike="noStrike">
                <a:solidFill>
                  <a:srgbClr val="000000"/>
                </a:solidFill>
                <a:latin typeface="Arial"/>
                <a:ea typeface="Arial"/>
                <a:cs typeface="Arial"/>
                <a:sym typeface="Arial"/>
              </a:rPr>
              <a:t>Generation Setup</a:t>
            </a:r>
            <a:endParaRPr b="0" i="0" sz="1000" u="none" cap="none" strike="noStrike">
              <a:solidFill>
                <a:srgbClr val="000000"/>
              </a:solidFill>
              <a:latin typeface="Arial"/>
              <a:ea typeface="Arial"/>
              <a:cs typeface="Arial"/>
              <a:sym typeface="Arial"/>
            </a:endParaRPr>
          </a:p>
        </p:txBody>
      </p:sp>
      <p:sp>
        <p:nvSpPr>
          <p:cNvPr id="517" name="Google Shape;517;p12"/>
          <p:cNvSpPr/>
          <p:nvPr/>
        </p:nvSpPr>
        <p:spPr>
          <a:xfrm>
            <a:off x="1683213" y="3059188"/>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cxnSp>
        <p:nvCxnSpPr>
          <p:cNvPr id="518" name="Google Shape;518;p12"/>
          <p:cNvCxnSpPr>
            <a:stCxn id="505" idx="3"/>
            <a:endCxn id="507" idx="1"/>
          </p:cNvCxnSpPr>
          <p:nvPr/>
        </p:nvCxnSpPr>
        <p:spPr>
          <a:xfrm flipH="1" rot="10800000">
            <a:off x="1409013" y="1754951"/>
            <a:ext cx="272100" cy="3900"/>
          </a:xfrm>
          <a:prstGeom prst="straightConnector1">
            <a:avLst/>
          </a:prstGeom>
          <a:noFill/>
          <a:ln cap="flat" cmpd="sng" w="9525">
            <a:solidFill>
              <a:srgbClr val="424242"/>
            </a:solidFill>
            <a:prstDash val="solid"/>
            <a:round/>
            <a:headEnd len="sm" w="sm" type="none"/>
            <a:tailEnd len="med" w="med" type="triangle"/>
          </a:ln>
        </p:spPr>
      </p:cxnSp>
      <p:cxnSp>
        <p:nvCxnSpPr>
          <p:cNvPr id="519" name="Google Shape;519;p12"/>
          <p:cNvCxnSpPr>
            <a:endCxn id="508" idx="1"/>
          </p:cNvCxnSpPr>
          <p:nvPr/>
        </p:nvCxnSpPr>
        <p:spPr>
          <a:xfrm>
            <a:off x="2491650" y="17597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520" name="Google Shape;520;p12"/>
          <p:cNvCxnSpPr/>
          <p:nvPr/>
        </p:nvCxnSpPr>
        <p:spPr>
          <a:xfrm>
            <a:off x="3558450" y="17597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521" name="Google Shape;521;p12"/>
          <p:cNvCxnSpPr/>
          <p:nvPr/>
        </p:nvCxnSpPr>
        <p:spPr>
          <a:xfrm>
            <a:off x="4625250" y="17597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522" name="Google Shape;522;p12"/>
          <p:cNvCxnSpPr/>
          <p:nvPr/>
        </p:nvCxnSpPr>
        <p:spPr>
          <a:xfrm>
            <a:off x="5692050" y="17597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523" name="Google Shape;523;p12"/>
          <p:cNvCxnSpPr>
            <a:stCxn id="511" idx="2"/>
            <a:endCxn id="512" idx="0"/>
          </p:cNvCxnSpPr>
          <p:nvPr/>
        </p:nvCxnSpPr>
        <p:spPr>
          <a:xfrm>
            <a:off x="6353550" y="19808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524" name="Google Shape;524;p12"/>
          <p:cNvCxnSpPr/>
          <p:nvPr/>
        </p:nvCxnSpPr>
        <p:spPr>
          <a:xfrm>
            <a:off x="6353550" y="27428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525" name="Google Shape;525;p12"/>
          <p:cNvCxnSpPr>
            <a:stCxn id="513" idx="1"/>
            <a:endCxn id="514" idx="3"/>
          </p:cNvCxnSpPr>
          <p:nvPr/>
        </p:nvCxnSpPr>
        <p:spPr>
          <a:xfrm rot="10800000">
            <a:off x="5692050" y="32755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526" name="Google Shape;526;p12"/>
          <p:cNvCxnSpPr/>
          <p:nvPr/>
        </p:nvCxnSpPr>
        <p:spPr>
          <a:xfrm rot="10800000">
            <a:off x="4625250" y="32755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527" name="Google Shape;527;p12"/>
          <p:cNvCxnSpPr/>
          <p:nvPr/>
        </p:nvCxnSpPr>
        <p:spPr>
          <a:xfrm rot="10800000">
            <a:off x="3558450" y="32755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528" name="Google Shape;528;p12"/>
          <p:cNvCxnSpPr/>
          <p:nvPr/>
        </p:nvCxnSpPr>
        <p:spPr>
          <a:xfrm rot="10800000">
            <a:off x="2491650" y="32755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529" name="Google Shape;529;p12"/>
          <p:cNvCxnSpPr/>
          <p:nvPr/>
        </p:nvCxnSpPr>
        <p:spPr>
          <a:xfrm rot="10800000">
            <a:off x="1424850" y="32755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530" name="Google Shape;530;p12"/>
          <p:cNvCxnSpPr>
            <a:stCxn id="506" idx="0"/>
            <a:endCxn id="504" idx="2"/>
          </p:cNvCxnSpPr>
          <p:nvPr/>
        </p:nvCxnSpPr>
        <p:spPr>
          <a:xfrm rot="10800000">
            <a:off x="1154850" y="2743000"/>
            <a:ext cx="0" cy="200100"/>
          </a:xfrm>
          <a:prstGeom prst="straightConnector1">
            <a:avLst/>
          </a:prstGeom>
          <a:noFill/>
          <a:ln cap="flat" cmpd="sng" w="9525">
            <a:solidFill>
              <a:srgbClr val="424242"/>
            </a:solidFill>
            <a:prstDash val="solid"/>
            <a:round/>
            <a:headEnd len="sm" w="sm" type="none"/>
            <a:tailEnd len="med" w="med" type="triangle"/>
          </a:ln>
        </p:spPr>
      </p:cxnSp>
      <p:cxnSp>
        <p:nvCxnSpPr>
          <p:cNvPr id="531" name="Google Shape;531;p12"/>
          <p:cNvCxnSpPr>
            <a:stCxn id="504" idx="0"/>
            <a:endCxn id="505" idx="2"/>
          </p:cNvCxnSpPr>
          <p:nvPr/>
        </p:nvCxnSpPr>
        <p:spPr>
          <a:xfrm rot="10800000">
            <a:off x="1154851" y="2012938"/>
            <a:ext cx="0" cy="297300"/>
          </a:xfrm>
          <a:prstGeom prst="straightConnector1">
            <a:avLst/>
          </a:prstGeom>
          <a:noFill/>
          <a:ln cap="flat" cmpd="sng" w="9525">
            <a:solidFill>
              <a:srgbClr val="424242"/>
            </a:solidFill>
            <a:prstDash val="solid"/>
            <a:round/>
            <a:headEnd len="sm" w="sm" type="none"/>
            <a:tailEnd len="med" w="med" type="triangle"/>
          </a:ln>
        </p:spPr>
      </p:cxnSp>
      <p:pic>
        <p:nvPicPr>
          <p:cNvPr id="532" name="Google Shape;532;p12"/>
          <p:cNvPicPr preferRelativeResize="0"/>
          <p:nvPr/>
        </p:nvPicPr>
        <p:blipFill rotWithShape="1">
          <a:blip r:embed="rId6">
            <a:alphaModFix/>
          </a:blip>
          <a:srcRect b="0" l="0" r="0" t="0"/>
          <a:stretch/>
        </p:blipFill>
        <p:spPr>
          <a:xfrm>
            <a:off x="3246250" y="2126272"/>
            <a:ext cx="1232197" cy="702737"/>
          </a:xfrm>
          <a:prstGeom prst="rect">
            <a:avLst/>
          </a:prstGeom>
          <a:noFill/>
          <a:ln>
            <a:noFill/>
          </a:ln>
        </p:spPr>
      </p:pic>
      <p:sp>
        <p:nvSpPr>
          <p:cNvPr id="533" name="Google Shape;533;p12"/>
          <p:cNvSpPr/>
          <p:nvPr/>
        </p:nvSpPr>
        <p:spPr>
          <a:xfrm>
            <a:off x="4783150" y="14422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2"/>
          <p:cNvSpPr/>
          <p:nvPr/>
        </p:nvSpPr>
        <p:spPr>
          <a:xfrm>
            <a:off x="3727800" y="297442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2"/>
          <p:cNvSpPr/>
          <p:nvPr/>
        </p:nvSpPr>
        <p:spPr>
          <a:xfrm>
            <a:off x="3716350" y="14422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2"/>
          <p:cNvSpPr/>
          <p:nvPr/>
        </p:nvSpPr>
        <p:spPr>
          <a:xfrm>
            <a:off x="5849950" y="14422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2"/>
          <p:cNvSpPr/>
          <p:nvPr/>
        </p:nvSpPr>
        <p:spPr>
          <a:xfrm>
            <a:off x="5849950" y="22042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2"/>
          <p:cNvSpPr/>
          <p:nvPr/>
        </p:nvSpPr>
        <p:spPr>
          <a:xfrm>
            <a:off x="5849950" y="29662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2"/>
          <p:cNvSpPr/>
          <p:nvPr/>
        </p:nvSpPr>
        <p:spPr>
          <a:xfrm>
            <a:off x="4783150" y="29662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2"/>
          <p:cNvSpPr txBox="1"/>
          <p:nvPr/>
        </p:nvSpPr>
        <p:spPr>
          <a:xfrm>
            <a:off x="431000" y="3849300"/>
            <a:ext cx="6372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All modules require </a:t>
            </a:r>
            <a:r>
              <a:rPr b="1" i="0" lang="en-GB" sz="1400" u="none" cap="none" strike="noStrike">
                <a:solidFill>
                  <a:srgbClr val="000000"/>
                </a:solidFill>
                <a:latin typeface="Roboto"/>
                <a:ea typeface="Roboto"/>
                <a:cs typeface="Roboto"/>
                <a:sym typeface="Roboto"/>
              </a:rPr>
              <a:t>supervised learning</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541" name="Google Shape;541;p12"/>
          <p:cNvSpPr txBox="1"/>
          <p:nvPr/>
        </p:nvSpPr>
        <p:spPr>
          <a:xfrm>
            <a:off x="431000" y="4230300"/>
            <a:ext cx="8619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Some modules take benefits of both</a:t>
            </a:r>
            <a:r>
              <a:rPr b="1" i="0" lang="en-GB" sz="1400" u="none" cap="none" strike="noStrike">
                <a:solidFill>
                  <a:srgbClr val="000000"/>
                </a:solidFill>
                <a:latin typeface="Roboto"/>
                <a:ea typeface="Roboto"/>
                <a:cs typeface="Roboto"/>
                <a:sym typeface="Roboto"/>
              </a:rPr>
              <a:t> unsupervised</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supervised learning</a:t>
            </a:r>
            <a:r>
              <a:rPr b="0" i="0" lang="en-GB" sz="1400" u="none" cap="none" strike="noStrike">
                <a:solidFill>
                  <a:srgbClr val="000000"/>
                </a:solidFill>
                <a:latin typeface="Roboto"/>
                <a:ea typeface="Roboto"/>
                <a:cs typeface="Roboto"/>
                <a:sym typeface="Roboto"/>
              </a:rPr>
              <a:t> (e.g., the speech recognizer).</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45" name="Shape 545"/>
        <p:cNvGrpSpPr/>
        <p:nvPr/>
      </p:nvGrpSpPr>
      <p:grpSpPr>
        <a:xfrm>
          <a:off x="0" y="0"/>
          <a:ext cx="0" cy="0"/>
          <a:chOff x="0" y="0"/>
          <a:chExt cx="0" cy="0"/>
        </a:xfrm>
      </p:grpSpPr>
      <p:sp>
        <p:nvSpPr>
          <p:cNvPr id="546" name="Google Shape;546;p13"/>
          <p:cNvSpPr txBox="1"/>
          <p:nvPr/>
        </p:nvSpPr>
        <p:spPr>
          <a:xfrm>
            <a:off x="1511325" y="1664675"/>
            <a:ext cx="65883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GB" sz="2600" u="none" cap="none" strike="noStrike">
                <a:solidFill>
                  <a:srgbClr val="202124"/>
                </a:solidFill>
                <a:highlight>
                  <a:schemeClr val="lt1"/>
                </a:highlight>
                <a:latin typeface="Arial"/>
                <a:ea typeface="Arial"/>
                <a:cs typeface="Arial"/>
                <a:sym typeface="Arial"/>
              </a:rPr>
              <a:t>Basic Machine Learning</a:t>
            </a:r>
            <a:endParaRPr b="1" i="0" sz="2600" u="none" cap="none" strike="noStrike">
              <a:solidFill>
                <a:srgbClr val="202124"/>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202124"/>
                </a:solidFill>
                <a:highlight>
                  <a:srgbClr val="FFFFFF"/>
                </a:highlight>
                <a:latin typeface="Arial"/>
                <a:ea typeface="Arial"/>
                <a:cs typeface="Arial"/>
                <a:sym typeface="Arial"/>
              </a:rPr>
              <a:t>Main Components</a:t>
            </a:r>
            <a:endParaRPr b="0" i="0" sz="2600" u="none" cap="none" strike="noStrike">
              <a:solidFill>
                <a:srgbClr val="202124"/>
              </a:solidFill>
              <a:highlight>
                <a:srgbClr val="FFFFFF"/>
              </a:highlight>
              <a:latin typeface="Arial"/>
              <a:ea typeface="Arial"/>
              <a:cs typeface="Arial"/>
              <a:sym typeface="Arial"/>
            </a:endParaRPr>
          </a:p>
        </p:txBody>
      </p:sp>
      <p:sp>
        <p:nvSpPr>
          <p:cNvPr id="547" name="Google Shape;547;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51" name="Shape 551"/>
        <p:cNvGrpSpPr/>
        <p:nvPr/>
      </p:nvGrpSpPr>
      <p:grpSpPr>
        <a:xfrm>
          <a:off x="0" y="0"/>
          <a:ext cx="0" cy="0"/>
          <a:chOff x="0" y="0"/>
          <a:chExt cx="0" cy="0"/>
        </a:xfrm>
      </p:grpSpPr>
      <p:sp>
        <p:nvSpPr>
          <p:cNvPr id="552" name="Google Shape;552;p1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Basic Components</a:t>
            </a:r>
            <a:endParaRPr sz="2600"/>
          </a:p>
        </p:txBody>
      </p:sp>
      <p:grpSp>
        <p:nvGrpSpPr>
          <p:cNvPr id="553" name="Google Shape;553;p14"/>
          <p:cNvGrpSpPr/>
          <p:nvPr/>
        </p:nvGrpSpPr>
        <p:grpSpPr>
          <a:xfrm>
            <a:off x="324038" y="722675"/>
            <a:ext cx="2751825" cy="1375675"/>
            <a:chOff x="6485100" y="-1057050"/>
            <a:chExt cx="2751825" cy="1375675"/>
          </a:xfrm>
        </p:grpSpPr>
        <p:sp>
          <p:nvSpPr>
            <p:cNvPr id="554" name="Google Shape;554;p14"/>
            <p:cNvSpPr/>
            <p:nvPr/>
          </p:nvSpPr>
          <p:spPr>
            <a:xfrm>
              <a:off x="7242150" y="-816025"/>
              <a:ext cx="1077000" cy="679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Machine Learning</a:t>
              </a:r>
              <a:endParaRPr b="0" i="0" sz="1400" u="none" cap="none" strike="noStrike">
                <a:solidFill>
                  <a:srgbClr val="000000"/>
                </a:solidFill>
                <a:latin typeface="Arial"/>
                <a:ea typeface="Arial"/>
                <a:cs typeface="Arial"/>
                <a:sym typeface="Arial"/>
              </a:endParaRPr>
            </a:p>
          </p:txBody>
        </p:sp>
        <p:cxnSp>
          <p:nvCxnSpPr>
            <p:cNvPr id="555" name="Google Shape;555;p14"/>
            <p:cNvCxnSpPr/>
            <p:nvPr/>
          </p:nvCxnSpPr>
          <p:spPr>
            <a:xfrm flipH="1" rot="10800000">
              <a:off x="6506475" y="-453225"/>
              <a:ext cx="696300" cy="8400"/>
            </a:xfrm>
            <a:prstGeom prst="straightConnector1">
              <a:avLst/>
            </a:prstGeom>
            <a:noFill/>
            <a:ln cap="flat" cmpd="sng" w="9525">
              <a:solidFill>
                <a:schemeClr val="dk2"/>
              </a:solidFill>
              <a:prstDash val="solid"/>
              <a:round/>
              <a:headEnd len="sm" w="sm" type="none"/>
              <a:tailEnd len="med" w="med" type="triangle"/>
            </a:ln>
          </p:spPr>
        </p:cxnSp>
        <p:sp>
          <p:nvSpPr>
            <p:cNvPr id="556" name="Google Shape;556;p14"/>
            <p:cNvSpPr txBox="1"/>
            <p:nvPr/>
          </p:nvSpPr>
          <p:spPr>
            <a:xfrm>
              <a:off x="6485100" y="-1017775"/>
              <a:ext cx="69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Input</a:t>
              </a:r>
              <a:endParaRPr b="1" i="0" sz="1400" u="none" cap="none" strike="noStrike">
                <a:solidFill>
                  <a:srgbClr val="000000"/>
                </a:solidFill>
                <a:latin typeface="Roboto"/>
                <a:ea typeface="Roboto"/>
                <a:cs typeface="Roboto"/>
                <a:sym typeface="Roboto"/>
              </a:endParaRPr>
            </a:p>
          </p:txBody>
        </p:sp>
        <p:sp>
          <p:nvSpPr>
            <p:cNvPr id="557" name="Google Shape;557;p14"/>
            <p:cNvSpPr txBox="1"/>
            <p:nvPr/>
          </p:nvSpPr>
          <p:spPr>
            <a:xfrm>
              <a:off x="8326100" y="-1057050"/>
              <a:ext cx="85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output</a:t>
              </a:r>
              <a:endParaRPr b="1" i="0" sz="1400" u="none" cap="none" strike="noStrike">
                <a:solidFill>
                  <a:srgbClr val="000000"/>
                </a:solidFill>
                <a:latin typeface="Roboto"/>
                <a:ea typeface="Roboto"/>
                <a:cs typeface="Roboto"/>
                <a:sym typeface="Roboto"/>
              </a:endParaRPr>
            </a:p>
          </p:txBody>
        </p:sp>
        <p:sp>
          <p:nvSpPr>
            <p:cNvPr id="558" name="Google Shape;558;p14"/>
            <p:cNvSpPr txBox="1"/>
            <p:nvPr/>
          </p:nvSpPr>
          <p:spPr>
            <a:xfrm>
              <a:off x="666862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x</a:t>
              </a:r>
              <a:endParaRPr b="1" i="0" sz="1200" u="none" cap="none" strike="noStrike">
                <a:solidFill>
                  <a:srgbClr val="000000"/>
                </a:solidFill>
                <a:latin typeface="Roboto"/>
                <a:ea typeface="Roboto"/>
                <a:cs typeface="Roboto"/>
                <a:sym typeface="Roboto"/>
              </a:endParaRPr>
            </a:p>
          </p:txBody>
        </p:sp>
        <p:sp>
          <p:nvSpPr>
            <p:cNvPr id="559" name="Google Shape;559;p14"/>
            <p:cNvSpPr txBox="1"/>
            <p:nvPr/>
          </p:nvSpPr>
          <p:spPr>
            <a:xfrm>
              <a:off x="754267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
          <p:nvSpPr>
            <p:cNvPr id="560" name="Google Shape;560;p14"/>
            <p:cNvSpPr txBox="1"/>
            <p:nvPr/>
          </p:nvSpPr>
          <p:spPr>
            <a:xfrm>
              <a:off x="8629425" y="-506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p:txBody>
        </p:sp>
        <p:cxnSp>
          <p:nvCxnSpPr>
            <p:cNvPr id="561" name="Google Shape;561;p14"/>
            <p:cNvCxnSpPr/>
            <p:nvPr/>
          </p:nvCxnSpPr>
          <p:spPr>
            <a:xfrm flipH="1" rot="10800000">
              <a:off x="8335275" y="-453225"/>
              <a:ext cx="696300" cy="8400"/>
            </a:xfrm>
            <a:prstGeom prst="straightConnector1">
              <a:avLst/>
            </a:prstGeom>
            <a:noFill/>
            <a:ln cap="flat" cmpd="sng" w="9525">
              <a:solidFill>
                <a:schemeClr val="dk2"/>
              </a:solidFill>
              <a:prstDash val="solid"/>
              <a:round/>
              <a:headEnd len="sm" w="sm" type="none"/>
              <a:tailEnd len="med" w="med" type="triangle"/>
            </a:ln>
          </p:spPr>
        </p:cxnSp>
      </p:grpSp>
      <p:sp>
        <p:nvSpPr>
          <p:cNvPr id="562" name="Google Shape;562;p14"/>
          <p:cNvSpPr/>
          <p:nvPr/>
        </p:nvSpPr>
        <p:spPr>
          <a:xfrm>
            <a:off x="3530425" y="1094600"/>
            <a:ext cx="1689600" cy="47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4"/>
          <p:cNvSpPr txBox="1"/>
          <p:nvPr/>
        </p:nvSpPr>
        <p:spPr>
          <a:xfrm>
            <a:off x="1712275" y="2126325"/>
            <a:ext cx="497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basic components of a machine learning system are:</a:t>
            </a:r>
            <a:endParaRPr b="0" i="0" sz="1400" u="none" cap="none" strike="noStrike">
              <a:solidFill>
                <a:srgbClr val="000000"/>
              </a:solidFill>
              <a:latin typeface="Roboto"/>
              <a:ea typeface="Roboto"/>
              <a:cs typeface="Roboto"/>
              <a:sym typeface="Roboto"/>
            </a:endParaRPr>
          </a:p>
        </p:txBody>
      </p:sp>
      <p:sp>
        <p:nvSpPr>
          <p:cNvPr id="564" name="Google Shape;564;p14"/>
          <p:cNvSpPr txBox="1"/>
          <p:nvPr/>
        </p:nvSpPr>
        <p:spPr>
          <a:xfrm>
            <a:off x="1816350" y="2471000"/>
            <a:ext cx="5716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Datasets</a:t>
            </a:r>
            <a:r>
              <a:rPr b="0" i="0" lang="en-GB" sz="1400" u="none" cap="none" strike="noStrike">
                <a:solidFill>
                  <a:srgbClr val="000000"/>
                </a:solidFill>
                <a:latin typeface="Roboto"/>
                <a:ea typeface="Roboto"/>
                <a:cs typeface="Roboto"/>
                <a:sym typeface="Roboto"/>
              </a:rPr>
              <a:t>:  examples of input-output mappings.</a:t>
            </a:r>
            <a:endParaRPr b="0" i="0" sz="1400" u="none" cap="none" strike="noStrike">
              <a:solidFill>
                <a:srgbClr val="000000"/>
              </a:solidFill>
              <a:latin typeface="Roboto"/>
              <a:ea typeface="Roboto"/>
              <a:cs typeface="Roboto"/>
              <a:sym typeface="Roboto"/>
            </a:endParaRPr>
          </a:p>
        </p:txBody>
      </p:sp>
      <p:sp>
        <p:nvSpPr>
          <p:cNvPr id="565" name="Google Shape;565;p14"/>
          <p:cNvSpPr txBox="1"/>
          <p:nvPr/>
        </p:nvSpPr>
        <p:spPr>
          <a:xfrm>
            <a:off x="1845850" y="3472450"/>
            <a:ext cx="6987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Objective function</a:t>
            </a:r>
            <a:r>
              <a:rPr b="0" i="0" lang="en-GB" sz="1400" u="none" cap="none" strike="noStrike">
                <a:solidFill>
                  <a:srgbClr val="000000"/>
                </a:solidFill>
                <a:latin typeface="Roboto"/>
                <a:ea typeface="Roboto"/>
                <a:cs typeface="Roboto"/>
                <a:sym typeface="Roboto"/>
              </a:rPr>
              <a:t>:  a measure of “how well” the solution f(x) fits the data. </a:t>
            </a:r>
            <a:endParaRPr b="0" i="0" sz="1400" u="none" cap="none" strike="noStrike">
              <a:solidFill>
                <a:srgbClr val="000000"/>
              </a:solidFill>
              <a:latin typeface="Roboto"/>
              <a:ea typeface="Roboto"/>
              <a:cs typeface="Roboto"/>
              <a:sym typeface="Roboto"/>
            </a:endParaRPr>
          </a:p>
        </p:txBody>
      </p:sp>
      <p:sp>
        <p:nvSpPr>
          <p:cNvPr id="566" name="Google Shape;566;p14"/>
          <p:cNvSpPr txBox="1"/>
          <p:nvPr/>
        </p:nvSpPr>
        <p:spPr>
          <a:xfrm>
            <a:off x="1816350" y="2928200"/>
            <a:ext cx="7028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Machine learning model</a:t>
            </a:r>
            <a:r>
              <a:rPr b="0" i="0" lang="en-GB" sz="1400" u="none" cap="none" strike="noStrike">
                <a:solidFill>
                  <a:srgbClr val="000000"/>
                </a:solidFill>
                <a:latin typeface="Roboto"/>
                <a:ea typeface="Roboto"/>
                <a:cs typeface="Roboto"/>
                <a:sym typeface="Roboto"/>
              </a:rPr>
              <a:t>: implements the function f(x) that maps the inputs into the desired outputs.</a:t>
            </a:r>
            <a:endParaRPr b="0" i="0" sz="1400" u="none" cap="none" strike="noStrike">
              <a:solidFill>
                <a:srgbClr val="000000"/>
              </a:solidFill>
              <a:latin typeface="Roboto"/>
              <a:ea typeface="Roboto"/>
              <a:cs typeface="Roboto"/>
              <a:sym typeface="Roboto"/>
            </a:endParaRPr>
          </a:p>
        </p:txBody>
      </p:sp>
      <p:sp>
        <p:nvSpPr>
          <p:cNvPr id="567" name="Google Shape;567;p14"/>
          <p:cNvSpPr/>
          <p:nvPr/>
        </p:nvSpPr>
        <p:spPr>
          <a:xfrm>
            <a:off x="488050" y="2658350"/>
            <a:ext cx="648900" cy="635100"/>
          </a:xfrm>
          <a:prstGeom prst="can">
            <a:avLst>
              <a:gd fmla="val 25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Dataset</a:t>
            </a:r>
            <a:endParaRPr b="0" i="0" sz="1000" u="none" cap="none" strike="noStrike">
              <a:solidFill>
                <a:srgbClr val="000000"/>
              </a:solidFill>
              <a:latin typeface="Arial"/>
              <a:ea typeface="Arial"/>
              <a:cs typeface="Arial"/>
              <a:sym typeface="Arial"/>
            </a:endParaRPr>
          </a:p>
        </p:txBody>
      </p:sp>
      <p:pic>
        <p:nvPicPr>
          <p:cNvPr id="568" name="Google Shape;568;p14"/>
          <p:cNvPicPr preferRelativeResize="0"/>
          <p:nvPr/>
        </p:nvPicPr>
        <p:blipFill rotWithShape="1">
          <a:blip r:embed="rId3">
            <a:alphaModFix/>
          </a:blip>
          <a:srcRect b="0" l="0" r="0" t="0"/>
          <a:stretch/>
        </p:blipFill>
        <p:spPr>
          <a:xfrm>
            <a:off x="173474" y="3680249"/>
            <a:ext cx="1490475" cy="863950"/>
          </a:xfrm>
          <a:prstGeom prst="rect">
            <a:avLst/>
          </a:prstGeom>
          <a:noFill/>
          <a:ln>
            <a:noFill/>
          </a:ln>
        </p:spPr>
      </p:pic>
      <p:pic>
        <p:nvPicPr>
          <p:cNvPr descr="\hat{\mathbf{y}} = f(\mathbf{x})" id="569" name="Google Shape;569;p14"/>
          <p:cNvPicPr preferRelativeResize="0"/>
          <p:nvPr/>
        </p:nvPicPr>
        <p:blipFill rotWithShape="1">
          <a:blip r:embed="rId4">
            <a:alphaModFix/>
          </a:blip>
          <a:srcRect b="0" l="0" r="0" t="0"/>
          <a:stretch/>
        </p:blipFill>
        <p:spPr>
          <a:xfrm>
            <a:off x="3631750" y="1132996"/>
            <a:ext cx="1494080" cy="400200"/>
          </a:xfrm>
          <a:prstGeom prst="rect">
            <a:avLst/>
          </a:prstGeom>
          <a:noFill/>
          <a:ln>
            <a:noFill/>
          </a:ln>
        </p:spPr>
      </p:pic>
      <p:pic>
        <p:nvPicPr>
          <p:cNvPr descr="\mathbf{x} \in \mathbb{R}^D, \hat{\mathbf{y}} \in \mathbb{R}^K" id="570" name="Google Shape;570;p14"/>
          <p:cNvPicPr preferRelativeResize="0"/>
          <p:nvPr/>
        </p:nvPicPr>
        <p:blipFill rotWithShape="1">
          <a:blip r:embed="rId5">
            <a:alphaModFix/>
          </a:blip>
          <a:srcRect b="0" l="0" r="0" t="0"/>
          <a:stretch/>
        </p:blipFill>
        <p:spPr>
          <a:xfrm>
            <a:off x="5483175" y="1094600"/>
            <a:ext cx="2526273" cy="400200"/>
          </a:xfrm>
          <a:prstGeom prst="rect">
            <a:avLst/>
          </a:prstGeom>
          <a:noFill/>
          <a:ln>
            <a:noFill/>
          </a:ln>
        </p:spPr>
      </p:pic>
      <p:pic>
        <p:nvPicPr>
          <p:cNvPr descr=" \hat{\mathbf{y}}" id="571" name="Google Shape;571;p14"/>
          <p:cNvPicPr preferRelativeResize="0"/>
          <p:nvPr/>
        </p:nvPicPr>
        <p:blipFill rotWithShape="1">
          <a:blip r:embed="rId6">
            <a:alphaModFix/>
          </a:blip>
          <a:srcRect b="0" l="0" r="0" t="0"/>
          <a:stretch/>
        </p:blipFill>
        <p:spPr>
          <a:xfrm>
            <a:off x="2570200" y="1762125"/>
            <a:ext cx="134550" cy="209300"/>
          </a:xfrm>
          <a:prstGeom prst="rect">
            <a:avLst/>
          </a:prstGeom>
          <a:noFill/>
          <a:ln>
            <a:noFill/>
          </a:ln>
        </p:spPr>
      </p:pic>
      <p:sp>
        <p:nvSpPr>
          <p:cNvPr id="572" name="Google Shape;572;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573" name="Google Shape;573;p14"/>
          <p:cNvSpPr txBox="1"/>
          <p:nvPr/>
        </p:nvSpPr>
        <p:spPr>
          <a:xfrm>
            <a:off x="1845850" y="3929650"/>
            <a:ext cx="6987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Optimization algorithm</a:t>
            </a:r>
            <a:r>
              <a:rPr b="0" i="0" lang="en-GB" sz="1400" u="none" cap="none" strike="noStrike">
                <a:solidFill>
                  <a:srgbClr val="000000"/>
                </a:solidFill>
                <a:latin typeface="Roboto"/>
                <a:ea typeface="Roboto"/>
                <a:cs typeface="Roboto"/>
                <a:sym typeface="Roboto"/>
              </a:rPr>
              <a:t>:  an algorithm that finds the function f(x) among different candidates.</a:t>
            </a:r>
            <a:endParaRPr b="0" i="0" sz="1400" u="none" cap="none" strike="noStrike">
              <a:solidFill>
                <a:srgbClr val="000000"/>
              </a:solidFill>
              <a:latin typeface="Roboto"/>
              <a:ea typeface="Roboto"/>
              <a:cs typeface="Roboto"/>
              <a:sym typeface="Roboto"/>
            </a:endParaRPr>
          </a:p>
        </p:txBody>
      </p:sp>
      <p:pic>
        <p:nvPicPr>
          <p:cNvPr id="574" name="Google Shape;574;p14"/>
          <p:cNvPicPr preferRelativeResize="0"/>
          <p:nvPr/>
        </p:nvPicPr>
        <p:blipFill rotWithShape="1">
          <a:blip r:embed="rId7">
            <a:alphaModFix/>
          </a:blip>
          <a:srcRect b="0" l="0" r="0" t="0"/>
          <a:stretch/>
        </p:blipFill>
        <p:spPr>
          <a:xfrm>
            <a:off x="1996150" y="4636525"/>
            <a:ext cx="426384" cy="393600"/>
          </a:xfrm>
          <a:prstGeom prst="rect">
            <a:avLst/>
          </a:prstGeom>
          <a:noFill/>
          <a:ln>
            <a:noFill/>
          </a:ln>
        </p:spPr>
      </p:pic>
      <p:sp>
        <p:nvSpPr>
          <p:cNvPr id="575" name="Google Shape;575;p14"/>
          <p:cNvSpPr txBox="1"/>
          <p:nvPr/>
        </p:nvSpPr>
        <p:spPr>
          <a:xfrm>
            <a:off x="2570200" y="4602250"/>
            <a:ext cx="580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 the following, we will refer to </a:t>
            </a:r>
            <a:r>
              <a:rPr b="1" i="0" lang="en-GB" sz="1400" u="none" cap="none" strike="noStrike">
                <a:solidFill>
                  <a:srgbClr val="000000"/>
                </a:solidFill>
                <a:latin typeface="Roboto"/>
                <a:ea typeface="Roboto"/>
                <a:cs typeface="Roboto"/>
                <a:sym typeface="Roboto"/>
              </a:rPr>
              <a:t>supervised</a:t>
            </a:r>
            <a:r>
              <a:rPr b="0" i="0" lang="en-GB" sz="1400" u="none" cap="none" strike="noStrike">
                <a:solidFill>
                  <a:srgbClr val="000000"/>
                </a:solidFill>
                <a:latin typeface="Roboto"/>
                <a:ea typeface="Roboto"/>
                <a:cs typeface="Roboto"/>
                <a:sym typeface="Roboto"/>
              </a:rPr>
              <a:t> machine learning.</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79" name="Shape 579"/>
        <p:cNvGrpSpPr/>
        <p:nvPr/>
      </p:nvGrpSpPr>
      <p:grpSpPr>
        <a:xfrm>
          <a:off x="0" y="0"/>
          <a:ext cx="0" cy="0"/>
          <a:chOff x="0" y="0"/>
          <a:chExt cx="0" cy="0"/>
        </a:xfrm>
      </p:grpSpPr>
      <p:sp>
        <p:nvSpPr>
          <p:cNvPr id="580" name="Google Shape;580;p15"/>
          <p:cNvSpPr/>
          <p:nvPr/>
        </p:nvSpPr>
        <p:spPr>
          <a:xfrm rot="-5400000">
            <a:off x="4416025" y="2021200"/>
            <a:ext cx="243000" cy="1399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Datasets</a:t>
            </a:r>
            <a:endParaRPr sz="2600"/>
          </a:p>
        </p:txBody>
      </p:sp>
      <p:sp>
        <p:nvSpPr>
          <p:cNvPr id="582" name="Google Shape;582;p15"/>
          <p:cNvSpPr txBox="1"/>
          <p:nvPr/>
        </p:nvSpPr>
        <p:spPr>
          <a:xfrm>
            <a:off x="3131250" y="910425"/>
            <a:ext cx="5877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 dataset is a </a:t>
            </a:r>
            <a:r>
              <a:rPr b="1" i="0" lang="en-GB" sz="1400" u="none" cap="none" strike="noStrike">
                <a:solidFill>
                  <a:srgbClr val="000000"/>
                </a:solidFill>
                <a:latin typeface="Roboto"/>
                <a:ea typeface="Roboto"/>
                <a:cs typeface="Roboto"/>
                <a:sym typeface="Roboto"/>
              </a:rPr>
              <a:t>collection</a:t>
            </a:r>
            <a:r>
              <a:rPr b="0" i="0" lang="en-GB" sz="1400" u="none" cap="none" strike="noStrike">
                <a:solidFill>
                  <a:srgbClr val="000000"/>
                </a:solidFill>
                <a:latin typeface="Roboto"/>
                <a:ea typeface="Roboto"/>
                <a:cs typeface="Roboto"/>
                <a:sym typeface="Roboto"/>
              </a:rPr>
              <a:t> of </a:t>
            </a:r>
            <a:r>
              <a:rPr b="1" i="0" lang="en-GB" sz="1400" u="none" cap="none" strike="noStrike">
                <a:solidFill>
                  <a:srgbClr val="000000"/>
                </a:solidFill>
                <a:latin typeface="Roboto"/>
                <a:ea typeface="Roboto"/>
                <a:cs typeface="Roboto"/>
                <a:sym typeface="Roboto"/>
              </a:rPr>
              <a:t>examples </a:t>
            </a:r>
            <a:r>
              <a:rPr b="0" i="0" lang="en-GB" sz="1400" u="none" cap="none" strike="noStrike">
                <a:solidFill>
                  <a:srgbClr val="000000"/>
                </a:solidFill>
                <a:latin typeface="Roboto"/>
                <a:ea typeface="Roboto"/>
                <a:cs typeface="Roboto"/>
                <a:sym typeface="Roboto"/>
              </a:rPr>
              <a:t>(sometimes called </a:t>
            </a:r>
            <a:r>
              <a:rPr b="1" i="0" lang="en-GB" sz="1400" u="none" cap="none" strike="noStrike">
                <a:solidFill>
                  <a:srgbClr val="000000"/>
                </a:solidFill>
                <a:latin typeface="Roboto"/>
                <a:ea typeface="Roboto"/>
                <a:cs typeface="Roboto"/>
                <a:sym typeface="Roboto"/>
              </a:rPr>
              <a:t>data points</a:t>
            </a:r>
            <a:r>
              <a:rPr b="0" i="0" lang="en-GB" sz="1400" u="none" cap="none" strike="noStrike">
                <a:solidFill>
                  <a:srgbClr val="000000"/>
                </a:solidFill>
                <a:latin typeface="Roboto"/>
                <a:ea typeface="Roboto"/>
                <a:cs typeface="Roboto"/>
                <a:sym typeface="Roboto"/>
              </a:rPr>
              <a:t> or </a:t>
            </a:r>
            <a:r>
              <a:rPr b="1" i="0" lang="en-GB" sz="1400" u="none" cap="none" strike="noStrike">
                <a:solidFill>
                  <a:srgbClr val="000000"/>
                </a:solidFill>
                <a:latin typeface="Roboto"/>
                <a:ea typeface="Roboto"/>
                <a:cs typeface="Roboto"/>
                <a:sym typeface="Roboto"/>
              </a:rPr>
              <a:t>samples</a:t>
            </a:r>
            <a:r>
              <a:rPr b="0" i="0" lang="en-GB" sz="1400" u="none" cap="none" strike="noStrike">
                <a:solidFill>
                  <a:srgbClr val="000000"/>
                </a:solidFill>
                <a:latin typeface="Roboto"/>
                <a:ea typeface="Roboto"/>
                <a:cs typeface="Roboto"/>
                <a:sym typeface="Roboto"/>
              </a:rPr>
              <a:t>)  containing the desired input-output mappings.</a:t>
            </a:r>
            <a:endParaRPr b="0" i="0" sz="1400" u="none" cap="none" strike="noStrike">
              <a:solidFill>
                <a:srgbClr val="000000"/>
              </a:solidFill>
              <a:latin typeface="Roboto"/>
              <a:ea typeface="Roboto"/>
              <a:cs typeface="Roboto"/>
              <a:sym typeface="Roboto"/>
            </a:endParaRPr>
          </a:p>
        </p:txBody>
      </p:sp>
      <p:sp>
        <p:nvSpPr>
          <p:cNvPr id="583" name="Google Shape;583;p15"/>
          <p:cNvSpPr/>
          <p:nvPr/>
        </p:nvSpPr>
        <p:spPr>
          <a:xfrm>
            <a:off x="573300" y="2299425"/>
            <a:ext cx="1484100" cy="1947000"/>
          </a:xfrm>
          <a:prstGeom prst="can">
            <a:avLst>
              <a:gd fmla="val 25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584" name="Google Shape;584;p15"/>
          <p:cNvSpPr txBox="1"/>
          <p:nvPr/>
        </p:nvSpPr>
        <p:spPr>
          <a:xfrm>
            <a:off x="863075" y="4329200"/>
            <a:ext cx="111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Dataset</a:t>
            </a:r>
            <a:endParaRPr b="0" i="0" sz="1400" u="none" cap="none" strike="noStrike">
              <a:solidFill>
                <a:srgbClr val="000000"/>
              </a:solidFill>
              <a:latin typeface="Roboto"/>
              <a:ea typeface="Roboto"/>
              <a:cs typeface="Roboto"/>
              <a:sym typeface="Roboto"/>
            </a:endParaRPr>
          </a:p>
        </p:txBody>
      </p:sp>
      <p:sp>
        <p:nvSpPr>
          <p:cNvPr id="585" name="Google Shape;585;p15"/>
          <p:cNvSpPr txBox="1"/>
          <p:nvPr/>
        </p:nvSpPr>
        <p:spPr>
          <a:xfrm>
            <a:off x="904500" y="2678900"/>
            <a:ext cx="82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1000" u="none" cap="none" strike="noStrike">
                <a:solidFill>
                  <a:srgbClr val="000000"/>
                </a:solidFill>
                <a:latin typeface="Roboto"/>
                <a:ea typeface="Roboto"/>
                <a:cs typeface="Roboto"/>
                <a:sym typeface="Roboto"/>
              </a:rPr>
              <a:t>1</a:t>
            </a:r>
            <a:r>
              <a:rPr b="0" i="0" lang="en-GB" sz="1400" u="none" cap="none" strike="noStrike">
                <a:solidFill>
                  <a:srgbClr val="000000"/>
                </a:solidFill>
                <a:latin typeface="Roboto"/>
                <a:ea typeface="Roboto"/>
                <a:cs typeface="Roboto"/>
                <a:sym typeface="Roboto"/>
              </a:rPr>
              <a:t>, y</a:t>
            </a:r>
            <a:r>
              <a:rPr b="0" i="0" lang="en-GB" sz="1000" u="none" cap="none" strike="noStrike">
                <a:solidFill>
                  <a:srgbClr val="000000"/>
                </a:solidFill>
                <a:latin typeface="Roboto"/>
                <a:ea typeface="Roboto"/>
                <a:cs typeface="Roboto"/>
                <a:sym typeface="Roboto"/>
              </a:rPr>
              <a:t>1</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586" name="Google Shape;586;p15"/>
          <p:cNvSpPr txBox="1"/>
          <p:nvPr/>
        </p:nvSpPr>
        <p:spPr>
          <a:xfrm>
            <a:off x="904500" y="2983700"/>
            <a:ext cx="82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1000" u="none" cap="none" strike="noStrike">
                <a:solidFill>
                  <a:srgbClr val="000000"/>
                </a:solidFill>
                <a:latin typeface="Roboto"/>
                <a:ea typeface="Roboto"/>
                <a:cs typeface="Roboto"/>
                <a:sym typeface="Roboto"/>
              </a:rPr>
              <a:t>2</a:t>
            </a:r>
            <a:r>
              <a:rPr b="0" i="0" lang="en-GB" sz="1400" u="none" cap="none" strike="noStrike">
                <a:solidFill>
                  <a:srgbClr val="000000"/>
                </a:solidFill>
                <a:latin typeface="Roboto"/>
                <a:ea typeface="Roboto"/>
                <a:cs typeface="Roboto"/>
                <a:sym typeface="Roboto"/>
              </a:rPr>
              <a:t>, y</a:t>
            </a:r>
            <a:r>
              <a:rPr b="0" i="0" lang="en-GB" sz="1000" u="none" cap="none" strike="noStrike">
                <a:solidFill>
                  <a:srgbClr val="000000"/>
                </a:solidFill>
                <a:latin typeface="Roboto"/>
                <a:ea typeface="Roboto"/>
                <a:cs typeface="Roboto"/>
                <a:sym typeface="Roboto"/>
              </a:rPr>
              <a:t>2</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587" name="Google Shape;587;p15"/>
          <p:cNvSpPr txBox="1"/>
          <p:nvPr/>
        </p:nvSpPr>
        <p:spPr>
          <a:xfrm>
            <a:off x="904500" y="3440900"/>
            <a:ext cx="82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1000" u="none" cap="none" strike="noStrike">
                <a:solidFill>
                  <a:srgbClr val="000000"/>
                </a:solidFill>
                <a:latin typeface="Roboto"/>
                <a:ea typeface="Roboto"/>
                <a:cs typeface="Roboto"/>
                <a:sym typeface="Roboto"/>
              </a:rPr>
              <a:t>n</a:t>
            </a:r>
            <a:r>
              <a:rPr b="0" i="0" lang="en-GB" sz="1400" u="none" cap="none" strike="noStrike">
                <a:solidFill>
                  <a:srgbClr val="000000"/>
                </a:solidFill>
                <a:latin typeface="Roboto"/>
                <a:ea typeface="Roboto"/>
                <a:cs typeface="Roboto"/>
                <a:sym typeface="Roboto"/>
              </a:rPr>
              <a:t>, y</a:t>
            </a:r>
            <a:r>
              <a:rPr b="0" i="0" lang="en-GB" sz="1000" u="none" cap="none" strike="noStrike">
                <a:solidFill>
                  <a:srgbClr val="000000"/>
                </a:solidFill>
                <a:latin typeface="Roboto"/>
                <a:ea typeface="Roboto"/>
                <a:cs typeface="Roboto"/>
                <a:sym typeface="Roboto"/>
              </a:rPr>
              <a:t>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588" name="Google Shape;588;p15"/>
          <p:cNvSpPr txBox="1"/>
          <p:nvPr/>
        </p:nvSpPr>
        <p:spPr>
          <a:xfrm>
            <a:off x="904500" y="3821900"/>
            <a:ext cx="82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1000" u="none" cap="none" strike="noStrike">
                <a:solidFill>
                  <a:srgbClr val="000000"/>
                </a:solidFill>
                <a:latin typeface="Roboto"/>
                <a:ea typeface="Roboto"/>
                <a:cs typeface="Roboto"/>
                <a:sym typeface="Roboto"/>
              </a:rPr>
              <a:t>N</a:t>
            </a:r>
            <a:r>
              <a:rPr b="0" i="0" lang="en-GB" sz="1400" u="none" cap="none" strike="noStrike">
                <a:solidFill>
                  <a:srgbClr val="000000"/>
                </a:solidFill>
                <a:latin typeface="Roboto"/>
                <a:ea typeface="Roboto"/>
                <a:cs typeface="Roboto"/>
                <a:sym typeface="Roboto"/>
              </a:rPr>
              <a:t>, y</a:t>
            </a:r>
            <a:r>
              <a:rPr b="0" i="0" lang="en-GB" sz="1000" u="none" cap="none" strike="noStrike">
                <a:solidFill>
                  <a:srgbClr val="000000"/>
                </a:solidFill>
                <a:latin typeface="Roboto"/>
                <a:ea typeface="Roboto"/>
                <a:cs typeface="Roboto"/>
                <a:sym typeface="Roboto"/>
              </a:rPr>
              <a:t>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589" name="Google Shape;589;p15"/>
          <p:cNvSpPr txBox="1"/>
          <p:nvPr/>
        </p:nvSpPr>
        <p:spPr>
          <a:xfrm>
            <a:off x="963300" y="3174200"/>
            <a:ext cx="55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590" name="Google Shape;590;p15"/>
          <p:cNvSpPr txBox="1"/>
          <p:nvPr/>
        </p:nvSpPr>
        <p:spPr>
          <a:xfrm>
            <a:off x="963300" y="3631400"/>
            <a:ext cx="55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591" name="Google Shape;591;p15"/>
          <p:cNvSpPr/>
          <p:nvPr/>
        </p:nvSpPr>
        <p:spPr>
          <a:xfrm>
            <a:off x="3752200" y="2574900"/>
            <a:ext cx="1763400" cy="12771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5"/>
          <p:cNvSpPr txBox="1"/>
          <p:nvPr/>
        </p:nvSpPr>
        <p:spPr>
          <a:xfrm>
            <a:off x="3772750" y="2533125"/>
            <a:ext cx="1886400" cy="132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13,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23,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33,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Roboto"/>
                <a:ea typeface="Roboto"/>
                <a:cs typeface="Roboto"/>
                <a:sym typeface="Roboto"/>
              </a:rPr>
              <a:t>…………………………………………………………………..</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N1,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N2,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N3,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ND</a:t>
            </a:r>
            <a:endParaRPr b="0" i="0" sz="600" u="none" cap="none" strike="noStrike">
              <a:solidFill>
                <a:srgbClr val="000000"/>
              </a:solidFill>
              <a:latin typeface="Roboto"/>
              <a:ea typeface="Roboto"/>
              <a:cs typeface="Roboto"/>
              <a:sym typeface="Roboto"/>
            </a:endParaRPr>
          </a:p>
        </p:txBody>
      </p:sp>
      <p:sp>
        <p:nvSpPr>
          <p:cNvPr id="593" name="Google Shape;593;p15"/>
          <p:cNvSpPr txBox="1"/>
          <p:nvPr/>
        </p:nvSpPr>
        <p:spPr>
          <a:xfrm>
            <a:off x="3910488" y="3900900"/>
            <a:ext cx="1553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Feature Matrix</a:t>
            </a:r>
            <a:endParaRPr b="1" i="0" sz="1200" u="none" cap="none" strike="noStrike">
              <a:solidFill>
                <a:srgbClr val="000000"/>
              </a:solidFill>
              <a:latin typeface="Roboto"/>
              <a:ea typeface="Roboto"/>
              <a:cs typeface="Roboto"/>
              <a:sym typeface="Roboto"/>
            </a:endParaRPr>
          </a:p>
        </p:txBody>
      </p:sp>
      <p:cxnSp>
        <p:nvCxnSpPr>
          <p:cNvPr id="594" name="Google Shape;594;p15"/>
          <p:cNvCxnSpPr/>
          <p:nvPr/>
        </p:nvCxnSpPr>
        <p:spPr>
          <a:xfrm flipH="1" rot="10800000">
            <a:off x="3715975" y="2415775"/>
            <a:ext cx="1643100" cy="6900"/>
          </a:xfrm>
          <a:prstGeom prst="straightConnector1">
            <a:avLst/>
          </a:prstGeom>
          <a:noFill/>
          <a:ln cap="flat" cmpd="sng" w="9525">
            <a:solidFill>
              <a:schemeClr val="dk1"/>
            </a:solidFill>
            <a:prstDash val="solid"/>
            <a:round/>
            <a:headEnd len="sm" w="sm" type="none"/>
            <a:tailEnd len="med" w="med" type="triangle"/>
          </a:ln>
        </p:spPr>
      </p:cxnSp>
      <p:sp>
        <p:nvSpPr>
          <p:cNvPr id="595" name="Google Shape;595;p15"/>
          <p:cNvSpPr txBox="1"/>
          <p:nvPr/>
        </p:nvSpPr>
        <p:spPr>
          <a:xfrm>
            <a:off x="3722875" y="212580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596" name="Google Shape;596;p15"/>
          <p:cNvSpPr txBox="1"/>
          <p:nvPr/>
        </p:nvSpPr>
        <p:spPr>
          <a:xfrm>
            <a:off x="3736700" y="2086275"/>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features</a:t>
            </a:r>
            <a:endParaRPr b="0" i="0" sz="1000" u="none" cap="none" strike="noStrike">
              <a:solidFill>
                <a:srgbClr val="000000"/>
              </a:solidFill>
              <a:latin typeface="Roboto"/>
              <a:ea typeface="Roboto"/>
              <a:cs typeface="Roboto"/>
              <a:sym typeface="Roboto"/>
            </a:endParaRPr>
          </a:p>
        </p:txBody>
      </p:sp>
      <p:cxnSp>
        <p:nvCxnSpPr>
          <p:cNvPr id="597" name="Google Shape;597;p15"/>
          <p:cNvCxnSpPr/>
          <p:nvPr/>
        </p:nvCxnSpPr>
        <p:spPr>
          <a:xfrm flipH="1">
            <a:off x="3487900" y="2542425"/>
            <a:ext cx="13800" cy="1305000"/>
          </a:xfrm>
          <a:prstGeom prst="straightConnector1">
            <a:avLst/>
          </a:prstGeom>
          <a:noFill/>
          <a:ln cap="flat" cmpd="sng" w="9525">
            <a:solidFill>
              <a:schemeClr val="dk1"/>
            </a:solidFill>
            <a:prstDash val="solid"/>
            <a:round/>
            <a:headEnd len="sm" w="sm" type="none"/>
            <a:tailEnd len="med" w="med" type="triangle"/>
          </a:ln>
        </p:spPr>
      </p:cxnSp>
      <p:sp>
        <p:nvSpPr>
          <p:cNvPr id="598" name="Google Shape;598;p15"/>
          <p:cNvSpPr txBox="1"/>
          <p:nvPr/>
        </p:nvSpPr>
        <p:spPr>
          <a:xfrm rot="-5398499">
            <a:off x="2514690" y="2980429"/>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Samples</a:t>
            </a:r>
            <a:endParaRPr b="0" i="0" sz="1000" u="none" cap="none" strike="noStrike">
              <a:solidFill>
                <a:srgbClr val="000000"/>
              </a:solidFill>
              <a:latin typeface="Roboto"/>
              <a:ea typeface="Roboto"/>
              <a:cs typeface="Roboto"/>
              <a:sym typeface="Roboto"/>
            </a:endParaRPr>
          </a:p>
        </p:txBody>
      </p:sp>
      <p:pic>
        <p:nvPicPr>
          <p:cNvPr descr="\textbf{X}\in\mathbb{R}^{N  \times  D} " id="599" name="Google Shape;599;p15"/>
          <p:cNvPicPr preferRelativeResize="0"/>
          <p:nvPr/>
        </p:nvPicPr>
        <p:blipFill rotWithShape="1">
          <a:blip r:embed="rId3">
            <a:alphaModFix/>
          </a:blip>
          <a:srcRect b="0" l="0" r="0" t="0"/>
          <a:stretch/>
        </p:blipFill>
        <p:spPr>
          <a:xfrm>
            <a:off x="3973888" y="4314363"/>
            <a:ext cx="1484100" cy="323154"/>
          </a:xfrm>
          <a:prstGeom prst="rect">
            <a:avLst/>
          </a:prstGeom>
          <a:noFill/>
          <a:ln>
            <a:noFill/>
          </a:ln>
        </p:spPr>
      </p:pic>
      <p:grpSp>
        <p:nvGrpSpPr>
          <p:cNvPr id="600" name="Google Shape;600;p15"/>
          <p:cNvGrpSpPr/>
          <p:nvPr/>
        </p:nvGrpSpPr>
        <p:grpSpPr>
          <a:xfrm>
            <a:off x="324038" y="722675"/>
            <a:ext cx="2751825" cy="1375675"/>
            <a:chOff x="6485100" y="-1057050"/>
            <a:chExt cx="2751825" cy="1375675"/>
          </a:xfrm>
        </p:grpSpPr>
        <p:sp>
          <p:nvSpPr>
            <p:cNvPr id="601" name="Google Shape;601;p15"/>
            <p:cNvSpPr/>
            <p:nvPr/>
          </p:nvSpPr>
          <p:spPr>
            <a:xfrm>
              <a:off x="7242150" y="-816025"/>
              <a:ext cx="1077000" cy="679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Machine Learning</a:t>
              </a:r>
              <a:endParaRPr b="0" i="0" sz="1400" u="none" cap="none" strike="noStrike">
                <a:solidFill>
                  <a:srgbClr val="000000"/>
                </a:solidFill>
                <a:latin typeface="Arial"/>
                <a:ea typeface="Arial"/>
                <a:cs typeface="Arial"/>
                <a:sym typeface="Arial"/>
              </a:endParaRPr>
            </a:p>
          </p:txBody>
        </p:sp>
        <p:cxnSp>
          <p:nvCxnSpPr>
            <p:cNvPr id="602" name="Google Shape;602;p15"/>
            <p:cNvCxnSpPr/>
            <p:nvPr/>
          </p:nvCxnSpPr>
          <p:spPr>
            <a:xfrm flipH="1" rot="10800000">
              <a:off x="6506475" y="-453225"/>
              <a:ext cx="696300" cy="8400"/>
            </a:xfrm>
            <a:prstGeom prst="straightConnector1">
              <a:avLst/>
            </a:prstGeom>
            <a:noFill/>
            <a:ln cap="flat" cmpd="sng" w="9525">
              <a:solidFill>
                <a:schemeClr val="dk2"/>
              </a:solidFill>
              <a:prstDash val="solid"/>
              <a:round/>
              <a:headEnd len="sm" w="sm" type="none"/>
              <a:tailEnd len="med" w="med" type="triangle"/>
            </a:ln>
          </p:spPr>
        </p:cxnSp>
        <p:sp>
          <p:nvSpPr>
            <p:cNvPr id="603" name="Google Shape;603;p15"/>
            <p:cNvSpPr txBox="1"/>
            <p:nvPr/>
          </p:nvSpPr>
          <p:spPr>
            <a:xfrm>
              <a:off x="6485100" y="-1017775"/>
              <a:ext cx="69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Input</a:t>
              </a:r>
              <a:endParaRPr b="1" i="0" sz="1400" u="none" cap="none" strike="noStrike">
                <a:solidFill>
                  <a:srgbClr val="000000"/>
                </a:solidFill>
                <a:latin typeface="Roboto"/>
                <a:ea typeface="Roboto"/>
                <a:cs typeface="Roboto"/>
                <a:sym typeface="Roboto"/>
              </a:endParaRPr>
            </a:p>
          </p:txBody>
        </p:sp>
        <p:sp>
          <p:nvSpPr>
            <p:cNvPr id="604" name="Google Shape;604;p15"/>
            <p:cNvSpPr txBox="1"/>
            <p:nvPr/>
          </p:nvSpPr>
          <p:spPr>
            <a:xfrm>
              <a:off x="8326100" y="-1057050"/>
              <a:ext cx="85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output</a:t>
              </a:r>
              <a:endParaRPr b="1" i="0" sz="1400" u="none" cap="none" strike="noStrike">
                <a:solidFill>
                  <a:srgbClr val="000000"/>
                </a:solidFill>
                <a:latin typeface="Roboto"/>
                <a:ea typeface="Roboto"/>
                <a:cs typeface="Roboto"/>
                <a:sym typeface="Roboto"/>
              </a:endParaRPr>
            </a:p>
          </p:txBody>
        </p:sp>
        <p:sp>
          <p:nvSpPr>
            <p:cNvPr id="605" name="Google Shape;605;p15"/>
            <p:cNvSpPr txBox="1"/>
            <p:nvPr/>
          </p:nvSpPr>
          <p:spPr>
            <a:xfrm>
              <a:off x="666862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x</a:t>
              </a:r>
              <a:endParaRPr b="1" i="0" sz="1200" u="none" cap="none" strike="noStrike">
                <a:solidFill>
                  <a:srgbClr val="000000"/>
                </a:solidFill>
                <a:latin typeface="Roboto"/>
                <a:ea typeface="Roboto"/>
                <a:cs typeface="Roboto"/>
                <a:sym typeface="Roboto"/>
              </a:endParaRPr>
            </a:p>
          </p:txBody>
        </p:sp>
        <p:sp>
          <p:nvSpPr>
            <p:cNvPr id="606" name="Google Shape;606;p15"/>
            <p:cNvSpPr txBox="1"/>
            <p:nvPr/>
          </p:nvSpPr>
          <p:spPr>
            <a:xfrm>
              <a:off x="754267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
          <p:nvSpPr>
            <p:cNvPr id="607" name="Google Shape;607;p15"/>
            <p:cNvSpPr txBox="1"/>
            <p:nvPr/>
          </p:nvSpPr>
          <p:spPr>
            <a:xfrm>
              <a:off x="8629425" y="-506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p:txBody>
        </p:sp>
        <p:cxnSp>
          <p:nvCxnSpPr>
            <p:cNvPr id="608" name="Google Shape;608;p15"/>
            <p:cNvCxnSpPr/>
            <p:nvPr/>
          </p:nvCxnSpPr>
          <p:spPr>
            <a:xfrm flipH="1" rot="10800000">
              <a:off x="8335275" y="-453225"/>
              <a:ext cx="696300" cy="8400"/>
            </a:xfrm>
            <a:prstGeom prst="straightConnector1">
              <a:avLst/>
            </a:prstGeom>
            <a:noFill/>
            <a:ln cap="flat" cmpd="sng" w="9525">
              <a:solidFill>
                <a:schemeClr val="dk2"/>
              </a:solidFill>
              <a:prstDash val="solid"/>
              <a:round/>
              <a:headEnd len="sm" w="sm" type="none"/>
              <a:tailEnd len="med" w="med" type="triangle"/>
            </a:ln>
          </p:spPr>
        </p:cxnSp>
      </p:grpSp>
      <p:pic>
        <p:nvPicPr>
          <p:cNvPr descr=" \hat{\mathbf{y}}" id="609" name="Google Shape;609;p15"/>
          <p:cNvPicPr preferRelativeResize="0"/>
          <p:nvPr/>
        </p:nvPicPr>
        <p:blipFill rotWithShape="1">
          <a:blip r:embed="rId4">
            <a:alphaModFix/>
          </a:blip>
          <a:srcRect b="0" l="0" r="0" t="0"/>
          <a:stretch/>
        </p:blipFill>
        <p:spPr>
          <a:xfrm>
            <a:off x="2570200" y="1762125"/>
            <a:ext cx="134550" cy="209300"/>
          </a:xfrm>
          <a:prstGeom prst="rect">
            <a:avLst/>
          </a:prstGeom>
          <a:noFill/>
          <a:ln>
            <a:noFill/>
          </a:ln>
        </p:spPr>
      </p:pic>
      <p:sp>
        <p:nvSpPr>
          <p:cNvPr id="610" name="Google Shape;610;p15"/>
          <p:cNvSpPr txBox="1"/>
          <p:nvPr/>
        </p:nvSpPr>
        <p:spPr>
          <a:xfrm>
            <a:off x="6488175" y="1639675"/>
            <a:ext cx="271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Targets:</a:t>
            </a:r>
            <a:endParaRPr b="1" i="0" sz="1400" u="sng" cap="none" strike="noStrike">
              <a:solidFill>
                <a:srgbClr val="000000"/>
              </a:solidFill>
              <a:latin typeface="Roboto"/>
              <a:ea typeface="Roboto"/>
              <a:cs typeface="Roboto"/>
              <a:sym typeface="Roboto"/>
            </a:endParaRPr>
          </a:p>
        </p:txBody>
      </p:sp>
      <p:pic>
        <p:nvPicPr>
          <p:cNvPr descr="y_i \in \mathbb{R}" id="611" name="Google Shape;611;p15"/>
          <p:cNvPicPr preferRelativeResize="0"/>
          <p:nvPr/>
        </p:nvPicPr>
        <p:blipFill rotWithShape="1">
          <a:blip r:embed="rId5">
            <a:alphaModFix/>
          </a:blip>
          <a:srcRect b="0" l="0" r="0" t="0"/>
          <a:stretch/>
        </p:blipFill>
        <p:spPr>
          <a:xfrm>
            <a:off x="3633075" y="5742525"/>
            <a:ext cx="669675" cy="227425"/>
          </a:xfrm>
          <a:prstGeom prst="rect">
            <a:avLst/>
          </a:prstGeom>
          <a:noFill/>
          <a:ln>
            <a:noFill/>
          </a:ln>
        </p:spPr>
      </p:pic>
      <p:pic>
        <p:nvPicPr>
          <p:cNvPr descr="\mathbf{y} = [y_1, y_2, ..., y_i,..., y_N]^T" id="612" name="Google Shape;612;p15"/>
          <p:cNvPicPr preferRelativeResize="0"/>
          <p:nvPr/>
        </p:nvPicPr>
        <p:blipFill rotWithShape="1">
          <a:blip r:embed="rId6">
            <a:alphaModFix/>
          </a:blip>
          <a:srcRect b="0" l="0" r="0" t="0"/>
          <a:stretch/>
        </p:blipFill>
        <p:spPr>
          <a:xfrm>
            <a:off x="5896450" y="2678900"/>
            <a:ext cx="2995010" cy="323150"/>
          </a:xfrm>
          <a:prstGeom prst="rect">
            <a:avLst/>
          </a:prstGeom>
          <a:noFill/>
          <a:ln>
            <a:noFill/>
          </a:ln>
        </p:spPr>
      </p:pic>
      <p:sp>
        <p:nvSpPr>
          <p:cNvPr id="613" name="Google Shape;613;p15"/>
          <p:cNvSpPr txBox="1"/>
          <p:nvPr/>
        </p:nvSpPr>
        <p:spPr>
          <a:xfrm>
            <a:off x="3973575" y="1639675"/>
            <a:ext cx="111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Inputs</a:t>
            </a:r>
            <a:endParaRPr b="1" i="0" sz="1400" u="sng" cap="none" strike="noStrike">
              <a:solidFill>
                <a:srgbClr val="000000"/>
              </a:solidFill>
              <a:latin typeface="Roboto"/>
              <a:ea typeface="Roboto"/>
              <a:cs typeface="Roboto"/>
              <a:sym typeface="Roboto"/>
            </a:endParaRPr>
          </a:p>
        </p:txBody>
      </p:sp>
      <p:sp>
        <p:nvSpPr>
          <p:cNvPr id="614" name="Google Shape;614;p15"/>
          <p:cNvSpPr txBox="1"/>
          <p:nvPr/>
        </p:nvSpPr>
        <p:spPr>
          <a:xfrm>
            <a:off x="6729888" y="3291300"/>
            <a:ext cx="1553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Target Vector</a:t>
            </a:r>
            <a:endParaRPr b="1" i="0" sz="1200" u="none" cap="none" strike="noStrike">
              <a:solidFill>
                <a:srgbClr val="000000"/>
              </a:solidFill>
              <a:latin typeface="Roboto"/>
              <a:ea typeface="Roboto"/>
              <a:cs typeface="Roboto"/>
              <a:sym typeface="Roboto"/>
            </a:endParaRPr>
          </a:p>
        </p:txBody>
      </p:sp>
      <p:pic>
        <p:nvPicPr>
          <p:cNvPr id="615" name="Google Shape;615;p15"/>
          <p:cNvPicPr preferRelativeResize="0"/>
          <p:nvPr/>
        </p:nvPicPr>
        <p:blipFill rotWithShape="1">
          <a:blip r:embed="rId7">
            <a:alphaModFix/>
          </a:blip>
          <a:srcRect b="0" l="0" r="0" t="0"/>
          <a:stretch/>
        </p:blipFill>
        <p:spPr>
          <a:xfrm>
            <a:off x="6792000" y="3705300"/>
            <a:ext cx="1112100" cy="407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19" name="Shape 619"/>
        <p:cNvGrpSpPr/>
        <p:nvPr/>
      </p:nvGrpSpPr>
      <p:grpSpPr>
        <a:xfrm>
          <a:off x="0" y="0"/>
          <a:ext cx="0" cy="0"/>
          <a:chOff x="0" y="0"/>
          <a:chExt cx="0" cy="0"/>
        </a:xfrm>
      </p:grpSpPr>
      <p:sp>
        <p:nvSpPr>
          <p:cNvPr id="620" name="Google Shape;620;p1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Datasets </a:t>
            </a:r>
            <a:endParaRPr sz="2600"/>
          </a:p>
        </p:txBody>
      </p:sp>
      <p:sp>
        <p:nvSpPr>
          <p:cNvPr id="621" name="Google Shape;621;p16"/>
          <p:cNvSpPr/>
          <p:nvPr/>
        </p:nvSpPr>
        <p:spPr>
          <a:xfrm>
            <a:off x="1036000" y="1381350"/>
            <a:ext cx="1134000" cy="1041900"/>
          </a:xfrm>
          <a:prstGeom prst="can">
            <a:avLst>
              <a:gd fmla="val 25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Training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Dataset</a:t>
            </a:r>
            <a:endParaRPr b="0" i="0" sz="1200" u="none" cap="none" strike="noStrike">
              <a:solidFill>
                <a:srgbClr val="000000"/>
              </a:solidFill>
              <a:latin typeface="Arial"/>
              <a:ea typeface="Arial"/>
              <a:cs typeface="Arial"/>
              <a:sym typeface="Arial"/>
            </a:endParaRPr>
          </a:p>
        </p:txBody>
      </p:sp>
      <p:sp>
        <p:nvSpPr>
          <p:cNvPr id="622" name="Google Shape;622;p16"/>
          <p:cNvSpPr txBox="1"/>
          <p:nvPr/>
        </p:nvSpPr>
        <p:spPr>
          <a:xfrm>
            <a:off x="333850" y="842600"/>
            <a:ext cx="8518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 machine learning, we use training, validation, and test datasets:</a:t>
            </a:r>
            <a:endParaRPr b="0" i="0" sz="1400" u="none" cap="none" strike="noStrike">
              <a:solidFill>
                <a:srgbClr val="000000"/>
              </a:solidFill>
              <a:latin typeface="Arial"/>
              <a:ea typeface="Arial"/>
              <a:cs typeface="Arial"/>
              <a:sym typeface="Arial"/>
            </a:endParaRPr>
          </a:p>
        </p:txBody>
      </p:sp>
      <p:sp>
        <p:nvSpPr>
          <p:cNvPr id="623" name="Google Shape;623;p16"/>
          <p:cNvSpPr txBox="1"/>
          <p:nvPr/>
        </p:nvSpPr>
        <p:spPr>
          <a:xfrm>
            <a:off x="2394600" y="1412825"/>
            <a:ext cx="60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Training Dataset</a:t>
            </a:r>
            <a:r>
              <a:rPr b="0" i="0" lang="en-GB" sz="1400" u="none" cap="none" strike="noStrike">
                <a:solidFill>
                  <a:srgbClr val="000000"/>
                </a:solidFill>
                <a:latin typeface="Arial"/>
                <a:ea typeface="Arial"/>
                <a:cs typeface="Arial"/>
                <a:sym typeface="Arial"/>
              </a:rPr>
              <a:t>: used to find the desired mapping function </a:t>
            </a:r>
            <a:r>
              <a:rPr b="0" i="1" lang="en-GB" sz="1400" u="none" cap="none" strike="noStrike">
                <a:solidFill>
                  <a:srgbClr val="000000"/>
                </a:solidFill>
                <a:latin typeface="Arial"/>
                <a:ea typeface="Arial"/>
                <a:cs typeface="Arial"/>
                <a:sym typeface="Arial"/>
              </a:rPr>
              <a:t>f(</a:t>
            </a:r>
            <a:r>
              <a:rPr b="1" i="0" lang="en-GB" sz="1400" u="none" cap="none" strike="noStrike">
                <a:solidFill>
                  <a:srgbClr val="000000"/>
                </a:solidFill>
                <a:latin typeface="Arial"/>
                <a:ea typeface="Arial"/>
                <a:cs typeface="Arial"/>
                <a:sym typeface="Arial"/>
              </a:rPr>
              <a:t>x</a:t>
            </a:r>
            <a:r>
              <a:rPr b="0" i="1" lang="en-GB" sz="1400" u="none" cap="none" strike="noStrike">
                <a:solidFill>
                  <a:srgbClr val="000000"/>
                </a:solidFill>
                <a:latin typeface="Arial"/>
                <a:ea typeface="Arial"/>
                <a:cs typeface="Arial"/>
                <a:sym typeface="Arial"/>
              </a:rPr>
              <a:t>)</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24" name="Google Shape;624;p16"/>
          <p:cNvSpPr txBox="1"/>
          <p:nvPr/>
        </p:nvSpPr>
        <p:spPr>
          <a:xfrm>
            <a:off x="2460950" y="3324175"/>
            <a:ext cx="581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Test Dataset</a:t>
            </a:r>
            <a:r>
              <a:rPr b="0" i="0" lang="en-GB" sz="1400" u="none" cap="none" strike="noStrike">
                <a:solidFill>
                  <a:srgbClr val="000000"/>
                </a:solidFill>
                <a:latin typeface="Arial"/>
                <a:ea typeface="Arial"/>
                <a:cs typeface="Arial"/>
                <a:sym typeface="Arial"/>
              </a:rPr>
              <a:t>: used to assess the performance after training.</a:t>
            </a:r>
            <a:endParaRPr b="0" i="0" sz="1400" u="none" cap="none" strike="noStrike">
              <a:solidFill>
                <a:srgbClr val="000000"/>
              </a:solidFill>
              <a:latin typeface="Arial"/>
              <a:ea typeface="Arial"/>
              <a:cs typeface="Arial"/>
              <a:sym typeface="Arial"/>
            </a:endParaRPr>
          </a:p>
        </p:txBody>
      </p:sp>
      <p:sp>
        <p:nvSpPr>
          <p:cNvPr id="625" name="Google Shape;625;p16"/>
          <p:cNvSpPr/>
          <p:nvPr/>
        </p:nvSpPr>
        <p:spPr>
          <a:xfrm>
            <a:off x="1036000" y="3323800"/>
            <a:ext cx="1214400" cy="5469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Test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Dataset</a:t>
            </a:r>
            <a:endParaRPr b="0" i="0" sz="1200" u="none" cap="none" strike="noStrike">
              <a:solidFill>
                <a:srgbClr val="000000"/>
              </a:solidFill>
              <a:latin typeface="Arial"/>
              <a:ea typeface="Arial"/>
              <a:cs typeface="Arial"/>
              <a:sym typeface="Arial"/>
            </a:endParaRPr>
          </a:p>
        </p:txBody>
      </p:sp>
      <p:sp>
        <p:nvSpPr>
          <p:cNvPr id="626" name="Google Shape;626;p16"/>
          <p:cNvSpPr txBox="1"/>
          <p:nvPr/>
        </p:nvSpPr>
        <p:spPr>
          <a:xfrm>
            <a:off x="1155475" y="4079050"/>
            <a:ext cx="7394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The datasets must contain </a:t>
            </a:r>
            <a:r>
              <a:rPr b="1" i="0" lang="en-GB" sz="1400" u="none" cap="none" strike="noStrike">
                <a:solidFill>
                  <a:srgbClr val="000000"/>
                </a:solidFill>
                <a:latin typeface="Arial"/>
                <a:ea typeface="Arial"/>
                <a:cs typeface="Arial"/>
                <a:sym typeface="Arial"/>
              </a:rPr>
              <a:t>different examples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627" name="Google Shape;627;p16"/>
          <p:cNvPicPr preferRelativeResize="0"/>
          <p:nvPr/>
        </p:nvPicPr>
        <p:blipFill rotWithShape="1">
          <a:blip r:embed="rId3">
            <a:alphaModFix/>
          </a:blip>
          <a:srcRect b="0" l="0" r="0" t="0"/>
          <a:stretch/>
        </p:blipFill>
        <p:spPr>
          <a:xfrm>
            <a:off x="508475" y="4050975"/>
            <a:ext cx="433534" cy="400200"/>
          </a:xfrm>
          <a:prstGeom prst="rect">
            <a:avLst/>
          </a:prstGeom>
          <a:noFill/>
          <a:ln>
            <a:noFill/>
          </a:ln>
        </p:spPr>
      </p:pic>
      <p:sp>
        <p:nvSpPr>
          <p:cNvPr id="628" name="Google Shape;628;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629" name="Google Shape;629;p16"/>
          <p:cNvSpPr txBox="1"/>
          <p:nvPr/>
        </p:nvSpPr>
        <p:spPr>
          <a:xfrm>
            <a:off x="1372350" y="4482163"/>
            <a:ext cx="7552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If the test samples are already seen during training, we </a:t>
            </a:r>
            <a:r>
              <a:rPr b="1" i="0" lang="en-GB" sz="1400" u="none" cap="none" strike="noStrike">
                <a:solidFill>
                  <a:srgbClr val="000000"/>
                </a:solidFill>
                <a:latin typeface="Arial"/>
                <a:ea typeface="Arial"/>
                <a:cs typeface="Arial"/>
                <a:sym typeface="Arial"/>
              </a:rPr>
              <a:t>overestimate</a:t>
            </a:r>
            <a:r>
              <a:rPr b="0" i="0" lang="en-GB" sz="1400" u="none" cap="none" strike="noStrike">
                <a:solidFill>
                  <a:srgbClr val="000000"/>
                </a:solidFill>
                <a:latin typeface="Arial"/>
                <a:ea typeface="Arial"/>
                <a:cs typeface="Arial"/>
                <a:sym typeface="Arial"/>
              </a:rPr>
              <a:t> the performance of the system.</a:t>
            </a:r>
            <a:endParaRPr b="0" i="0" sz="1400" u="none" cap="none" strike="noStrike">
              <a:solidFill>
                <a:srgbClr val="000000"/>
              </a:solidFill>
              <a:latin typeface="Arial"/>
              <a:ea typeface="Arial"/>
              <a:cs typeface="Arial"/>
              <a:sym typeface="Arial"/>
            </a:endParaRPr>
          </a:p>
        </p:txBody>
      </p:sp>
      <p:pic>
        <p:nvPicPr>
          <p:cNvPr id="630" name="Google Shape;630;p16"/>
          <p:cNvPicPr preferRelativeResize="0"/>
          <p:nvPr/>
        </p:nvPicPr>
        <p:blipFill rotWithShape="1">
          <a:blip r:embed="rId4">
            <a:alphaModFix/>
          </a:blip>
          <a:srcRect b="0" l="0" r="0" t="0"/>
          <a:stretch/>
        </p:blipFill>
        <p:spPr>
          <a:xfrm>
            <a:off x="333850" y="4542325"/>
            <a:ext cx="880476" cy="495275"/>
          </a:xfrm>
          <a:prstGeom prst="rect">
            <a:avLst/>
          </a:prstGeom>
          <a:noFill/>
          <a:ln>
            <a:noFill/>
          </a:ln>
        </p:spPr>
      </p:pic>
      <p:sp>
        <p:nvSpPr>
          <p:cNvPr id="631" name="Google Shape;631;p16"/>
          <p:cNvSpPr txBox="1"/>
          <p:nvPr/>
        </p:nvSpPr>
        <p:spPr>
          <a:xfrm>
            <a:off x="2394600" y="2569300"/>
            <a:ext cx="645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Validation Dataset</a:t>
            </a:r>
            <a:r>
              <a:rPr b="0" i="0" lang="en-GB" sz="1400" u="none" cap="none" strike="noStrike">
                <a:solidFill>
                  <a:srgbClr val="000000"/>
                </a:solidFill>
                <a:latin typeface="Arial"/>
                <a:ea typeface="Arial"/>
                <a:cs typeface="Arial"/>
                <a:sym typeface="Arial"/>
              </a:rPr>
              <a:t>: used to assess the performance during training (and tune the hyperparameters of the model).</a:t>
            </a:r>
            <a:endParaRPr b="0" i="0" sz="1400" u="none" cap="none" strike="noStrike">
              <a:solidFill>
                <a:srgbClr val="000000"/>
              </a:solidFill>
              <a:latin typeface="Arial"/>
              <a:ea typeface="Arial"/>
              <a:cs typeface="Arial"/>
              <a:sym typeface="Arial"/>
            </a:endParaRPr>
          </a:p>
        </p:txBody>
      </p:sp>
      <p:sp>
        <p:nvSpPr>
          <p:cNvPr id="632" name="Google Shape;632;p16"/>
          <p:cNvSpPr/>
          <p:nvPr/>
        </p:nvSpPr>
        <p:spPr>
          <a:xfrm>
            <a:off x="1036000" y="2638000"/>
            <a:ext cx="1214400" cy="546900"/>
          </a:xfrm>
          <a:prstGeom prst="can">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Validation</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Dataset</a:t>
            </a:r>
            <a:endParaRPr b="0" i="0" sz="1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36" name="Shape 636"/>
        <p:cNvGrpSpPr/>
        <p:nvPr/>
      </p:nvGrpSpPr>
      <p:grpSpPr>
        <a:xfrm>
          <a:off x="0" y="0"/>
          <a:ext cx="0" cy="0"/>
          <a:chOff x="0" y="0"/>
          <a:chExt cx="0" cy="0"/>
        </a:xfrm>
      </p:grpSpPr>
      <p:sp>
        <p:nvSpPr>
          <p:cNvPr id="637" name="Google Shape;637;p1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Machine Learning Model</a:t>
            </a:r>
            <a:endParaRPr sz="2600"/>
          </a:p>
        </p:txBody>
      </p:sp>
      <p:sp>
        <p:nvSpPr>
          <p:cNvPr id="638" name="Google Shape;638;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639" name="Google Shape;639;p17"/>
          <p:cNvSpPr/>
          <p:nvPr/>
        </p:nvSpPr>
        <p:spPr>
          <a:xfrm>
            <a:off x="3439500" y="1531600"/>
            <a:ext cx="1498200" cy="4002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7"/>
          <p:cNvSpPr txBox="1"/>
          <p:nvPr/>
        </p:nvSpPr>
        <p:spPr>
          <a:xfrm>
            <a:off x="348750" y="765425"/>
            <a:ext cx="772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function implemented by a machine learning model often depends on some </a:t>
            </a:r>
            <a:r>
              <a:rPr b="1" i="0" lang="en-GB" sz="1400" u="none" cap="none" strike="noStrike">
                <a:solidFill>
                  <a:srgbClr val="000000"/>
                </a:solidFill>
                <a:latin typeface="Roboto"/>
                <a:ea typeface="Roboto"/>
                <a:cs typeface="Roboto"/>
                <a:sym typeface="Roboto"/>
              </a:rPr>
              <a:t>parameters</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202124"/>
                </a:solidFill>
                <a:highlight>
                  <a:srgbClr val="FFFFFF"/>
                </a:highlight>
                <a:latin typeface="Arial"/>
                <a:ea typeface="Arial"/>
                <a:cs typeface="Arial"/>
                <a:sym typeface="Arial"/>
              </a:rPr>
              <a:t>θ</a:t>
            </a:r>
            <a:endParaRPr b="1" i="0" sz="1400" u="none" cap="none" strike="noStrike">
              <a:solidFill>
                <a:srgbClr val="000000"/>
              </a:solidFill>
              <a:latin typeface="Roboto"/>
              <a:ea typeface="Roboto"/>
              <a:cs typeface="Roboto"/>
              <a:sym typeface="Roboto"/>
            </a:endParaRPr>
          </a:p>
        </p:txBody>
      </p:sp>
      <p:grpSp>
        <p:nvGrpSpPr>
          <p:cNvPr id="641" name="Google Shape;641;p17"/>
          <p:cNvGrpSpPr/>
          <p:nvPr/>
        </p:nvGrpSpPr>
        <p:grpSpPr>
          <a:xfrm>
            <a:off x="324038" y="1179875"/>
            <a:ext cx="2751825" cy="1375675"/>
            <a:chOff x="6485100" y="-1057050"/>
            <a:chExt cx="2751825" cy="1375675"/>
          </a:xfrm>
        </p:grpSpPr>
        <p:sp>
          <p:nvSpPr>
            <p:cNvPr id="642" name="Google Shape;642;p17"/>
            <p:cNvSpPr/>
            <p:nvPr/>
          </p:nvSpPr>
          <p:spPr>
            <a:xfrm>
              <a:off x="7242150" y="-816025"/>
              <a:ext cx="1077000" cy="6798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Machine Learning</a:t>
              </a:r>
              <a:endParaRPr b="0" i="0" sz="1400" u="none" cap="none" strike="noStrike">
                <a:solidFill>
                  <a:srgbClr val="000000"/>
                </a:solidFill>
                <a:latin typeface="Arial"/>
                <a:ea typeface="Arial"/>
                <a:cs typeface="Arial"/>
                <a:sym typeface="Arial"/>
              </a:endParaRPr>
            </a:p>
          </p:txBody>
        </p:sp>
        <p:cxnSp>
          <p:nvCxnSpPr>
            <p:cNvPr id="643" name="Google Shape;643;p17"/>
            <p:cNvCxnSpPr/>
            <p:nvPr/>
          </p:nvCxnSpPr>
          <p:spPr>
            <a:xfrm flipH="1" rot="10800000">
              <a:off x="6506475" y="-453225"/>
              <a:ext cx="696300" cy="8400"/>
            </a:xfrm>
            <a:prstGeom prst="straightConnector1">
              <a:avLst/>
            </a:prstGeom>
            <a:noFill/>
            <a:ln cap="flat" cmpd="sng" w="9525">
              <a:solidFill>
                <a:srgbClr val="424242"/>
              </a:solidFill>
              <a:prstDash val="solid"/>
              <a:round/>
              <a:headEnd len="sm" w="sm" type="none"/>
              <a:tailEnd len="med" w="med" type="triangle"/>
            </a:ln>
          </p:spPr>
        </p:cxnSp>
        <p:sp>
          <p:nvSpPr>
            <p:cNvPr id="644" name="Google Shape;644;p17"/>
            <p:cNvSpPr txBox="1"/>
            <p:nvPr/>
          </p:nvSpPr>
          <p:spPr>
            <a:xfrm>
              <a:off x="6485100" y="-1017775"/>
              <a:ext cx="69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Input</a:t>
              </a:r>
              <a:endParaRPr b="1" i="0" sz="1400" u="none" cap="none" strike="noStrike">
                <a:solidFill>
                  <a:srgbClr val="000000"/>
                </a:solidFill>
                <a:latin typeface="Roboto"/>
                <a:ea typeface="Roboto"/>
                <a:cs typeface="Roboto"/>
                <a:sym typeface="Roboto"/>
              </a:endParaRPr>
            </a:p>
          </p:txBody>
        </p:sp>
        <p:sp>
          <p:nvSpPr>
            <p:cNvPr id="645" name="Google Shape;645;p17"/>
            <p:cNvSpPr txBox="1"/>
            <p:nvPr/>
          </p:nvSpPr>
          <p:spPr>
            <a:xfrm>
              <a:off x="8326100" y="-1057050"/>
              <a:ext cx="85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output</a:t>
              </a:r>
              <a:endParaRPr b="1" i="0" sz="1400" u="none" cap="none" strike="noStrike">
                <a:solidFill>
                  <a:srgbClr val="000000"/>
                </a:solidFill>
                <a:latin typeface="Roboto"/>
                <a:ea typeface="Roboto"/>
                <a:cs typeface="Roboto"/>
                <a:sym typeface="Roboto"/>
              </a:endParaRPr>
            </a:p>
          </p:txBody>
        </p:sp>
        <p:sp>
          <p:nvSpPr>
            <p:cNvPr id="646" name="Google Shape;646;p17"/>
            <p:cNvSpPr txBox="1"/>
            <p:nvPr/>
          </p:nvSpPr>
          <p:spPr>
            <a:xfrm>
              <a:off x="666862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x</a:t>
              </a:r>
              <a:endParaRPr b="1" i="0" sz="1200" u="none" cap="none" strike="noStrike">
                <a:solidFill>
                  <a:srgbClr val="000000"/>
                </a:solidFill>
                <a:latin typeface="Roboto"/>
                <a:ea typeface="Roboto"/>
                <a:cs typeface="Roboto"/>
                <a:sym typeface="Roboto"/>
              </a:endParaRPr>
            </a:p>
          </p:txBody>
        </p:sp>
        <p:sp>
          <p:nvSpPr>
            <p:cNvPr id="647" name="Google Shape;647;p17"/>
            <p:cNvSpPr txBox="1"/>
            <p:nvPr/>
          </p:nvSpPr>
          <p:spPr>
            <a:xfrm>
              <a:off x="754267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 </a:t>
              </a:r>
              <a:r>
                <a:rPr b="1" i="0" lang="en-GB" sz="1200" u="none" cap="none" strike="noStrike">
                  <a:solidFill>
                    <a:srgbClr val="202124"/>
                  </a:solidFill>
                  <a:highlight>
                    <a:srgbClr val="FFFFFF"/>
                  </a:highlight>
                  <a:latin typeface="Arial"/>
                  <a:ea typeface="Arial"/>
                  <a:cs typeface="Arial"/>
                  <a:sym typeface="Arial"/>
                </a:rPr>
                <a:t>θ</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
          <p:nvSpPr>
            <p:cNvPr id="648" name="Google Shape;648;p17"/>
            <p:cNvSpPr txBox="1"/>
            <p:nvPr/>
          </p:nvSpPr>
          <p:spPr>
            <a:xfrm>
              <a:off x="8629425" y="-506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p:txBody>
        </p:sp>
        <p:cxnSp>
          <p:nvCxnSpPr>
            <p:cNvPr id="649" name="Google Shape;649;p17"/>
            <p:cNvCxnSpPr/>
            <p:nvPr/>
          </p:nvCxnSpPr>
          <p:spPr>
            <a:xfrm flipH="1" rot="10800000">
              <a:off x="8335275" y="-453225"/>
              <a:ext cx="696300" cy="8400"/>
            </a:xfrm>
            <a:prstGeom prst="straightConnector1">
              <a:avLst/>
            </a:prstGeom>
            <a:noFill/>
            <a:ln cap="flat" cmpd="sng" w="9525">
              <a:solidFill>
                <a:srgbClr val="424242"/>
              </a:solidFill>
              <a:prstDash val="solid"/>
              <a:round/>
              <a:headEnd len="sm" w="sm" type="none"/>
              <a:tailEnd len="med" w="med" type="triangle"/>
            </a:ln>
          </p:spPr>
        </p:cxnSp>
      </p:grpSp>
      <p:pic>
        <p:nvPicPr>
          <p:cNvPr descr=" \hat{\mathbf{y}}" id="650" name="Google Shape;650;p17"/>
          <p:cNvPicPr preferRelativeResize="0"/>
          <p:nvPr/>
        </p:nvPicPr>
        <p:blipFill rotWithShape="1">
          <a:blip r:embed="rId3">
            <a:alphaModFix/>
          </a:blip>
          <a:srcRect b="0" l="0" r="0" t="0"/>
          <a:stretch/>
        </p:blipFill>
        <p:spPr>
          <a:xfrm>
            <a:off x="2570200" y="2219325"/>
            <a:ext cx="134550" cy="209300"/>
          </a:xfrm>
          <a:prstGeom prst="rect">
            <a:avLst/>
          </a:prstGeom>
          <a:noFill/>
          <a:ln>
            <a:noFill/>
          </a:ln>
        </p:spPr>
      </p:pic>
      <p:pic>
        <p:nvPicPr>
          <p:cNvPr descr="\hat{\mathbf{y}} = f(\mathbf{x}, \boldsymbol{\theta})" id="651" name="Google Shape;651;p17"/>
          <p:cNvPicPr preferRelativeResize="0"/>
          <p:nvPr/>
        </p:nvPicPr>
        <p:blipFill rotWithShape="1">
          <a:blip r:embed="rId4">
            <a:alphaModFix/>
          </a:blip>
          <a:srcRect b="0" l="0" r="0" t="0"/>
          <a:stretch/>
        </p:blipFill>
        <p:spPr>
          <a:xfrm>
            <a:off x="3500272" y="1582097"/>
            <a:ext cx="1367975" cy="292725"/>
          </a:xfrm>
          <a:prstGeom prst="rect">
            <a:avLst/>
          </a:prstGeom>
          <a:noFill/>
          <a:ln>
            <a:noFill/>
          </a:ln>
        </p:spPr>
      </p:pic>
      <p:pic>
        <p:nvPicPr>
          <p:cNvPr descr="\mathbf{x} \in \mathbb{R}^D, \hat{\mathbf{y}} \in \mathbb{R}^K" id="652" name="Google Shape;652;p17"/>
          <p:cNvPicPr preferRelativeResize="0"/>
          <p:nvPr/>
        </p:nvPicPr>
        <p:blipFill rotWithShape="1">
          <a:blip r:embed="rId5">
            <a:alphaModFix/>
          </a:blip>
          <a:srcRect b="0" l="0" r="0" t="0"/>
          <a:stretch/>
        </p:blipFill>
        <p:spPr>
          <a:xfrm>
            <a:off x="5119175" y="1582109"/>
            <a:ext cx="1847678" cy="292700"/>
          </a:xfrm>
          <a:prstGeom prst="rect">
            <a:avLst/>
          </a:prstGeom>
          <a:noFill/>
          <a:ln>
            <a:noFill/>
          </a:ln>
        </p:spPr>
      </p:pic>
      <p:pic>
        <p:nvPicPr>
          <p:cNvPr descr="\boldsymbol{\theta} \in \mathbb{R}^P" id="653" name="Google Shape;653;p17"/>
          <p:cNvPicPr preferRelativeResize="0"/>
          <p:nvPr/>
        </p:nvPicPr>
        <p:blipFill rotWithShape="1">
          <a:blip r:embed="rId6">
            <a:alphaModFix/>
          </a:blip>
          <a:srcRect b="0" l="0" r="0" t="0"/>
          <a:stretch/>
        </p:blipFill>
        <p:spPr>
          <a:xfrm>
            <a:off x="5222000" y="2085525"/>
            <a:ext cx="775246" cy="234613"/>
          </a:xfrm>
          <a:prstGeom prst="rect">
            <a:avLst/>
          </a:prstGeom>
          <a:noFill/>
          <a:ln>
            <a:noFill/>
          </a:ln>
        </p:spPr>
      </p:pic>
      <p:pic>
        <p:nvPicPr>
          <p:cNvPr descr="\boldsymbol{\theta} = [\theta_1, ..., \theta_P]^T" id="654" name="Google Shape;654;p17"/>
          <p:cNvPicPr preferRelativeResize="0"/>
          <p:nvPr/>
        </p:nvPicPr>
        <p:blipFill rotWithShape="1">
          <a:blip r:embed="rId7">
            <a:alphaModFix/>
          </a:blip>
          <a:srcRect b="0" l="0" r="0" t="0"/>
          <a:stretch/>
        </p:blipFill>
        <p:spPr>
          <a:xfrm>
            <a:off x="3424075" y="2062013"/>
            <a:ext cx="1605899" cy="281650"/>
          </a:xfrm>
          <a:prstGeom prst="rect">
            <a:avLst/>
          </a:prstGeom>
          <a:noFill/>
          <a:ln>
            <a:noFill/>
          </a:ln>
        </p:spPr>
      </p:pic>
      <p:pic>
        <p:nvPicPr>
          <p:cNvPr descr="\boldsymbol{\theta} = \mathbf{w} =   [w_0, w_1]" id="655" name="Google Shape;655;p17"/>
          <p:cNvPicPr preferRelativeResize="0"/>
          <p:nvPr/>
        </p:nvPicPr>
        <p:blipFill rotWithShape="1">
          <a:blip r:embed="rId8">
            <a:alphaModFix/>
          </a:blip>
          <a:srcRect b="0" l="0" r="0" t="0"/>
          <a:stretch/>
        </p:blipFill>
        <p:spPr>
          <a:xfrm>
            <a:off x="439750" y="4420700"/>
            <a:ext cx="2025145" cy="292725"/>
          </a:xfrm>
          <a:prstGeom prst="rect">
            <a:avLst/>
          </a:prstGeom>
          <a:noFill/>
          <a:ln>
            <a:noFill/>
          </a:ln>
        </p:spPr>
      </p:pic>
      <p:pic>
        <p:nvPicPr>
          <p:cNvPr descr="f(x, \mathbf{w}) = w_0 + w_1 x" id="656" name="Google Shape;656;p17"/>
          <p:cNvPicPr preferRelativeResize="0"/>
          <p:nvPr/>
        </p:nvPicPr>
        <p:blipFill rotWithShape="1">
          <a:blip r:embed="rId9">
            <a:alphaModFix/>
          </a:blip>
          <a:srcRect b="0" l="0" r="0" t="0"/>
          <a:stretch/>
        </p:blipFill>
        <p:spPr>
          <a:xfrm>
            <a:off x="482325" y="3278375"/>
            <a:ext cx="2365358" cy="292725"/>
          </a:xfrm>
          <a:prstGeom prst="rect">
            <a:avLst/>
          </a:prstGeom>
          <a:noFill/>
          <a:ln>
            <a:noFill/>
          </a:ln>
        </p:spPr>
      </p:pic>
      <p:sp>
        <p:nvSpPr>
          <p:cNvPr id="657" name="Google Shape;657;p17"/>
          <p:cNvSpPr txBox="1"/>
          <p:nvPr/>
        </p:nvSpPr>
        <p:spPr>
          <a:xfrm>
            <a:off x="2396350" y="4217100"/>
            <a:ext cx="23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a:t>
            </a:r>
            <a:endParaRPr b="0" i="0" sz="1400" u="none" cap="none" strike="noStrike">
              <a:solidFill>
                <a:srgbClr val="000000"/>
              </a:solidFill>
              <a:latin typeface="Roboto"/>
              <a:ea typeface="Roboto"/>
              <a:cs typeface="Roboto"/>
              <a:sym typeface="Roboto"/>
            </a:endParaRPr>
          </a:p>
        </p:txBody>
      </p:sp>
      <p:sp>
        <p:nvSpPr>
          <p:cNvPr id="658" name="Google Shape;658;p17"/>
          <p:cNvSpPr txBox="1"/>
          <p:nvPr/>
        </p:nvSpPr>
        <p:spPr>
          <a:xfrm>
            <a:off x="439750" y="2688650"/>
            <a:ext cx="4932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instance, let’s consider the following linear model:</a:t>
            </a:r>
            <a:endParaRPr b="0" i="0" sz="1400" u="none" cap="none" strike="noStrike">
              <a:solidFill>
                <a:srgbClr val="000000"/>
              </a:solidFill>
              <a:latin typeface="Roboto"/>
              <a:ea typeface="Roboto"/>
              <a:cs typeface="Roboto"/>
              <a:sym typeface="Roboto"/>
            </a:endParaRPr>
          </a:p>
        </p:txBody>
      </p:sp>
      <p:cxnSp>
        <p:nvCxnSpPr>
          <p:cNvPr id="659" name="Google Shape;659;p17"/>
          <p:cNvCxnSpPr/>
          <p:nvPr/>
        </p:nvCxnSpPr>
        <p:spPr>
          <a:xfrm flipH="1" rot="10800000">
            <a:off x="3852125" y="3294900"/>
            <a:ext cx="12600" cy="1635000"/>
          </a:xfrm>
          <a:prstGeom prst="straightConnector1">
            <a:avLst/>
          </a:prstGeom>
          <a:noFill/>
          <a:ln cap="flat" cmpd="sng" w="9525">
            <a:solidFill>
              <a:srgbClr val="424242"/>
            </a:solidFill>
            <a:prstDash val="solid"/>
            <a:round/>
            <a:headEnd len="sm" w="sm" type="none"/>
            <a:tailEnd len="med" w="med" type="triangle"/>
          </a:ln>
        </p:spPr>
      </p:cxnSp>
      <p:cxnSp>
        <p:nvCxnSpPr>
          <p:cNvPr id="660" name="Google Shape;660;p17"/>
          <p:cNvCxnSpPr/>
          <p:nvPr/>
        </p:nvCxnSpPr>
        <p:spPr>
          <a:xfrm flipH="1" rot="10800000">
            <a:off x="3580625" y="4765800"/>
            <a:ext cx="2646000" cy="12600"/>
          </a:xfrm>
          <a:prstGeom prst="straightConnector1">
            <a:avLst/>
          </a:prstGeom>
          <a:noFill/>
          <a:ln cap="flat" cmpd="sng" w="9525">
            <a:solidFill>
              <a:srgbClr val="424242"/>
            </a:solidFill>
            <a:prstDash val="solid"/>
            <a:round/>
            <a:headEnd len="sm" w="sm" type="none"/>
            <a:tailEnd len="med" w="med" type="triangle"/>
          </a:ln>
        </p:spPr>
      </p:cxnSp>
      <p:sp>
        <p:nvSpPr>
          <p:cNvPr id="661" name="Google Shape;661;p17"/>
          <p:cNvSpPr txBox="1"/>
          <p:nvPr/>
        </p:nvSpPr>
        <p:spPr>
          <a:xfrm>
            <a:off x="5867400" y="4800600"/>
            <a:ext cx="46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x</a:t>
            </a:r>
            <a:endParaRPr b="0" i="0" sz="1000" u="none" cap="none" strike="noStrike">
              <a:solidFill>
                <a:srgbClr val="000000"/>
              </a:solidFill>
              <a:latin typeface="Arial"/>
              <a:ea typeface="Arial"/>
              <a:cs typeface="Arial"/>
              <a:sym typeface="Arial"/>
            </a:endParaRPr>
          </a:p>
        </p:txBody>
      </p:sp>
      <p:sp>
        <p:nvSpPr>
          <p:cNvPr id="662" name="Google Shape;662;p17"/>
          <p:cNvSpPr txBox="1"/>
          <p:nvPr/>
        </p:nvSpPr>
        <p:spPr>
          <a:xfrm>
            <a:off x="3505200" y="3276600"/>
            <a:ext cx="46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y</a:t>
            </a:r>
            <a:endParaRPr b="0" i="0" sz="1000" u="none" cap="none" strike="noStrike">
              <a:solidFill>
                <a:srgbClr val="000000"/>
              </a:solidFill>
              <a:latin typeface="Arial"/>
              <a:ea typeface="Arial"/>
              <a:cs typeface="Arial"/>
              <a:sym typeface="Arial"/>
            </a:endParaRPr>
          </a:p>
        </p:txBody>
      </p:sp>
      <p:sp>
        <p:nvSpPr>
          <p:cNvPr id="663" name="Google Shape;663;p17"/>
          <p:cNvSpPr/>
          <p:nvPr/>
        </p:nvSpPr>
        <p:spPr>
          <a:xfrm>
            <a:off x="4311750" y="4115900"/>
            <a:ext cx="184200" cy="139800"/>
          </a:xfrm>
          <a:prstGeom prst="triangle">
            <a:avLst>
              <a:gd fmla="val 50000" name="adj"/>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7"/>
          <p:cNvSpPr/>
          <p:nvPr/>
        </p:nvSpPr>
        <p:spPr>
          <a:xfrm>
            <a:off x="4464150" y="3887300"/>
            <a:ext cx="184200" cy="139800"/>
          </a:xfrm>
          <a:prstGeom prst="triangle">
            <a:avLst>
              <a:gd fmla="val 50000" name="adj"/>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7"/>
          <p:cNvSpPr/>
          <p:nvPr/>
        </p:nvSpPr>
        <p:spPr>
          <a:xfrm>
            <a:off x="4692750" y="4115900"/>
            <a:ext cx="184200" cy="139800"/>
          </a:xfrm>
          <a:prstGeom prst="triangle">
            <a:avLst>
              <a:gd fmla="val 50000" name="adj"/>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7"/>
          <p:cNvSpPr/>
          <p:nvPr/>
        </p:nvSpPr>
        <p:spPr>
          <a:xfrm>
            <a:off x="4768950" y="3582500"/>
            <a:ext cx="184200" cy="139800"/>
          </a:xfrm>
          <a:prstGeom prst="triangle">
            <a:avLst>
              <a:gd fmla="val 50000" name="adj"/>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7"/>
          <p:cNvSpPr/>
          <p:nvPr/>
        </p:nvSpPr>
        <p:spPr>
          <a:xfrm>
            <a:off x="5073750" y="3811100"/>
            <a:ext cx="184200" cy="139800"/>
          </a:xfrm>
          <a:prstGeom prst="triangle">
            <a:avLst>
              <a:gd fmla="val 50000" name="adj"/>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7"/>
          <p:cNvSpPr/>
          <p:nvPr/>
        </p:nvSpPr>
        <p:spPr>
          <a:xfrm>
            <a:off x="4006950" y="4496900"/>
            <a:ext cx="184200" cy="139800"/>
          </a:xfrm>
          <a:prstGeom prst="triangle">
            <a:avLst>
              <a:gd fmla="val 50000" name="adj"/>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7"/>
          <p:cNvSpPr/>
          <p:nvPr/>
        </p:nvSpPr>
        <p:spPr>
          <a:xfrm>
            <a:off x="5226150" y="3430100"/>
            <a:ext cx="184200" cy="139800"/>
          </a:xfrm>
          <a:prstGeom prst="triangle">
            <a:avLst>
              <a:gd fmla="val 50000" name="adj"/>
            </a:avLst>
          </a:prstGeom>
          <a:solidFill>
            <a:srgbClr val="4285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0" name="Google Shape;670;p17"/>
          <p:cNvCxnSpPr/>
          <p:nvPr/>
        </p:nvCxnSpPr>
        <p:spPr>
          <a:xfrm flipH="1" rot="10800000">
            <a:off x="3840550" y="4108700"/>
            <a:ext cx="1995300" cy="809700"/>
          </a:xfrm>
          <a:prstGeom prst="straightConnector1">
            <a:avLst/>
          </a:prstGeom>
          <a:noFill/>
          <a:ln cap="flat" cmpd="sng" w="9525">
            <a:solidFill>
              <a:srgbClr val="DB4437"/>
            </a:solidFill>
            <a:prstDash val="solid"/>
            <a:round/>
            <a:headEnd len="sm" w="sm" type="none"/>
            <a:tailEnd len="sm" w="sm" type="none"/>
          </a:ln>
        </p:spPr>
      </p:cxnSp>
      <p:cxnSp>
        <p:nvCxnSpPr>
          <p:cNvPr id="671" name="Google Shape;671;p17"/>
          <p:cNvCxnSpPr/>
          <p:nvPr/>
        </p:nvCxnSpPr>
        <p:spPr>
          <a:xfrm flipH="1" rot="10800000">
            <a:off x="3852125" y="3603350"/>
            <a:ext cx="1545600" cy="1164900"/>
          </a:xfrm>
          <a:prstGeom prst="straightConnector1">
            <a:avLst/>
          </a:prstGeom>
          <a:noFill/>
          <a:ln cap="flat" cmpd="sng" w="9525">
            <a:solidFill>
              <a:srgbClr val="0F9D58"/>
            </a:solidFill>
            <a:prstDash val="solid"/>
            <a:round/>
            <a:headEnd len="sm" w="sm" type="none"/>
            <a:tailEnd len="sm" w="sm" type="none"/>
          </a:ln>
        </p:spPr>
      </p:cxnSp>
      <p:cxnSp>
        <p:nvCxnSpPr>
          <p:cNvPr id="672" name="Google Shape;672;p17"/>
          <p:cNvCxnSpPr/>
          <p:nvPr/>
        </p:nvCxnSpPr>
        <p:spPr>
          <a:xfrm flipH="1" rot="10800000">
            <a:off x="4230575" y="3502425"/>
            <a:ext cx="417600" cy="1568700"/>
          </a:xfrm>
          <a:prstGeom prst="straightConnector1">
            <a:avLst/>
          </a:prstGeom>
          <a:noFill/>
          <a:ln cap="flat" cmpd="sng" w="9525">
            <a:solidFill>
              <a:srgbClr val="F4B400"/>
            </a:solidFill>
            <a:prstDash val="solid"/>
            <a:round/>
            <a:headEnd len="sm" w="sm" type="none"/>
            <a:tailEnd len="sm" w="sm" type="none"/>
          </a:ln>
        </p:spPr>
      </p:cxnSp>
      <p:sp>
        <p:nvSpPr>
          <p:cNvPr id="673" name="Google Shape;673;p17"/>
          <p:cNvSpPr txBox="1"/>
          <p:nvPr/>
        </p:nvSpPr>
        <p:spPr>
          <a:xfrm>
            <a:off x="4495950" y="3148100"/>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674" name="Google Shape;674;p17"/>
          <p:cNvSpPr txBox="1"/>
          <p:nvPr/>
        </p:nvSpPr>
        <p:spPr>
          <a:xfrm>
            <a:off x="5486550" y="3376700"/>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675" name="Google Shape;675;p17"/>
          <p:cNvSpPr txBox="1"/>
          <p:nvPr/>
        </p:nvSpPr>
        <p:spPr>
          <a:xfrm>
            <a:off x="5943750" y="3833900"/>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sp>
        <p:nvSpPr>
          <p:cNvPr id="676" name="Google Shape;676;p17"/>
          <p:cNvSpPr txBox="1"/>
          <p:nvPr/>
        </p:nvSpPr>
        <p:spPr>
          <a:xfrm>
            <a:off x="378525" y="3771900"/>
            <a:ext cx="3239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Which are the parameters?</a:t>
            </a:r>
            <a:endParaRPr b="0" i="1" sz="1400" u="none" cap="none" strike="noStrike">
              <a:solidFill>
                <a:srgbClr val="000000"/>
              </a:solidFill>
              <a:latin typeface="Roboto"/>
              <a:ea typeface="Roboto"/>
              <a:cs typeface="Roboto"/>
              <a:sym typeface="Roboto"/>
            </a:endParaRPr>
          </a:p>
        </p:txBody>
      </p:sp>
      <p:sp>
        <p:nvSpPr>
          <p:cNvPr id="677" name="Google Shape;677;p17"/>
          <p:cNvSpPr txBox="1"/>
          <p:nvPr/>
        </p:nvSpPr>
        <p:spPr>
          <a:xfrm>
            <a:off x="6477150" y="3269000"/>
            <a:ext cx="2322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a:t>
            </a:r>
            <a:r>
              <a:rPr b="0" i="0" lang="en-GB" sz="1100" u="none" cap="none" strike="noStrike">
                <a:solidFill>
                  <a:srgbClr val="000000"/>
                </a:solidFill>
                <a:latin typeface="Roboto"/>
                <a:ea typeface="Roboto"/>
                <a:cs typeface="Roboto"/>
                <a:sym typeface="Roboto"/>
              </a:rPr>
              <a:t>0</a:t>
            </a:r>
            <a:r>
              <a:rPr b="0" i="0" lang="en-GB" sz="1400" u="none" cap="none" strike="noStrike">
                <a:solidFill>
                  <a:srgbClr val="000000"/>
                </a:solidFill>
                <a:latin typeface="Roboto"/>
                <a:ea typeface="Roboto"/>
                <a:cs typeface="Roboto"/>
                <a:sym typeface="Roboto"/>
              </a:rPr>
              <a:t> is the intercept and affects the </a:t>
            </a:r>
            <a:r>
              <a:rPr b="1" i="0" lang="en-GB" sz="1400" u="none" cap="none" strike="noStrike">
                <a:solidFill>
                  <a:srgbClr val="000000"/>
                </a:solidFill>
                <a:latin typeface="Roboto"/>
                <a:ea typeface="Roboto"/>
                <a:cs typeface="Roboto"/>
                <a:sym typeface="Roboto"/>
              </a:rPr>
              <a:t>shift</a:t>
            </a:r>
            <a:r>
              <a:rPr b="0" i="0" lang="en-GB" sz="1400" u="none" cap="none" strike="noStrike">
                <a:solidFill>
                  <a:srgbClr val="000000"/>
                </a:solidFill>
                <a:latin typeface="Roboto"/>
                <a:ea typeface="Roboto"/>
                <a:cs typeface="Roboto"/>
                <a:sym typeface="Roboto"/>
              </a:rPr>
              <a:t> of the line. </a:t>
            </a:r>
            <a:endParaRPr b="0" i="0" sz="1400" u="none" cap="none" strike="noStrike">
              <a:solidFill>
                <a:srgbClr val="000000"/>
              </a:solidFill>
              <a:latin typeface="Roboto"/>
              <a:ea typeface="Roboto"/>
              <a:cs typeface="Roboto"/>
              <a:sym typeface="Roboto"/>
            </a:endParaRPr>
          </a:p>
        </p:txBody>
      </p:sp>
      <p:sp>
        <p:nvSpPr>
          <p:cNvPr id="678" name="Google Shape;678;p17"/>
          <p:cNvSpPr txBox="1"/>
          <p:nvPr/>
        </p:nvSpPr>
        <p:spPr>
          <a:xfrm>
            <a:off x="6521675" y="4027100"/>
            <a:ext cx="2322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a:t>
            </a:r>
            <a:r>
              <a:rPr b="0" i="0" lang="en-GB" sz="1100" u="none" cap="none" strike="noStrike">
                <a:solidFill>
                  <a:srgbClr val="000000"/>
                </a:solidFill>
                <a:latin typeface="Roboto"/>
                <a:ea typeface="Roboto"/>
                <a:cs typeface="Roboto"/>
                <a:sym typeface="Roboto"/>
              </a:rPr>
              <a:t>1</a:t>
            </a:r>
            <a:r>
              <a:rPr b="0" i="0" lang="en-GB" sz="1400" u="none" cap="none" strike="noStrike">
                <a:solidFill>
                  <a:srgbClr val="000000"/>
                </a:solidFill>
                <a:latin typeface="Roboto"/>
                <a:ea typeface="Roboto"/>
                <a:cs typeface="Roboto"/>
                <a:sym typeface="Roboto"/>
              </a:rPr>
              <a:t> is the angular coefficient and affects the </a:t>
            </a:r>
            <a:r>
              <a:rPr b="1" i="0" lang="en-GB" sz="1400" u="none" cap="none" strike="noStrike">
                <a:solidFill>
                  <a:srgbClr val="000000"/>
                </a:solidFill>
                <a:latin typeface="Roboto"/>
                <a:ea typeface="Roboto"/>
                <a:cs typeface="Roboto"/>
                <a:sym typeface="Roboto"/>
              </a:rPr>
              <a:t>slope</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82" name="Shape 682"/>
        <p:cNvGrpSpPr/>
        <p:nvPr/>
      </p:nvGrpSpPr>
      <p:grpSpPr>
        <a:xfrm>
          <a:off x="0" y="0"/>
          <a:ext cx="0" cy="0"/>
          <a:chOff x="0" y="0"/>
          <a:chExt cx="0" cy="0"/>
        </a:xfrm>
      </p:grpSpPr>
      <p:sp>
        <p:nvSpPr>
          <p:cNvPr id="683" name="Google Shape;683;p20"/>
          <p:cNvSpPr/>
          <p:nvPr/>
        </p:nvSpPr>
        <p:spPr>
          <a:xfrm>
            <a:off x="544800" y="3752725"/>
            <a:ext cx="3644400" cy="714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Objective</a:t>
            </a:r>
            <a:endParaRPr sz="2600"/>
          </a:p>
        </p:txBody>
      </p:sp>
      <p:sp>
        <p:nvSpPr>
          <p:cNvPr id="685" name="Google Shape;685;p20"/>
          <p:cNvSpPr txBox="1"/>
          <p:nvPr/>
        </p:nvSpPr>
        <p:spPr>
          <a:xfrm>
            <a:off x="292250" y="2825500"/>
            <a:ext cx="8424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To quantify “</a:t>
            </a:r>
            <a:r>
              <a:rPr b="1" i="0" lang="en-GB" sz="1400" u="none" cap="none" strike="noStrike">
                <a:solidFill>
                  <a:srgbClr val="000000"/>
                </a:solidFill>
                <a:latin typeface="Roboto"/>
                <a:ea typeface="Roboto"/>
                <a:cs typeface="Roboto"/>
                <a:sym typeface="Roboto"/>
              </a:rPr>
              <a:t>how good</a:t>
            </a:r>
            <a:r>
              <a:rPr b="0" i="0" lang="en-GB" sz="1400" u="none" cap="none" strike="noStrike">
                <a:solidFill>
                  <a:srgbClr val="000000"/>
                </a:solidFill>
                <a:latin typeface="Roboto"/>
                <a:ea typeface="Roboto"/>
                <a:cs typeface="Roboto"/>
                <a:sym typeface="Roboto"/>
              </a:rPr>
              <a:t>” are the predictions obtained with the learning function we need to define an </a:t>
            </a:r>
            <a:r>
              <a:rPr b="1" i="0" lang="en-GB" sz="1400" u="none" cap="none" strike="noStrike">
                <a:solidFill>
                  <a:srgbClr val="000000"/>
                </a:solidFill>
                <a:latin typeface="Roboto"/>
                <a:ea typeface="Roboto"/>
                <a:cs typeface="Roboto"/>
                <a:sym typeface="Roboto"/>
              </a:rPr>
              <a:t>objective function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686" name="Google Shape;686;p20"/>
          <p:cNvSpPr txBox="1"/>
          <p:nvPr/>
        </p:nvSpPr>
        <p:spPr>
          <a:xfrm>
            <a:off x="302925" y="2250275"/>
            <a:ext cx="8463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During training we want to find a function f that “</a:t>
            </a:r>
            <a:r>
              <a:rPr b="1" i="0" lang="en-GB" sz="1400" u="none" cap="none" strike="noStrike">
                <a:solidFill>
                  <a:srgbClr val="000000"/>
                </a:solidFill>
                <a:latin typeface="Roboto"/>
                <a:ea typeface="Roboto"/>
                <a:cs typeface="Roboto"/>
                <a:sym typeface="Roboto"/>
              </a:rPr>
              <a:t>fits well</a:t>
            </a:r>
            <a:r>
              <a:rPr b="0" i="0" lang="en-GB" sz="1400" u="none" cap="none" strike="noStrike">
                <a:solidFill>
                  <a:srgbClr val="000000"/>
                </a:solidFill>
                <a:latin typeface="Roboto"/>
                <a:ea typeface="Roboto"/>
                <a:cs typeface="Roboto"/>
                <a:sym typeface="Roboto"/>
              </a:rPr>
              <a:t>” with my training data.</a:t>
            </a:r>
            <a:endParaRPr b="0" i="0" sz="1400" u="none" cap="none" strike="noStrike">
              <a:solidFill>
                <a:srgbClr val="000000"/>
              </a:solidFill>
              <a:latin typeface="Roboto"/>
              <a:ea typeface="Roboto"/>
              <a:cs typeface="Roboto"/>
              <a:sym typeface="Roboto"/>
            </a:endParaRPr>
          </a:p>
        </p:txBody>
      </p:sp>
      <p:sp>
        <p:nvSpPr>
          <p:cNvPr id="687" name="Google Shape;687;p20"/>
          <p:cNvSpPr txBox="1"/>
          <p:nvPr/>
        </p:nvSpPr>
        <p:spPr>
          <a:xfrm>
            <a:off x="4306150" y="3746613"/>
            <a:ext cx="47379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function is also called </a:t>
            </a:r>
            <a:r>
              <a:rPr b="1" i="0" lang="en-GB" sz="1400" u="none" cap="none" strike="noStrike">
                <a:solidFill>
                  <a:srgbClr val="000000"/>
                </a:solidFill>
                <a:latin typeface="Roboto"/>
                <a:ea typeface="Roboto"/>
                <a:cs typeface="Roboto"/>
                <a:sym typeface="Roboto"/>
              </a:rPr>
              <a:t>criterion</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By convention, we often want to </a:t>
            </a:r>
            <a:r>
              <a:rPr b="1" i="0" lang="en-GB" sz="1400" u="none" cap="none" strike="noStrike">
                <a:solidFill>
                  <a:srgbClr val="000000"/>
                </a:solidFill>
                <a:latin typeface="Roboto"/>
                <a:ea typeface="Roboto"/>
                <a:cs typeface="Roboto"/>
                <a:sym typeface="Roboto"/>
              </a:rPr>
              <a:t>minimize</a:t>
            </a:r>
            <a:r>
              <a:rPr b="0" i="0" lang="en-GB" sz="1400" u="none" cap="none" strike="noStrike">
                <a:solidFill>
                  <a:srgbClr val="000000"/>
                </a:solidFill>
                <a:latin typeface="Roboto"/>
                <a:ea typeface="Roboto"/>
                <a:cs typeface="Roboto"/>
                <a:sym typeface="Roboto"/>
              </a:rPr>
              <a:t> it.  </a:t>
            </a:r>
            <a:endParaRPr b="0" i="0" sz="1400" u="none" cap="none" strike="noStrike">
              <a:solidFill>
                <a:srgbClr val="000000"/>
              </a:solidFill>
              <a:latin typeface="Roboto"/>
              <a:ea typeface="Roboto"/>
              <a:cs typeface="Roboto"/>
              <a:sym typeface="Roboto"/>
            </a:endParaRPr>
          </a:p>
        </p:txBody>
      </p:sp>
      <p:grpSp>
        <p:nvGrpSpPr>
          <p:cNvPr id="688" name="Google Shape;688;p20"/>
          <p:cNvGrpSpPr/>
          <p:nvPr/>
        </p:nvGrpSpPr>
        <p:grpSpPr>
          <a:xfrm>
            <a:off x="324038" y="722675"/>
            <a:ext cx="2751825" cy="1375675"/>
            <a:chOff x="6485100" y="-1057050"/>
            <a:chExt cx="2751825" cy="1375675"/>
          </a:xfrm>
        </p:grpSpPr>
        <p:sp>
          <p:nvSpPr>
            <p:cNvPr id="689" name="Google Shape;689;p20"/>
            <p:cNvSpPr/>
            <p:nvPr/>
          </p:nvSpPr>
          <p:spPr>
            <a:xfrm>
              <a:off x="7242150" y="-816025"/>
              <a:ext cx="1077000" cy="679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Machine Learning</a:t>
              </a:r>
              <a:endParaRPr b="0" i="0" sz="1400" u="none" cap="none" strike="noStrike">
                <a:solidFill>
                  <a:srgbClr val="000000"/>
                </a:solidFill>
                <a:latin typeface="Arial"/>
                <a:ea typeface="Arial"/>
                <a:cs typeface="Arial"/>
                <a:sym typeface="Arial"/>
              </a:endParaRPr>
            </a:p>
          </p:txBody>
        </p:sp>
        <p:cxnSp>
          <p:nvCxnSpPr>
            <p:cNvPr id="690" name="Google Shape;690;p20"/>
            <p:cNvCxnSpPr/>
            <p:nvPr/>
          </p:nvCxnSpPr>
          <p:spPr>
            <a:xfrm flipH="1" rot="10800000">
              <a:off x="6506475" y="-453225"/>
              <a:ext cx="696300" cy="8400"/>
            </a:xfrm>
            <a:prstGeom prst="straightConnector1">
              <a:avLst/>
            </a:prstGeom>
            <a:noFill/>
            <a:ln cap="flat" cmpd="sng" w="9525">
              <a:solidFill>
                <a:schemeClr val="dk2"/>
              </a:solidFill>
              <a:prstDash val="solid"/>
              <a:round/>
              <a:headEnd len="sm" w="sm" type="none"/>
              <a:tailEnd len="med" w="med" type="triangle"/>
            </a:ln>
          </p:spPr>
        </p:cxnSp>
        <p:sp>
          <p:nvSpPr>
            <p:cNvPr id="691" name="Google Shape;691;p20"/>
            <p:cNvSpPr txBox="1"/>
            <p:nvPr/>
          </p:nvSpPr>
          <p:spPr>
            <a:xfrm>
              <a:off x="6485100" y="-1017775"/>
              <a:ext cx="69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Input</a:t>
              </a:r>
              <a:endParaRPr b="1" i="0" sz="1400" u="none" cap="none" strike="noStrike">
                <a:solidFill>
                  <a:srgbClr val="000000"/>
                </a:solidFill>
                <a:latin typeface="Roboto"/>
                <a:ea typeface="Roboto"/>
                <a:cs typeface="Roboto"/>
                <a:sym typeface="Roboto"/>
              </a:endParaRPr>
            </a:p>
          </p:txBody>
        </p:sp>
        <p:sp>
          <p:nvSpPr>
            <p:cNvPr id="692" name="Google Shape;692;p20"/>
            <p:cNvSpPr txBox="1"/>
            <p:nvPr/>
          </p:nvSpPr>
          <p:spPr>
            <a:xfrm>
              <a:off x="8326100" y="-1057050"/>
              <a:ext cx="85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output</a:t>
              </a:r>
              <a:endParaRPr b="1" i="0" sz="1400" u="none" cap="none" strike="noStrike">
                <a:solidFill>
                  <a:srgbClr val="000000"/>
                </a:solidFill>
                <a:latin typeface="Roboto"/>
                <a:ea typeface="Roboto"/>
                <a:cs typeface="Roboto"/>
                <a:sym typeface="Roboto"/>
              </a:endParaRPr>
            </a:p>
          </p:txBody>
        </p:sp>
        <p:sp>
          <p:nvSpPr>
            <p:cNvPr id="693" name="Google Shape;693;p20"/>
            <p:cNvSpPr txBox="1"/>
            <p:nvPr/>
          </p:nvSpPr>
          <p:spPr>
            <a:xfrm>
              <a:off x="666862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x</a:t>
              </a:r>
              <a:endParaRPr b="1" i="0" sz="1200" u="none" cap="none" strike="noStrike">
                <a:solidFill>
                  <a:srgbClr val="000000"/>
                </a:solidFill>
                <a:latin typeface="Roboto"/>
                <a:ea typeface="Roboto"/>
                <a:cs typeface="Roboto"/>
                <a:sym typeface="Roboto"/>
              </a:endParaRPr>
            </a:p>
          </p:txBody>
        </p:sp>
        <p:sp>
          <p:nvSpPr>
            <p:cNvPr id="694" name="Google Shape;694;p20"/>
            <p:cNvSpPr txBox="1"/>
            <p:nvPr/>
          </p:nvSpPr>
          <p:spPr>
            <a:xfrm>
              <a:off x="754267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
          <p:nvSpPr>
            <p:cNvPr id="695" name="Google Shape;695;p20"/>
            <p:cNvSpPr txBox="1"/>
            <p:nvPr/>
          </p:nvSpPr>
          <p:spPr>
            <a:xfrm>
              <a:off x="8629425" y="-506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p:txBody>
        </p:sp>
        <p:cxnSp>
          <p:nvCxnSpPr>
            <p:cNvPr id="696" name="Google Shape;696;p20"/>
            <p:cNvCxnSpPr/>
            <p:nvPr/>
          </p:nvCxnSpPr>
          <p:spPr>
            <a:xfrm flipH="1" rot="10800000">
              <a:off x="8335275" y="-453225"/>
              <a:ext cx="696300" cy="8400"/>
            </a:xfrm>
            <a:prstGeom prst="straightConnector1">
              <a:avLst/>
            </a:prstGeom>
            <a:noFill/>
            <a:ln cap="flat" cmpd="sng" w="9525">
              <a:solidFill>
                <a:schemeClr val="dk2"/>
              </a:solidFill>
              <a:prstDash val="solid"/>
              <a:round/>
              <a:headEnd len="sm" w="sm" type="none"/>
              <a:tailEnd len="med" w="med" type="triangle"/>
            </a:ln>
          </p:spPr>
        </p:cxnSp>
      </p:grpSp>
      <p:sp>
        <p:nvSpPr>
          <p:cNvPr id="697" name="Google Shape;697;p20"/>
          <p:cNvSpPr/>
          <p:nvPr/>
        </p:nvSpPr>
        <p:spPr>
          <a:xfrm>
            <a:off x="3530425" y="1094600"/>
            <a:ext cx="1689600" cy="47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at{\mathbf{y}} = f(\mathbf{x})" id="698" name="Google Shape;698;p20"/>
          <p:cNvPicPr preferRelativeResize="0"/>
          <p:nvPr/>
        </p:nvPicPr>
        <p:blipFill rotWithShape="1">
          <a:blip r:embed="rId3">
            <a:alphaModFix/>
          </a:blip>
          <a:srcRect b="0" l="0" r="0" t="0"/>
          <a:stretch/>
        </p:blipFill>
        <p:spPr>
          <a:xfrm>
            <a:off x="3631750" y="1132996"/>
            <a:ext cx="1494080" cy="400200"/>
          </a:xfrm>
          <a:prstGeom prst="rect">
            <a:avLst/>
          </a:prstGeom>
          <a:noFill/>
          <a:ln>
            <a:noFill/>
          </a:ln>
        </p:spPr>
      </p:pic>
      <p:pic>
        <p:nvPicPr>
          <p:cNvPr descr="\mathbf{x} \in \mathbb{R}^D, \hat{\mathbf{y}} \in \mathbb{R}^K" id="699" name="Google Shape;699;p20"/>
          <p:cNvPicPr preferRelativeResize="0"/>
          <p:nvPr/>
        </p:nvPicPr>
        <p:blipFill rotWithShape="1">
          <a:blip r:embed="rId4">
            <a:alphaModFix/>
          </a:blip>
          <a:srcRect b="0" l="0" r="0" t="0"/>
          <a:stretch/>
        </p:blipFill>
        <p:spPr>
          <a:xfrm>
            <a:off x="5483175" y="1094600"/>
            <a:ext cx="2526273" cy="400200"/>
          </a:xfrm>
          <a:prstGeom prst="rect">
            <a:avLst/>
          </a:prstGeom>
          <a:noFill/>
          <a:ln>
            <a:noFill/>
          </a:ln>
        </p:spPr>
      </p:pic>
      <p:pic>
        <p:nvPicPr>
          <p:cNvPr descr=" \hat{\mathbf{y}}" id="700" name="Google Shape;700;p20"/>
          <p:cNvPicPr preferRelativeResize="0"/>
          <p:nvPr/>
        </p:nvPicPr>
        <p:blipFill rotWithShape="1">
          <a:blip r:embed="rId5">
            <a:alphaModFix/>
          </a:blip>
          <a:srcRect b="0" l="0" r="0" t="0"/>
          <a:stretch/>
        </p:blipFill>
        <p:spPr>
          <a:xfrm>
            <a:off x="2570200" y="1762125"/>
            <a:ext cx="134550" cy="209300"/>
          </a:xfrm>
          <a:prstGeom prst="rect">
            <a:avLst/>
          </a:prstGeom>
          <a:noFill/>
          <a:ln>
            <a:noFill/>
          </a:ln>
        </p:spPr>
      </p:pic>
      <p:pic>
        <p:nvPicPr>
          <p:cNvPr descr="J\big( \mathbf{Y}, f(\mathbf{X})\big): \mathbb{R}^{N \times K} \to \mathbb{R} " id="701" name="Google Shape;701;p20"/>
          <p:cNvPicPr preferRelativeResize="0"/>
          <p:nvPr/>
        </p:nvPicPr>
        <p:blipFill rotWithShape="1">
          <a:blip r:embed="rId6">
            <a:alphaModFix/>
          </a:blip>
          <a:srcRect b="0" l="0" r="0" t="0"/>
          <a:stretch/>
        </p:blipFill>
        <p:spPr>
          <a:xfrm>
            <a:off x="581600" y="3909775"/>
            <a:ext cx="3492157" cy="400200"/>
          </a:xfrm>
          <a:prstGeom prst="rect">
            <a:avLst/>
          </a:prstGeom>
          <a:noFill/>
          <a:ln>
            <a:noFill/>
          </a:ln>
        </p:spPr>
      </p:pic>
      <p:sp>
        <p:nvSpPr>
          <p:cNvPr id="702" name="Google Shape;702;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06" name="Shape 706"/>
        <p:cNvGrpSpPr/>
        <p:nvPr/>
      </p:nvGrpSpPr>
      <p:grpSpPr>
        <a:xfrm>
          <a:off x="0" y="0"/>
          <a:ext cx="0" cy="0"/>
          <a:chOff x="0" y="0"/>
          <a:chExt cx="0" cy="0"/>
        </a:xfrm>
      </p:grpSpPr>
      <p:sp>
        <p:nvSpPr>
          <p:cNvPr id="707" name="Google Shape;707;p2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Objective</a:t>
            </a:r>
            <a:endParaRPr sz="2600"/>
          </a:p>
        </p:txBody>
      </p:sp>
      <p:sp>
        <p:nvSpPr>
          <p:cNvPr id="708" name="Google Shape;708;p21"/>
          <p:cNvSpPr txBox="1"/>
          <p:nvPr/>
        </p:nvSpPr>
        <p:spPr>
          <a:xfrm>
            <a:off x="302925" y="2250275"/>
            <a:ext cx="3867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Which object can we use for </a:t>
            </a:r>
            <a:r>
              <a:rPr b="1" i="1" lang="en-GB" sz="1400" u="none" cap="none" strike="noStrike">
                <a:solidFill>
                  <a:srgbClr val="000000"/>
                </a:solidFill>
                <a:latin typeface="Roboto"/>
                <a:ea typeface="Roboto"/>
                <a:cs typeface="Roboto"/>
                <a:sym typeface="Roboto"/>
              </a:rPr>
              <a:t>regression</a:t>
            </a:r>
            <a:r>
              <a:rPr b="0" i="1" lang="en-GB" sz="1400" u="none" cap="none" strike="noStrike">
                <a:solidFill>
                  <a:srgbClr val="000000"/>
                </a:solidFill>
                <a:latin typeface="Roboto"/>
                <a:ea typeface="Roboto"/>
                <a:cs typeface="Roboto"/>
                <a:sym typeface="Roboto"/>
              </a:rPr>
              <a:t>?</a:t>
            </a:r>
            <a:endParaRPr b="0" i="1" sz="1400" u="none" cap="none" strike="noStrike">
              <a:solidFill>
                <a:srgbClr val="000000"/>
              </a:solidFill>
              <a:latin typeface="Roboto"/>
              <a:ea typeface="Roboto"/>
              <a:cs typeface="Roboto"/>
              <a:sym typeface="Roboto"/>
            </a:endParaRPr>
          </a:p>
        </p:txBody>
      </p:sp>
      <p:grpSp>
        <p:nvGrpSpPr>
          <p:cNvPr id="709" name="Google Shape;709;p21"/>
          <p:cNvGrpSpPr/>
          <p:nvPr/>
        </p:nvGrpSpPr>
        <p:grpSpPr>
          <a:xfrm>
            <a:off x="324038" y="722675"/>
            <a:ext cx="2751825" cy="1375675"/>
            <a:chOff x="6485100" y="-1057050"/>
            <a:chExt cx="2751825" cy="1375675"/>
          </a:xfrm>
        </p:grpSpPr>
        <p:sp>
          <p:nvSpPr>
            <p:cNvPr id="710" name="Google Shape;710;p21"/>
            <p:cNvSpPr/>
            <p:nvPr/>
          </p:nvSpPr>
          <p:spPr>
            <a:xfrm>
              <a:off x="7242150" y="-816025"/>
              <a:ext cx="1077000" cy="679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Machine Learning</a:t>
              </a:r>
              <a:endParaRPr b="0" i="0" sz="1400" u="none" cap="none" strike="noStrike">
                <a:solidFill>
                  <a:srgbClr val="000000"/>
                </a:solidFill>
                <a:latin typeface="Arial"/>
                <a:ea typeface="Arial"/>
                <a:cs typeface="Arial"/>
                <a:sym typeface="Arial"/>
              </a:endParaRPr>
            </a:p>
          </p:txBody>
        </p:sp>
        <p:cxnSp>
          <p:nvCxnSpPr>
            <p:cNvPr id="711" name="Google Shape;711;p21"/>
            <p:cNvCxnSpPr/>
            <p:nvPr/>
          </p:nvCxnSpPr>
          <p:spPr>
            <a:xfrm flipH="1" rot="10800000">
              <a:off x="6506475" y="-453225"/>
              <a:ext cx="696300" cy="8400"/>
            </a:xfrm>
            <a:prstGeom prst="straightConnector1">
              <a:avLst/>
            </a:prstGeom>
            <a:noFill/>
            <a:ln cap="flat" cmpd="sng" w="9525">
              <a:solidFill>
                <a:schemeClr val="dk2"/>
              </a:solidFill>
              <a:prstDash val="solid"/>
              <a:round/>
              <a:headEnd len="sm" w="sm" type="none"/>
              <a:tailEnd len="med" w="med" type="triangle"/>
            </a:ln>
          </p:spPr>
        </p:cxnSp>
        <p:sp>
          <p:nvSpPr>
            <p:cNvPr id="712" name="Google Shape;712;p21"/>
            <p:cNvSpPr txBox="1"/>
            <p:nvPr/>
          </p:nvSpPr>
          <p:spPr>
            <a:xfrm>
              <a:off x="6485100" y="-1017775"/>
              <a:ext cx="69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Input</a:t>
              </a:r>
              <a:endParaRPr b="1" i="0" sz="1400" u="none" cap="none" strike="noStrike">
                <a:solidFill>
                  <a:srgbClr val="000000"/>
                </a:solidFill>
                <a:latin typeface="Roboto"/>
                <a:ea typeface="Roboto"/>
                <a:cs typeface="Roboto"/>
                <a:sym typeface="Roboto"/>
              </a:endParaRPr>
            </a:p>
          </p:txBody>
        </p:sp>
        <p:sp>
          <p:nvSpPr>
            <p:cNvPr id="713" name="Google Shape;713;p21"/>
            <p:cNvSpPr txBox="1"/>
            <p:nvPr/>
          </p:nvSpPr>
          <p:spPr>
            <a:xfrm>
              <a:off x="8326100" y="-1057050"/>
              <a:ext cx="85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output</a:t>
              </a:r>
              <a:endParaRPr b="1" i="0" sz="1400" u="none" cap="none" strike="noStrike">
                <a:solidFill>
                  <a:srgbClr val="000000"/>
                </a:solidFill>
                <a:latin typeface="Roboto"/>
                <a:ea typeface="Roboto"/>
                <a:cs typeface="Roboto"/>
                <a:sym typeface="Roboto"/>
              </a:endParaRPr>
            </a:p>
          </p:txBody>
        </p:sp>
        <p:sp>
          <p:nvSpPr>
            <p:cNvPr id="714" name="Google Shape;714;p21"/>
            <p:cNvSpPr txBox="1"/>
            <p:nvPr/>
          </p:nvSpPr>
          <p:spPr>
            <a:xfrm>
              <a:off x="666862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x</a:t>
              </a:r>
              <a:endParaRPr b="1" i="0" sz="1200" u="none" cap="none" strike="noStrike">
                <a:solidFill>
                  <a:srgbClr val="000000"/>
                </a:solidFill>
                <a:latin typeface="Roboto"/>
                <a:ea typeface="Roboto"/>
                <a:cs typeface="Roboto"/>
                <a:sym typeface="Roboto"/>
              </a:endParaRPr>
            </a:p>
          </p:txBody>
        </p:sp>
        <p:sp>
          <p:nvSpPr>
            <p:cNvPr id="715" name="Google Shape;715;p21"/>
            <p:cNvSpPr txBox="1"/>
            <p:nvPr/>
          </p:nvSpPr>
          <p:spPr>
            <a:xfrm>
              <a:off x="754267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
          <p:nvSpPr>
            <p:cNvPr id="716" name="Google Shape;716;p21"/>
            <p:cNvSpPr txBox="1"/>
            <p:nvPr/>
          </p:nvSpPr>
          <p:spPr>
            <a:xfrm>
              <a:off x="8629425" y="-506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p:txBody>
        </p:sp>
        <p:cxnSp>
          <p:nvCxnSpPr>
            <p:cNvPr id="717" name="Google Shape;717;p21"/>
            <p:cNvCxnSpPr/>
            <p:nvPr/>
          </p:nvCxnSpPr>
          <p:spPr>
            <a:xfrm flipH="1" rot="10800000">
              <a:off x="8335275" y="-453225"/>
              <a:ext cx="696300" cy="8400"/>
            </a:xfrm>
            <a:prstGeom prst="straightConnector1">
              <a:avLst/>
            </a:prstGeom>
            <a:noFill/>
            <a:ln cap="flat" cmpd="sng" w="9525">
              <a:solidFill>
                <a:schemeClr val="dk2"/>
              </a:solidFill>
              <a:prstDash val="solid"/>
              <a:round/>
              <a:headEnd len="sm" w="sm" type="none"/>
              <a:tailEnd len="med" w="med" type="triangle"/>
            </a:ln>
          </p:spPr>
        </p:cxnSp>
      </p:grpSp>
      <p:sp>
        <p:nvSpPr>
          <p:cNvPr id="718" name="Google Shape;718;p21"/>
          <p:cNvSpPr/>
          <p:nvPr/>
        </p:nvSpPr>
        <p:spPr>
          <a:xfrm>
            <a:off x="3530425" y="1094600"/>
            <a:ext cx="1689600" cy="47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at{\mathbf{y}} = f(\mathbf{x})" id="719" name="Google Shape;719;p21"/>
          <p:cNvPicPr preferRelativeResize="0"/>
          <p:nvPr/>
        </p:nvPicPr>
        <p:blipFill rotWithShape="1">
          <a:blip r:embed="rId3">
            <a:alphaModFix/>
          </a:blip>
          <a:srcRect b="0" l="0" r="0" t="0"/>
          <a:stretch/>
        </p:blipFill>
        <p:spPr>
          <a:xfrm>
            <a:off x="3631750" y="1132996"/>
            <a:ext cx="1494080" cy="400200"/>
          </a:xfrm>
          <a:prstGeom prst="rect">
            <a:avLst/>
          </a:prstGeom>
          <a:noFill/>
          <a:ln>
            <a:noFill/>
          </a:ln>
        </p:spPr>
      </p:pic>
      <p:pic>
        <p:nvPicPr>
          <p:cNvPr descr="\mathbf{x} \in \mathbb{R}^D, \hat{\mathbf{y}} \in \mathbb{R}^K" id="720" name="Google Shape;720;p21"/>
          <p:cNvPicPr preferRelativeResize="0"/>
          <p:nvPr/>
        </p:nvPicPr>
        <p:blipFill rotWithShape="1">
          <a:blip r:embed="rId4">
            <a:alphaModFix/>
          </a:blip>
          <a:srcRect b="0" l="0" r="0" t="0"/>
          <a:stretch/>
        </p:blipFill>
        <p:spPr>
          <a:xfrm>
            <a:off x="5483175" y="1094600"/>
            <a:ext cx="2526273" cy="400200"/>
          </a:xfrm>
          <a:prstGeom prst="rect">
            <a:avLst/>
          </a:prstGeom>
          <a:noFill/>
          <a:ln>
            <a:noFill/>
          </a:ln>
        </p:spPr>
      </p:pic>
      <p:pic>
        <p:nvPicPr>
          <p:cNvPr descr=" \hat{\mathbf{y}}" id="721" name="Google Shape;721;p21"/>
          <p:cNvPicPr preferRelativeResize="0"/>
          <p:nvPr/>
        </p:nvPicPr>
        <p:blipFill rotWithShape="1">
          <a:blip r:embed="rId5">
            <a:alphaModFix/>
          </a:blip>
          <a:srcRect b="0" l="0" r="0" t="0"/>
          <a:stretch/>
        </p:blipFill>
        <p:spPr>
          <a:xfrm>
            <a:off x="2570200" y="1762125"/>
            <a:ext cx="134550" cy="209300"/>
          </a:xfrm>
          <a:prstGeom prst="rect">
            <a:avLst/>
          </a:prstGeom>
          <a:noFill/>
          <a:ln>
            <a:noFill/>
          </a:ln>
        </p:spPr>
      </p:pic>
      <p:sp>
        <p:nvSpPr>
          <p:cNvPr id="722" name="Google Shape;722;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723" name="Google Shape;723;p21"/>
          <p:cNvSpPr/>
          <p:nvPr/>
        </p:nvSpPr>
        <p:spPr>
          <a:xfrm>
            <a:off x="4364025" y="1988550"/>
            <a:ext cx="3673800" cy="947400"/>
          </a:xfrm>
          <a:prstGeom prst="rect">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SE  = \frac{1}{N} \sum_{i=1}^N \big( y_i - f(\mathbf{x}_i)\big)^2" id="724" name="Google Shape;724;p21"/>
          <p:cNvPicPr preferRelativeResize="0"/>
          <p:nvPr/>
        </p:nvPicPr>
        <p:blipFill rotWithShape="1">
          <a:blip r:embed="rId6">
            <a:alphaModFix/>
          </a:blip>
          <a:srcRect b="0" l="0" r="0" t="0"/>
          <a:stretch/>
        </p:blipFill>
        <p:spPr>
          <a:xfrm>
            <a:off x="4412825" y="2022138"/>
            <a:ext cx="3510833" cy="843575"/>
          </a:xfrm>
          <a:prstGeom prst="rect">
            <a:avLst/>
          </a:prstGeom>
          <a:noFill/>
          <a:ln>
            <a:noFill/>
          </a:ln>
        </p:spPr>
      </p:pic>
      <p:sp>
        <p:nvSpPr>
          <p:cNvPr id="725" name="Google Shape;725;p21"/>
          <p:cNvSpPr txBox="1"/>
          <p:nvPr/>
        </p:nvSpPr>
        <p:spPr>
          <a:xfrm>
            <a:off x="303075" y="3618950"/>
            <a:ext cx="3450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Which object can we use for </a:t>
            </a:r>
            <a:r>
              <a:rPr b="1" i="1" lang="en-GB" sz="1400" u="none" cap="none" strike="noStrike">
                <a:solidFill>
                  <a:srgbClr val="000000"/>
                </a:solidFill>
                <a:latin typeface="Roboto"/>
                <a:ea typeface="Roboto"/>
                <a:cs typeface="Roboto"/>
                <a:sym typeface="Roboto"/>
              </a:rPr>
              <a:t>classification</a:t>
            </a:r>
            <a:r>
              <a:rPr b="0" i="1" lang="en-GB" sz="1400" u="none" cap="none" strike="noStrike">
                <a:solidFill>
                  <a:srgbClr val="000000"/>
                </a:solidFill>
                <a:latin typeface="Roboto"/>
                <a:ea typeface="Roboto"/>
                <a:cs typeface="Roboto"/>
                <a:sym typeface="Roboto"/>
              </a:rPr>
              <a:t>?</a:t>
            </a:r>
            <a:endParaRPr b="0" i="1" sz="1400" u="none" cap="none" strike="noStrike">
              <a:solidFill>
                <a:srgbClr val="000000"/>
              </a:solidFill>
              <a:latin typeface="Roboto"/>
              <a:ea typeface="Roboto"/>
              <a:cs typeface="Roboto"/>
              <a:sym typeface="Roboto"/>
            </a:endParaRPr>
          </a:p>
        </p:txBody>
      </p:sp>
      <p:sp>
        <p:nvSpPr>
          <p:cNvPr id="726" name="Google Shape;726;p21"/>
          <p:cNvSpPr/>
          <p:nvPr/>
        </p:nvSpPr>
        <p:spPr>
          <a:xfrm>
            <a:off x="3805575" y="3506350"/>
            <a:ext cx="3854100" cy="947400"/>
          </a:xfrm>
          <a:prstGeom prst="rect">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1"/>
          <p:cNvSpPr txBox="1"/>
          <p:nvPr/>
        </p:nvSpPr>
        <p:spPr>
          <a:xfrm>
            <a:off x="7712325" y="3680750"/>
            <a:ext cx="11289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Also known as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Negative Log-Likelihood</a:t>
            </a:r>
            <a:r>
              <a:rPr b="0" i="0" lang="en-GB" sz="1100" u="none" cap="none" strike="noStrike">
                <a:solidFill>
                  <a:srgbClr val="000000"/>
                </a:solidFill>
                <a:latin typeface="Roboto"/>
                <a:ea typeface="Roboto"/>
                <a:cs typeface="Roboto"/>
                <a:sym typeface="Roboto"/>
              </a:rPr>
              <a:t> (NLL)</a:t>
            </a:r>
            <a:endParaRPr b="0" i="0" sz="1100" u="none" cap="none" strike="noStrike">
              <a:solidFill>
                <a:srgbClr val="000000"/>
              </a:solidFill>
              <a:latin typeface="Roboto"/>
              <a:ea typeface="Roboto"/>
              <a:cs typeface="Roboto"/>
              <a:sym typeface="Roboto"/>
            </a:endParaRPr>
          </a:p>
        </p:txBody>
      </p:sp>
      <p:pic>
        <p:nvPicPr>
          <p:cNvPr descr="CCE = -\frac{1}{N}\sum_{i=1}^N \sum_{k=1}^K y_{ik} ln(p_{ik})" id="728" name="Google Shape;728;p21"/>
          <p:cNvPicPr preferRelativeResize="0"/>
          <p:nvPr/>
        </p:nvPicPr>
        <p:blipFill rotWithShape="1">
          <a:blip r:embed="rId7">
            <a:alphaModFix/>
          </a:blip>
          <a:srcRect b="0" l="0" r="0" t="0"/>
          <a:stretch/>
        </p:blipFill>
        <p:spPr>
          <a:xfrm>
            <a:off x="3895288" y="3537225"/>
            <a:ext cx="3674674" cy="848373"/>
          </a:xfrm>
          <a:prstGeom prst="rect">
            <a:avLst/>
          </a:prstGeom>
          <a:noFill/>
          <a:ln>
            <a:noFill/>
          </a:ln>
        </p:spPr>
      </p:pic>
      <p:cxnSp>
        <p:nvCxnSpPr>
          <p:cNvPr id="729" name="Google Shape;729;p21"/>
          <p:cNvCxnSpPr>
            <a:endCxn id="730" idx="1"/>
          </p:cNvCxnSpPr>
          <p:nvPr/>
        </p:nvCxnSpPr>
        <p:spPr>
          <a:xfrm flipH="1" rot="10800000">
            <a:off x="7013675" y="3558375"/>
            <a:ext cx="767700" cy="253200"/>
          </a:xfrm>
          <a:prstGeom prst="straightConnector1">
            <a:avLst/>
          </a:prstGeom>
          <a:noFill/>
          <a:ln cap="flat" cmpd="sng" w="9525">
            <a:solidFill>
              <a:srgbClr val="DB4437"/>
            </a:solidFill>
            <a:prstDash val="solid"/>
            <a:round/>
            <a:headEnd len="sm" w="sm" type="none"/>
            <a:tailEnd len="med" w="med" type="triangle"/>
          </a:ln>
        </p:spPr>
      </p:cxnSp>
      <p:sp>
        <p:nvSpPr>
          <p:cNvPr id="730" name="Google Shape;730;p21"/>
          <p:cNvSpPr txBox="1"/>
          <p:nvPr/>
        </p:nvSpPr>
        <p:spPr>
          <a:xfrm>
            <a:off x="7781375" y="3381375"/>
            <a:ext cx="95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0000"/>
                </a:solidFill>
                <a:latin typeface="Roboto"/>
                <a:ea typeface="Roboto"/>
                <a:cs typeface="Roboto"/>
                <a:sym typeface="Roboto"/>
              </a:rPr>
              <a:t>Natural Log</a:t>
            </a:r>
            <a:endParaRPr b="0" i="0" sz="1100" u="none" cap="none" strike="noStrike">
              <a:solidFill>
                <a:srgbClr val="FF0000"/>
              </a:solidFill>
              <a:latin typeface="Roboto"/>
              <a:ea typeface="Roboto"/>
              <a:cs typeface="Roboto"/>
              <a:sym typeface="Roboto"/>
            </a:endParaRPr>
          </a:p>
        </p:txBody>
      </p:sp>
      <p:cxnSp>
        <p:nvCxnSpPr>
          <p:cNvPr id="731" name="Google Shape;731;p21"/>
          <p:cNvCxnSpPr/>
          <p:nvPr/>
        </p:nvCxnSpPr>
        <p:spPr>
          <a:xfrm flipH="1" rot="10800000">
            <a:off x="6300400" y="3415000"/>
            <a:ext cx="364800" cy="165900"/>
          </a:xfrm>
          <a:prstGeom prst="straightConnector1">
            <a:avLst/>
          </a:prstGeom>
          <a:noFill/>
          <a:ln cap="flat" cmpd="sng" w="9525">
            <a:solidFill>
              <a:schemeClr val="dk2"/>
            </a:solidFill>
            <a:prstDash val="solid"/>
            <a:round/>
            <a:headEnd len="sm" w="sm" type="none"/>
            <a:tailEnd len="med" w="med" type="triangle"/>
          </a:ln>
        </p:spPr>
      </p:cxnSp>
      <p:sp>
        <p:nvSpPr>
          <p:cNvPr id="732" name="Google Shape;732;p21"/>
          <p:cNvSpPr txBox="1"/>
          <p:nvPr/>
        </p:nvSpPr>
        <p:spPr>
          <a:xfrm>
            <a:off x="6638375" y="3152775"/>
            <a:ext cx="95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0000"/>
                </a:solidFill>
                <a:latin typeface="Roboto"/>
                <a:ea typeface="Roboto"/>
                <a:cs typeface="Roboto"/>
                <a:sym typeface="Roboto"/>
              </a:rPr>
              <a:t>Classes</a:t>
            </a:r>
            <a:endParaRPr b="0" i="0" sz="1100" u="none" cap="none" strike="noStrike">
              <a:solidFill>
                <a:srgbClr val="FF0000"/>
              </a:solidFill>
              <a:latin typeface="Roboto"/>
              <a:ea typeface="Roboto"/>
              <a:cs typeface="Roboto"/>
              <a:sym typeface="Roboto"/>
            </a:endParaRPr>
          </a:p>
        </p:txBody>
      </p:sp>
      <p:sp>
        <p:nvSpPr>
          <p:cNvPr id="733" name="Google Shape;733;p21"/>
          <p:cNvSpPr txBox="1"/>
          <p:nvPr/>
        </p:nvSpPr>
        <p:spPr>
          <a:xfrm>
            <a:off x="5342975" y="3076575"/>
            <a:ext cx="95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0000"/>
                </a:solidFill>
                <a:latin typeface="Roboto"/>
                <a:ea typeface="Roboto"/>
                <a:cs typeface="Roboto"/>
                <a:sym typeface="Roboto"/>
              </a:rPr>
              <a:t>Examples</a:t>
            </a:r>
            <a:endParaRPr b="0" i="0" sz="1100" u="none" cap="none" strike="noStrike">
              <a:solidFill>
                <a:srgbClr val="FF0000"/>
              </a:solidFill>
              <a:latin typeface="Roboto"/>
              <a:ea typeface="Roboto"/>
              <a:cs typeface="Roboto"/>
              <a:sym typeface="Roboto"/>
            </a:endParaRPr>
          </a:p>
        </p:txBody>
      </p:sp>
      <p:cxnSp>
        <p:nvCxnSpPr>
          <p:cNvPr id="734" name="Google Shape;734;p21"/>
          <p:cNvCxnSpPr/>
          <p:nvPr/>
        </p:nvCxnSpPr>
        <p:spPr>
          <a:xfrm rot="10800000">
            <a:off x="5531125" y="3368625"/>
            <a:ext cx="66300" cy="2991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3" name="Shape 83"/>
        <p:cNvGrpSpPr/>
        <p:nvPr/>
      </p:nvGrpSpPr>
      <p:grpSpPr>
        <a:xfrm>
          <a:off x="0" y="0"/>
          <a:ext cx="0" cy="0"/>
          <a:chOff x="0" y="0"/>
          <a:chExt cx="0" cy="0"/>
        </a:xfrm>
      </p:grpSpPr>
      <p:sp>
        <p:nvSpPr>
          <p:cNvPr id="84" name="Google Shape;84;p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Outline</a:t>
            </a:r>
            <a:endParaRPr sz="2600"/>
          </a:p>
        </p:txBody>
      </p:sp>
      <p:sp>
        <p:nvSpPr>
          <p:cNvPr id="85" name="Google Shape;85;p2"/>
          <p:cNvSpPr txBox="1"/>
          <p:nvPr/>
        </p:nvSpPr>
        <p:spPr>
          <a:xfrm>
            <a:off x="260250" y="888550"/>
            <a:ext cx="4243200" cy="4155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15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Basic Machine Learning Concepts</a:t>
            </a:r>
            <a:endParaRPr b="0" i="0" sz="1500" u="none" cap="none" strike="noStrike">
              <a:solidFill>
                <a:srgbClr val="000000"/>
              </a:solidFill>
              <a:latin typeface="Arial"/>
              <a:ea typeface="Arial"/>
              <a:cs typeface="Arial"/>
              <a:sym typeface="Arial"/>
            </a:endParaRPr>
          </a:p>
        </p:txBody>
      </p:sp>
      <p:sp>
        <p:nvSpPr>
          <p:cNvPr id="86" name="Google Shape;86;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87" name="Google Shape;87;p2"/>
          <p:cNvSpPr txBox="1"/>
          <p:nvPr/>
        </p:nvSpPr>
        <p:spPr>
          <a:xfrm>
            <a:off x="260250" y="1879150"/>
            <a:ext cx="4632600" cy="4155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15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Neural Networks </a:t>
            </a:r>
            <a:endParaRPr b="0" i="0" sz="1500" u="none" cap="none" strike="noStrike">
              <a:solidFill>
                <a:srgbClr val="000000"/>
              </a:solidFill>
              <a:latin typeface="Arial"/>
              <a:ea typeface="Arial"/>
              <a:cs typeface="Arial"/>
              <a:sym typeface="Arial"/>
            </a:endParaRPr>
          </a:p>
        </p:txBody>
      </p:sp>
      <p:sp>
        <p:nvSpPr>
          <p:cNvPr id="88" name="Google Shape;88;p2"/>
          <p:cNvSpPr txBox="1"/>
          <p:nvPr/>
        </p:nvSpPr>
        <p:spPr>
          <a:xfrm>
            <a:off x="260250" y="1345750"/>
            <a:ext cx="3525000" cy="4155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15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Linear Models</a:t>
            </a:r>
            <a:endParaRPr b="0" i="0" sz="1500" u="none" cap="none" strike="noStrike">
              <a:solidFill>
                <a:srgbClr val="000000"/>
              </a:solidFill>
              <a:latin typeface="Arial"/>
              <a:ea typeface="Arial"/>
              <a:cs typeface="Arial"/>
              <a:sym typeface="Arial"/>
            </a:endParaRPr>
          </a:p>
        </p:txBody>
      </p:sp>
      <p:pic>
        <p:nvPicPr>
          <p:cNvPr id="89" name="Google Shape;89;p2"/>
          <p:cNvPicPr preferRelativeResize="0"/>
          <p:nvPr/>
        </p:nvPicPr>
        <p:blipFill rotWithShape="1">
          <a:blip r:embed="rId3">
            <a:alphaModFix/>
          </a:blip>
          <a:srcRect b="0" l="0" r="0" t="0"/>
          <a:stretch/>
        </p:blipFill>
        <p:spPr>
          <a:xfrm>
            <a:off x="6006450" y="888551"/>
            <a:ext cx="2231161" cy="1537125"/>
          </a:xfrm>
          <a:prstGeom prst="rect">
            <a:avLst/>
          </a:prstGeom>
          <a:noFill/>
          <a:ln>
            <a:noFill/>
          </a:ln>
        </p:spPr>
      </p:pic>
      <p:grpSp>
        <p:nvGrpSpPr>
          <p:cNvPr id="90" name="Google Shape;90;p2"/>
          <p:cNvGrpSpPr/>
          <p:nvPr/>
        </p:nvGrpSpPr>
        <p:grpSpPr>
          <a:xfrm>
            <a:off x="5903843" y="2969928"/>
            <a:ext cx="2823077" cy="1181440"/>
            <a:chOff x="2401314" y="1359665"/>
            <a:chExt cx="5062908" cy="2254657"/>
          </a:xfrm>
        </p:grpSpPr>
        <p:sp>
          <p:nvSpPr>
            <p:cNvPr id="91" name="Google Shape;91;p2"/>
            <p:cNvSpPr/>
            <p:nvPr/>
          </p:nvSpPr>
          <p:spPr>
            <a:xfrm>
              <a:off x="2401314" y="1670154"/>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92" name="Google Shape;92;p2"/>
            <p:cNvSpPr/>
            <p:nvPr/>
          </p:nvSpPr>
          <p:spPr>
            <a:xfrm>
              <a:off x="2401314" y="2246218"/>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93" name="Google Shape;93;p2"/>
            <p:cNvSpPr/>
            <p:nvPr/>
          </p:nvSpPr>
          <p:spPr>
            <a:xfrm>
              <a:off x="2419794" y="2822281"/>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94" name="Google Shape;94;p2"/>
            <p:cNvSpPr/>
            <p:nvPr/>
          </p:nvSpPr>
          <p:spPr>
            <a:xfrm>
              <a:off x="3337418" y="138250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95" name="Google Shape;95;p2"/>
            <p:cNvSpPr/>
            <p:nvPr/>
          </p:nvSpPr>
          <p:spPr>
            <a:xfrm>
              <a:off x="3337418" y="195856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96" name="Google Shape;96;p2"/>
            <p:cNvSpPr/>
            <p:nvPr/>
          </p:nvSpPr>
          <p:spPr>
            <a:xfrm>
              <a:off x="3355898" y="2534630"/>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97" name="Google Shape;97;p2"/>
            <p:cNvSpPr/>
            <p:nvPr/>
          </p:nvSpPr>
          <p:spPr>
            <a:xfrm>
              <a:off x="3355898" y="318232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98" name="Google Shape;98;p2"/>
            <p:cNvSpPr/>
            <p:nvPr/>
          </p:nvSpPr>
          <p:spPr>
            <a:xfrm>
              <a:off x="4219995" y="138250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99" name="Google Shape;99;p2"/>
            <p:cNvSpPr/>
            <p:nvPr/>
          </p:nvSpPr>
          <p:spPr>
            <a:xfrm>
              <a:off x="4219995" y="195856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00" name="Google Shape;100;p2"/>
            <p:cNvSpPr/>
            <p:nvPr/>
          </p:nvSpPr>
          <p:spPr>
            <a:xfrm>
              <a:off x="4238476" y="2534630"/>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01" name="Google Shape;101;p2"/>
            <p:cNvSpPr/>
            <p:nvPr/>
          </p:nvSpPr>
          <p:spPr>
            <a:xfrm>
              <a:off x="4238476" y="318232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02" name="Google Shape;102;p2"/>
            <p:cNvCxnSpPr>
              <a:stCxn id="91" idx="6"/>
              <a:endCxn id="94" idx="2"/>
            </p:cNvCxnSpPr>
            <p:nvPr/>
          </p:nvCxnSpPr>
          <p:spPr>
            <a:xfrm flipH="1" rot="10800000">
              <a:off x="2905314" y="1598454"/>
              <a:ext cx="432000" cy="287700"/>
            </a:xfrm>
            <a:prstGeom prst="straightConnector1">
              <a:avLst/>
            </a:prstGeom>
            <a:noFill/>
            <a:ln cap="flat" cmpd="sng" w="9525">
              <a:solidFill>
                <a:srgbClr val="000000"/>
              </a:solidFill>
              <a:prstDash val="solid"/>
              <a:round/>
              <a:headEnd len="sm" w="sm" type="none"/>
              <a:tailEnd len="sm" w="sm" type="none"/>
            </a:ln>
          </p:spPr>
        </p:cxnSp>
        <p:cxnSp>
          <p:nvCxnSpPr>
            <p:cNvPr id="103" name="Google Shape;103;p2"/>
            <p:cNvCxnSpPr>
              <a:endCxn id="94" idx="2"/>
            </p:cNvCxnSpPr>
            <p:nvPr/>
          </p:nvCxnSpPr>
          <p:spPr>
            <a:xfrm flipH="1" rot="10800000">
              <a:off x="2905418" y="1598502"/>
              <a:ext cx="432000" cy="850200"/>
            </a:xfrm>
            <a:prstGeom prst="straightConnector1">
              <a:avLst/>
            </a:prstGeom>
            <a:noFill/>
            <a:ln cap="flat" cmpd="sng" w="9525">
              <a:solidFill>
                <a:srgbClr val="000000"/>
              </a:solidFill>
              <a:prstDash val="solid"/>
              <a:round/>
              <a:headEnd len="sm" w="sm" type="none"/>
              <a:tailEnd len="sm" w="sm" type="none"/>
            </a:ln>
          </p:spPr>
        </p:cxnSp>
        <p:cxnSp>
          <p:nvCxnSpPr>
            <p:cNvPr id="104" name="Google Shape;104;p2"/>
            <p:cNvCxnSpPr>
              <a:stCxn id="93" idx="6"/>
              <a:endCxn id="94" idx="2"/>
            </p:cNvCxnSpPr>
            <p:nvPr/>
          </p:nvCxnSpPr>
          <p:spPr>
            <a:xfrm flipH="1" rot="10800000">
              <a:off x="2923794" y="1598581"/>
              <a:ext cx="413700" cy="1439700"/>
            </a:xfrm>
            <a:prstGeom prst="straightConnector1">
              <a:avLst/>
            </a:prstGeom>
            <a:noFill/>
            <a:ln cap="flat" cmpd="sng" w="9525">
              <a:solidFill>
                <a:srgbClr val="000000"/>
              </a:solidFill>
              <a:prstDash val="solid"/>
              <a:round/>
              <a:headEnd len="sm" w="sm" type="none"/>
              <a:tailEnd len="sm" w="sm" type="none"/>
            </a:ln>
          </p:spPr>
        </p:cxnSp>
        <p:cxnSp>
          <p:nvCxnSpPr>
            <p:cNvPr id="105" name="Google Shape;105;p2"/>
            <p:cNvCxnSpPr>
              <a:stCxn id="91" idx="6"/>
              <a:endCxn id="95" idx="1"/>
            </p:cNvCxnSpPr>
            <p:nvPr/>
          </p:nvCxnSpPr>
          <p:spPr>
            <a:xfrm>
              <a:off x="2905314" y="1886154"/>
              <a:ext cx="505800" cy="135600"/>
            </a:xfrm>
            <a:prstGeom prst="straightConnector1">
              <a:avLst/>
            </a:prstGeom>
            <a:noFill/>
            <a:ln cap="flat" cmpd="sng" w="9525">
              <a:solidFill>
                <a:srgbClr val="000000"/>
              </a:solidFill>
              <a:prstDash val="solid"/>
              <a:round/>
              <a:headEnd len="sm" w="sm" type="none"/>
              <a:tailEnd len="sm" w="sm" type="none"/>
            </a:ln>
          </p:spPr>
        </p:cxnSp>
        <p:cxnSp>
          <p:nvCxnSpPr>
            <p:cNvPr id="106" name="Google Shape;106;p2"/>
            <p:cNvCxnSpPr>
              <a:stCxn id="91" idx="6"/>
              <a:endCxn id="96" idx="1"/>
            </p:cNvCxnSpPr>
            <p:nvPr/>
          </p:nvCxnSpPr>
          <p:spPr>
            <a:xfrm>
              <a:off x="2905314" y="1886154"/>
              <a:ext cx="524400" cy="711600"/>
            </a:xfrm>
            <a:prstGeom prst="straightConnector1">
              <a:avLst/>
            </a:prstGeom>
            <a:noFill/>
            <a:ln cap="flat" cmpd="sng" w="9525">
              <a:solidFill>
                <a:srgbClr val="000000"/>
              </a:solidFill>
              <a:prstDash val="solid"/>
              <a:round/>
              <a:headEnd len="sm" w="sm" type="none"/>
              <a:tailEnd len="sm" w="sm" type="none"/>
            </a:ln>
          </p:spPr>
        </p:cxnSp>
        <p:cxnSp>
          <p:nvCxnSpPr>
            <p:cNvPr id="107" name="Google Shape;107;p2"/>
            <p:cNvCxnSpPr>
              <a:endCxn id="95" idx="1"/>
            </p:cNvCxnSpPr>
            <p:nvPr/>
          </p:nvCxnSpPr>
          <p:spPr>
            <a:xfrm flipH="1" rot="10800000">
              <a:off x="2905427" y="2021831"/>
              <a:ext cx="505800" cy="408000"/>
            </a:xfrm>
            <a:prstGeom prst="straightConnector1">
              <a:avLst/>
            </a:prstGeom>
            <a:noFill/>
            <a:ln cap="flat" cmpd="sng" w="9525">
              <a:solidFill>
                <a:srgbClr val="000000"/>
              </a:solidFill>
              <a:prstDash val="solid"/>
              <a:round/>
              <a:headEnd len="sm" w="sm" type="none"/>
              <a:tailEnd len="sm" w="sm" type="none"/>
            </a:ln>
          </p:spPr>
        </p:cxnSp>
        <p:cxnSp>
          <p:nvCxnSpPr>
            <p:cNvPr id="108" name="Google Shape;108;p2"/>
            <p:cNvCxnSpPr>
              <a:stCxn id="92" idx="6"/>
              <a:endCxn id="96" idx="1"/>
            </p:cNvCxnSpPr>
            <p:nvPr/>
          </p:nvCxnSpPr>
          <p:spPr>
            <a:xfrm>
              <a:off x="2905314" y="2462218"/>
              <a:ext cx="524400" cy="135600"/>
            </a:xfrm>
            <a:prstGeom prst="straightConnector1">
              <a:avLst/>
            </a:prstGeom>
            <a:noFill/>
            <a:ln cap="flat" cmpd="sng" w="9525">
              <a:solidFill>
                <a:srgbClr val="000000"/>
              </a:solidFill>
              <a:prstDash val="solid"/>
              <a:round/>
              <a:headEnd len="sm" w="sm" type="none"/>
              <a:tailEnd len="sm" w="sm" type="none"/>
            </a:ln>
          </p:spPr>
        </p:cxnSp>
        <p:cxnSp>
          <p:nvCxnSpPr>
            <p:cNvPr id="109" name="Google Shape;109;p2"/>
            <p:cNvCxnSpPr>
              <a:endCxn id="97" idx="1"/>
            </p:cNvCxnSpPr>
            <p:nvPr/>
          </p:nvCxnSpPr>
          <p:spPr>
            <a:xfrm>
              <a:off x="2923907" y="2491387"/>
              <a:ext cx="505800" cy="754200"/>
            </a:xfrm>
            <a:prstGeom prst="straightConnector1">
              <a:avLst/>
            </a:prstGeom>
            <a:noFill/>
            <a:ln cap="flat" cmpd="sng" w="9525">
              <a:solidFill>
                <a:srgbClr val="000000"/>
              </a:solidFill>
              <a:prstDash val="solid"/>
              <a:round/>
              <a:headEnd len="sm" w="sm" type="none"/>
              <a:tailEnd len="sm" w="sm" type="none"/>
            </a:ln>
          </p:spPr>
        </p:cxnSp>
        <p:cxnSp>
          <p:nvCxnSpPr>
            <p:cNvPr id="110" name="Google Shape;110;p2"/>
            <p:cNvCxnSpPr>
              <a:stCxn id="93" idx="6"/>
              <a:endCxn id="95" idx="2"/>
            </p:cNvCxnSpPr>
            <p:nvPr/>
          </p:nvCxnSpPr>
          <p:spPr>
            <a:xfrm flipH="1" rot="10800000">
              <a:off x="2923794" y="2174581"/>
              <a:ext cx="413700" cy="863700"/>
            </a:xfrm>
            <a:prstGeom prst="straightConnector1">
              <a:avLst/>
            </a:prstGeom>
            <a:noFill/>
            <a:ln cap="flat" cmpd="sng" w="9525">
              <a:solidFill>
                <a:srgbClr val="000000"/>
              </a:solidFill>
              <a:prstDash val="solid"/>
              <a:round/>
              <a:headEnd len="sm" w="sm" type="none"/>
              <a:tailEnd len="sm" w="sm" type="none"/>
            </a:ln>
          </p:spPr>
        </p:cxnSp>
        <p:cxnSp>
          <p:nvCxnSpPr>
            <p:cNvPr id="111" name="Google Shape;111;p2"/>
            <p:cNvCxnSpPr>
              <a:stCxn id="93" idx="6"/>
              <a:endCxn id="96" idx="1"/>
            </p:cNvCxnSpPr>
            <p:nvPr/>
          </p:nvCxnSpPr>
          <p:spPr>
            <a:xfrm flipH="1" rot="10800000">
              <a:off x="2923794" y="2597881"/>
              <a:ext cx="505800" cy="440400"/>
            </a:xfrm>
            <a:prstGeom prst="straightConnector1">
              <a:avLst/>
            </a:prstGeom>
            <a:noFill/>
            <a:ln cap="flat" cmpd="sng" w="9525">
              <a:solidFill>
                <a:srgbClr val="000000"/>
              </a:solidFill>
              <a:prstDash val="solid"/>
              <a:round/>
              <a:headEnd len="sm" w="sm" type="none"/>
              <a:tailEnd len="sm" w="sm" type="none"/>
            </a:ln>
          </p:spPr>
        </p:cxnSp>
        <p:cxnSp>
          <p:nvCxnSpPr>
            <p:cNvPr id="112" name="Google Shape;112;p2"/>
            <p:cNvCxnSpPr>
              <a:stCxn id="93" idx="6"/>
              <a:endCxn id="97" idx="1"/>
            </p:cNvCxnSpPr>
            <p:nvPr/>
          </p:nvCxnSpPr>
          <p:spPr>
            <a:xfrm>
              <a:off x="2923794" y="3038281"/>
              <a:ext cx="505800" cy="207300"/>
            </a:xfrm>
            <a:prstGeom prst="straightConnector1">
              <a:avLst/>
            </a:prstGeom>
            <a:noFill/>
            <a:ln cap="flat" cmpd="sng" w="9525">
              <a:solidFill>
                <a:srgbClr val="000000"/>
              </a:solidFill>
              <a:prstDash val="solid"/>
              <a:round/>
              <a:headEnd len="sm" w="sm" type="none"/>
              <a:tailEnd len="sm" w="sm" type="none"/>
            </a:ln>
          </p:spPr>
        </p:cxnSp>
        <p:cxnSp>
          <p:nvCxnSpPr>
            <p:cNvPr id="113" name="Google Shape;113;p2"/>
            <p:cNvCxnSpPr>
              <a:endCxn id="97" idx="1"/>
            </p:cNvCxnSpPr>
            <p:nvPr/>
          </p:nvCxnSpPr>
          <p:spPr>
            <a:xfrm>
              <a:off x="2914607" y="1879987"/>
              <a:ext cx="515100" cy="1365600"/>
            </a:xfrm>
            <a:prstGeom prst="straightConnector1">
              <a:avLst/>
            </a:prstGeom>
            <a:noFill/>
            <a:ln cap="flat" cmpd="sng" w="9525">
              <a:solidFill>
                <a:srgbClr val="000000"/>
              </a:solidFill>
              <a:prstDash val="solid"/>
              <a:round/>
              <a:headEnd len="sm" w="sm" type="none"/>
              <a:tailEnd len="sm" w="sm" type="none"/>
            </a:ln>
          </p:spPr>
        </p:cxnSp>
        <p:cxnSp>
          <p:nvCxnSpPr>
            <p:cNvPr id="114" name="Google Shape;114;p2"/>
            <p:cNvCxnSpPr>
              <a:endCxn id="98" idx="2"/>
            </p:cNvCxnSpPr>
            <p:nvPr/>
          </p:nvCxnSpPr>
          <p:spPr>
            <a:xfrm>
              <a:off x="3841395" y="1598502"/>
              <a:ext cx="378600" cy="0"/>
            </a:xfrm>
            <a:prstGeom prst="straightConnector1">
              <a:avLst/>
            </a:prstGeom>
            <a:noFill/>
            <a:ln cap="flat" cmpd="sng" w="9525">
              <a:solidFill>
                <a:srgbClr val="000000"/>
              </a:solidFill>
              <a:prstDash val="solid"/>
              <a:round/>
              <a:headEnd len="sm" w="sm" type="none"/>
              <a:tailEnd len="sm" w="sm" type="none"/>
            </a:ln>
          </p:spPr>
        </p:cxnSp>
        <p:cxnSp>
          <p:nvCxnSpPr>
            <p:cNvPr id="115" name="Google Shape;115;p2"/>
            <p:cNvCxnSpPr>
              <a:stCxn id="94" idx="6"/>
              <a:endCxn id="99" idx="1"/>
            </p:cNvCxnSpPr>
            <p:nvPr/>
          </p:nvCxnSpPr>
          <p:spPr>
            <a:xfrm>
              <a:off x="3841418" y="1598502"/>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116" name="Google Shape;116;p2"/>
            <p:cNvCxnSpPr>
              <a:stCxn id="94" idx="6"/>
              <a:endCxn id="100" idx="1"/>
            </p:cNvCxnSpPr>
            <p:nvPr/>
          </p:nvCxnSpPr>
          <p:spPr>
            <a:xfrm>
              <a:off x="3841418" y="1598502"/>
              <a:ext cx="471000" cy="999300"/>
            </a:xfrm>
            <a:prstGeom prst="straightConnector1">
              <a:avLst/>
            </a:prstGeom>
            <a:noFill/>
            <a:ln cap="flat" cmpd="sng" w="9525">
              <a:solidFill>
                <a:srgbClr val="000000"/>
              </a:solidFill>
              <a:prstDash val="solid"/>
              <a:round/>
              <a:headEnd len="sm" w="sm" type="none"/>
              <a:tailEnd len="sm" w="sm" type="none"/>
            </a:ln>
          </p:spPr>
        </p:cxnSp>
        <p:cxnSp>
          <p:nvCxnSpPr>
            <p:cNvPr id="117" name="Google Shape;117;p2"/>
            <p:cNvCxnSpPr>
              <a:stCxn id="94" idx="6"/>
              <a:endCxn id="101" idx="1"/>
            </p:cNvCxnSpPr>
            <p:nvPr/>
          </p:nvCxnSpPr>
          <p:spPr>
            <a:xfrm>
              <a:off x="3841418" y="1598502"/>
              <a:ext cx="471000" cy="1647000"/>
            </a:xfrm>
            <a:prstGeom prst="straightConnector1">
              <a:avLst/>
            </a:prstGeom>
            <a:noFill/>
            <a:ln cap="flat" cmpd="sng" w="9525">
              <a:solidFill>
                <a:srgbClr val="000000"/>
              </a:solidFill>
              <a:prstDash val="solid"/>
              <a:round/>
              <a:headEnd len="sm" w="sm" type="none"/>
              <a:tailEnd len="sm" w="sm" type="none"/>
            </a:ln>
          </p:spPr>
        </p:cxnSp>
        <p:cxnSp>
          <p:nvCxnSpPr>
            <p:cNvPr id="118" name="Google Shape;118;p2"/>
            <p:cNvCxnSpPr/>
            <p:nvPr/>
          </p:nvCxnSpPr>
          <p:spPr>
            <a:xfrm>
              <a:off x="3859955" y="2174590"/>
              <a:ext cx="378600" cy="0"/>
            </a:xfrm>
            <a:prstGeom prst="straightConnector1">
              <a:avLst/>
            </a:prstGeom>
            <a:noFill/>
            <a:ln cap="flat" cmpd="sng" w="9525">
              <a:solidFill>
                <a:srgbClr val="000000"/>
              </a:solidFill>
              <a:prstDash val="solid"/>
              <a:round/>
              <a:headEnd len="sm" w="sm" type="none"/>
              <a:tailEnd len="sm" w="sm" type="none"/>
            </a:ln>
          </p:spPr>
        </p:cxnSp>
        <p:cxnSp>
          <p:nvCxnSpPr>
            <p:cNvPr id="119" name="Google Shape;119;p2"/>
            <p:cNvCxnSpPr>
              <a:stCxn id="95" idx="6"/>
              <a:endCxn id="98" idx="2"/>
            </p:cNvCxnSpPr>
            <p:nvPr/>
          </p:nvCxnSpPr>
          <p:spPr>
            <a:xfrm flipH="1" rot="10800000">
              <a:off x="3841418" y="1598566"/>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120" name="Google Shape;120;p2"/>
            <p:cNvCxnSpPr>
              <a:stCxn id="95" idx="6"/>
              <a:endCxn id="100" idx="1"/>
            </p:cNvCxnSpPr>
            <p:nvPr/>
          </p:nvCxnSpPr>
          <p:spPr>
            <a:xfrm>
              <a:off x="3841418" y="2174566"/>
              <a:ext cx="471000" cy="423300"/>
            </a:xfrm>
            <a:prstGeom prst="straightConnector1">
              <a:avLst/>
            </a:prstGeom>
            <a:noFill/>
            <a:ln cap="flat" cmpd="sng" w="9525">
              <a:solidFill>
                <a:srgbClr val="000000"/>
              </a:solidFill>
              <a:prstDash val="solid"/>
              <a:round/>
              <a:headEnd len="sm" w="sm" type="none"/>
              <a:tailEnd len="sm" w="sm" type="none"/>
            </a:ln>
          </p:spPr>
        </p:cxnSp>
        <p:cxnSp>
          <p:nvCxnSpPr>
            <p:cNvPr id="121" name="Google Shape;121;p2"/>
            <p:cNvCxnSpPr>
              <a:stCxn id="95" idx="6"/>
              <a:endCxn id="101" idx="1"/>
            </p:cNvCxnSpPr>
            <p:nvPr/>
          </p:nvCxnSpPr>
          <p:spPr>
            <a:xfrm>
              <a:off x="3841418" y="2174566"/>
              <a:ext cx="471000" cy="1071000"/>
            </a:xfrm>
            <a:prstGeom prst="straightConnector1">
              <a:avLst/>
            </a:prstGeom>
            <a:noFill/>
            <a:ln cap="flat" cmpd="sng" w="9525">
              <a:solidFill>
                <a:srgbClr val="000000"/>
              </a:solidFill>
              <a:prstDash val="solid"/>
              <a:round/>
              <a:headEnd len="sm" w="sm" type="none"/>
              <a:tailEnd len="sm" w="sm" type="none"/>
            </a:ln>
          </p:spPr>
        </p:cxnSp>
        <p:cxnSp>
          <p:nvCxnSpPr>
            <p:cNvPr id="122" name="Google Shape;122;p2"/>
            <p:cNvCxnSpPr/>
            <p:nvPr/>
          </p:nvCxnSpPr>
          <p:spPr>
            <a:xfrm>
              <a:off x="3841474" y="2750653"/>
              <a:ext cx="378600" cy="0"/>
            </a:xfrm>
            <a:prstGeom prst="straightConnector1">
              <a:avLst/>
            </a:prstGeom>
            <a:noFill/>
            <a:ln cap="flat" cmpd="sng" w="9525">
              <a:solidFill>
                <a:srgbClr val="000000"/>
              </a:solidFill>
              <a:prstDash val="solid"/>
              <a:round/>
              <a:headEnd len="sm" w="sm" type="none"/>
              <a:tailEnd len="sm" w="sm" type="none"/>
            </a:ln>
          </p:spPr>
        </p:cxnSp>
        <p:cxnSp>
          <p:nvCxnSpPr>
            <p:cNvPr id="123" name="Google Shape;123;p2"/>
            <p:cNvCxnSpPr>
              <a:stCxn id="96" idx="6"/>
              <a:endCxn id="99" idx="2"/>
            </p:cNvCxnSpPr>
            <p:nvPr/>
          </p:nvCxnSpPr>
          <p:spPr>
            <a:xfrm flipH="1" rot="10800000">
              <a:off x="3859898" y="2174630"/>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124" name="Google Shape;124;p2"/>
            <p:cNvCxnSpPr>
              <a:stCxn id="96" idx="6"/>
              <a:endCxn id="98" idx="2"/>
            </p:cNvCxnSpPr>
            <p:nvPr/>
          </p:nvCxnSpPr>
          <p:spPr>
            <a:xfrm flipH="1" rot="10800000">
              <a:off x="3859898" y="1598630"/>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125" name="Google Shape;125;p2"/>
            <p:cNvCxnSpPr/>
            <p:nvPr/>
          </p:nvCxnSpPr>
          <p:spPr>
            <a:xfrm>
              <a:off x="3841474" y="3398345"/>
              <a:ext cx="378600" cy="0"/>
            </a:xfrm>
            <a:prstGeom prst="straightConnector1">
              <a:avLst/>
            </a:prstGeom>
            <a:noFill/>
            <a:ln cap="flat" cmpd="sng" w="9525">
              <a:solidFill>
                <a:srgbClr val="000000"/>
              </a:solidFill>
              <a:prstDash val="solid"/>
              <a:round/>
              <a:headEnd len="sm" w="sm" type="none"/>
              <a:tailEnd len="sm" w="sm" type="none"/>
            </a:ln>
          </p:spPr>
        </p:cxnSp>
        <p:cxnSp>
          <p:nvCxnSpPr>
            <p:cNvPr id="126" name="Google Shape;126;p2"/>
            <p:cNvCxnSpPr>
              <a:stCxn id="97" idx="6"/>
              <a:endCxn id="100" idx="2"/>
            </p:cNvCxnSpPr>
            <p:nvPr/>
          </p:nvCxnSpPr>
          <p:spPr>
            <a:xfrm flipH="1" rot="10800000">
              <a:off x="3859898" y="275062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127" name="Google Shape;127;p2"/>
            <p:cNvCxnSpPr>
              <a:stCxn id="97" idx="6"/>
              <a:endCxn id="99" idx="2"/>
            </p:cNvCxnSpPr>
            <p:nvPr/>
          </p:nvCxnSpPr>
          <p:spPr>
            <a:xfrm flipH="1" rot="10800000">
              <a:off x="3859898" y="2174622"/>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128" name="Google Shape;128;p2"/>
            <p:cNvCxnSpPr>
              <a:stCxn id="97" idx="6"/>
              <a:endCxn id="98" idx="2"/>
            </p:cNvCxnSpPr>
            <p:nvPr/>
          </p:nvCxnSpPr>
          <p:spPr>
            <a:xfrm flipH="1" rot="10800000">
              <a:off x="3859898" y="1598622"/>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129" name="Google Shape;129;p2"/>
            <p:cNvCxnSpPr>
              <a:stCxn id="96" idx="6"/>
              <a:endCxn id="101" idx="1"/>
            </p:cNvCxnSpPr>
            <p:nvPr/>
          </p:nvCxnSpPr>
          <p:spPr>
            <a:xfrm>
              <a:off x="3859898" y="2750630"/>
              <a:ext cx="452400" cy="495000"/>
            </a:xfrm>
            <a:prstGeom prst="straightConnector1">
              <a:avLst/>
            </a:prstGeom>
            <a:noFill/>
            <a:ln cap="flat" cmpd="sng" w="9525">
              <a:solidFill>
                <a:srgbClr val="000000"/>
              </a:solidFill>
              <a:prstDash val="solid"/>
              <a:round/>
              <a:headEnd len="sm" w="sm" type="none"/>
              <a:tailEnd len="sm" w="sm" type="none"/>
            </a:ln>
          </p:spPr>
        </p:cxnSp>
        <p:sp>
          <p:nvSpPr>
            <p:cNvPr id="130" name="Google Shape;130;p2"/>
            <p:cNvSpPr/>
            <p:nvPr/>
          </p:nvSpPr>
          <p:spPr>
            <a:xfrm>
              <a:off x="5110597" y="1364033"/>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31" name="Google Shape;131;p2"/>
            <p:cNvSpPr/>
            <p:nvPr/>
          </p:nvSpPr>
          <p:spPr>
            <a:xfrm>
              <a:off x="5110597" y="1940098"/>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32" name="Google Shape;132;p2"/>
            <p:cNvSpPr/>
            <p:nvPr/>
          </p:nvSpPr>
          <p:spPr>
            <a:xfrm>
              <a:off x="5129078" y="251616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33" name="Google Shape;133;p2"/>
            <p:cNvSpPr/>
            <p:nvPr/>
          </p:nvSpPr>
          <p:spPr>
            <a:xfrm>
              <a:off x="5129078" y="3163854"/>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34" name="Google Shape;134;p2"/>
            <p:cNvCxnSpPr>
              <a:endCxn id="130" idx="2"/>
            </p:cNvCxnSpPr>
            <p:nvPr/>
          </p:nvCxnSpPr>
          <p:spPr>
            <a:xfrm>
              <a:off x="4731997" y="1580033"/>
              <a:ext cx="378600" cy="0"/>
            </a:xfrm>
            <a:prstGeom prst="straightConnector1">
              <a:avLst/>
            </a:prstGeom>
            <a:noFill/>
            <a:ln cap="flat" cmpd="sng" w="9525">
              <a:solidFill>
                <a:srgbClr val="000000"/>
              </a:solidFill>
              <a:prstDash val="solid"/>
              <a:round/>
              <a:headEnd len="sm" w="sm" type="none"/>
              <a:tailEnd len="sm" w="sm" type="none"/>
            </a:ln>
          </p:spPr>
        </p:cxnSp>
        <p:cxnSp>
          <p:nvCxnSpPr>
            <p:cNvPr id="135" name="Google Shape;135;p2"/>
            <p:cNvCxnSpPr>
              <a:endCxn id="131" idx="1"/>
            </p:cNvCxnSpPr>
            <p:nvPr/>
          </p:nvCxnSpPr>
          <p:spPr>
            <a:xfrm>
              <a:off x="4732006" y="1580063"/>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136" name="Google Shape;136;p2"/>
            <p:cNvCxnSpPr>
              <a:endCxn id="132" idx="1"/>
            </p:cNvCxnSpPr>
            <p:nvPr/>
          </p:nvCxnSpPr>
          <p:spPr>
            <a:xfrm>
              <a:off x="4732187" y="1580127"/>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137" name="Google Shape;137;p2"/>
            <p:cNvCxnSpPr>
              <a:endCxn id="133" idx="1"/>
            </p:cNvCxnSpPr>
            <p:nvPr/>
          </p:nvCxnSpPr>
          <p:spPr>
            <a:xfrm>
              <a:off x="4732187" y="1580119"/>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138" name="Google Shape;138;p2"/>
            <p:cNvCxnSpPr/>
            <p:nvPr/>
          </p:nvCxnSpPr>
          <p:spPr>
            <a:xfrm>
              <a:off x="4750557" y="2156122"/>
              <a:ext cx="378600" cy="0"/>
            </a:xfrm>
            <a:prstGeom prst="straightConnector1">
              <a:avLst/>
            </a:prstGeom>
            <a:noFill/>
            <a:ln cap="flat" cmpd="sng" w="9525">
              <a:solidFill>
                <a:srgbClr val="000000"/>
              </a:solidFill>
              <a:prstDash val="solid"/>
              <a:round/>
              <a:headEnd len="sm" w="sm" type="none"/>
              <a:tailEnd len="sm" w="sm" type="none"/>
            </a:ln>
          </p:spPr>
        </p:cxnSp>
        <p:cxnSp>
          <p:nvCxnSpPr>
            <p:cNvPr id="139" name="Google Shape;139;p2"/>
            <p:cNvCxnSpPr>
              <a:endCxn id="130" idx="2"/>
            </p:cNvCxnSpPr>
            <p:nvPr/>
          </p:nvCxnSpPr>
          <p:spPr>
            <a:xfrm flipH="1" rot="10800000">
              <a:off x="4731997" y="1580033"/>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140" name="Google Shape;140;p2"/>
            <p:cNvCxnSpPr>
              <a:endCxn id="132" idx="1"/>
            </p:cNvCxnSpPr>
            <p:nvPr/>
          </p:nvCxnSpPr>
          <p:spPr>
            <a:xfrm>
              <a:off x="4732187" y="2156127"/>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141" name="Google Shape;141;p2"/>
            <p:cNvCxnSpPr>
              <a:endCxn id="133" idx="1"/>
            </p:cNvCxnSpPr>
            <p:nvPr/>
          </p:nvCxnSpPr>
          <p:spPr>
            <a:xfrm>
              <a:off x="4732187" y="2156119"/>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142" name="Google Shape;142;p2"/>
            <p:cNvCxnSpPr/>
            <p:nvPr/>
          </p:nvCxnSpPr>
          <p:spPr>
            <a:xfrm>
              <a:off x="4732076" y="2732186"/>
              <a:ext cx="378600" cy="0"/>
            </a:xfrm>
            <a:prstGeom prst="straightConnector1">
              <a:avLst/>
            </a:prstGeom>
            <a:noFill/>
            <a:ln cap="flat" cmpd="sng" w="9525">
              <a:solidFill>
                <a:srgbClr val="000000"/>
              </a:solidFill>
              <a:prstDash val="solid"/>
              <a:round/>
              <a:headEnd len="sm" w="sm" type="none"/>
              <a:tailEnd len="sm" w="sm" type="none"/>
            </a:ln>
          </p:spPr>
        </p:cxnSp>
        <p:cxnSp>
          <p:nvCxnSpPr>
            <p:cNvPr id="143" name="Google Shape;143;p2"/>
            <p:cNvCxnSpPr>
              <a:endCxn id="131" idx="2"/>
            </p:cNvCxnSpPr>
            <p:nvPr/>
          </p:nvCxnSpPr>
          <p:spPr>
            <a:xfrm flipH="1" rot="10800000">
              <a:off x="4750597" y="2156098"/>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144" name="Google Shape;144;p2"/>
            <p:cNvCxnSpPr>
              <a:endCxn id="130" idx="2"/>
            </p:cNvCxnSpPr>
            <p:nvPr/>
          </p:nvCxnSpPr>
          <p:spPr>
            <a:xfrm flipH="1" rot="10800000">
              <a:off x="4750597" y="1580033"/>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145" name="Google Shape;145;p2"/>
            <p:cNvCxnSpPr/>
            <p:nvPr/>
          </p:nvCxnSpPr>
          <p:spPr>
            <a:xfrm>
              <a:off x="4732076" y="3379877"/>
              <a:ext cx="378600" cy="0"/>
            </a:xfrm>
            <a:prstGeom prst="straightConnector1">
              <a:avLst/>
            </a:prstGeom>
            <a:noFill/>
            <a:ln cap="flat" cmpd="sng" w="9525">
              <a:solidFill>
                <a:srgbClr val="000000"/>
              </a:solidFill>
              <a:prstDash val="solid"/>
              <a:round/>
              <a:headEnd len="sm" w="sm" type="none"/>
              <a:tailEnd len="sm" w="sm" type="none"/>
            </a:ln>
          </p:spPr>
        </p:cxnSp>
        <p:cxnSp>
          <p:nvCxnSpPr>
            <p:cNvPr id="146" name="Google Shape;146;p2"/>
            <p:cNvCxnSpPr>
              <a:endCxn id="132" idx="2"/>
            </p:cNvCxnSpPr>
            <p:nvPr/>
          </p:nvCxnSpPr>
          <p:spPr>
            <a:xfrm flipH="1" rot="10800000">
              <a:off x="4750478" y="273216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147" name="Google Shape;147;p2"/>
            <p:cNvCxnSpPr>
              <a:endCxn id="131" idx="2"/>
            </p:cNvCxnSpPr>
            <p:nvPr/>
          </p:nvCxnSpPr>
          <p:spPr>
            <a:xfrm flipH="1" rot="10800000">
              <a:off x="4750597" y="2156098"/>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148" name="Google Shape;148;p2"/>
            <p:cNvCxnSpPr>
              <a:endCxn id="130" idx="2"/>
            </p:cNvCxnSpPr>
            <p:nvPr/>
          </p:nvCxnSpPr>
          <p:spPr>
            <a:xfrm flipH="1" rot="10800000">
              <a:off x="4750597" y="1580033"/>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149" name="Google Shape;149;p2"/>
            <p:cNvCxnSpPr>
              <a:endCxn id="133" idx="1"/>
            </p:cNvCxnSpPr>
            <p:nvPr/>
          </p:nvCxnSpPr>
          <p:spPr>
            <a:xfrm>
              <a:off x="4750487" y="2732119"/>
              <a:ext cx="452400" cy="495000"/>
            </a:xfrm>
            <a:prstGeom prst="straightConnector1">
              <a:avLst/>
            </a:prstGeom>
            <a:noFill/>
            <a:ln cap="flat" cmpd="sng" w="9525">
              <a:solidFill>
                <a:srgbClr val="000000"/>
              </a:solidFill>
              <a:prstDash val="solid"/>
              <a:round/>
              <a:headEnd len="sm" w="sm" type="none"/>
              <a:tailEnd len="sm" w="sm" type="none"/>
            </a:ln>
          </p:spPr>
        </p:cxnSp>
        <p:sp>
          <p:nvSpPr>
            <p:cNvPr id="150" name="Google Shape;150;p2"/>
            <p:cNvSpPr/>
            <p:nvPr/>
          </p:nvSpPr>
          <p:spPr>
            <a:xfrm>
              <a:off x="5998055" y="1359665"/>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51" name="Google Shape;151;p2"/>
            <p:cNvSpPr/>
            <p:nvPr/>
          </p:nvSpPr>
          <p:spPr>
            <a:xfrm>
              <a:off x="5998055" y="1935729"/>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52" name="Google Shape;152;p2"/>
            <p:cNvSpPr/>
            <p:nvPr/>
          </p:nvSpPr>
          <p:spPr>
            <a:xfrm>
              <a:off x="6016536" y="2511793"/>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53" name="Google Shape;153;p2"/>
            <p:cNvSpPr/>
            <p:nvPr/>
          </p:nvSpPr>
          <p:spPr>
            <a:xfrm>
              <a:off x="6016536" y="315948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54" name="Google Shape;154;p2"/>
            <p:cNvCxnSpPr>
              <a:endCxn id="150" idx="2"/>
            </p:cNvCxnSpPr>
            <p:nvPr/>
          </p:nvCxnSpPr>
          <p:spPr>
            <a:xfrm>
              <a:off x="5619455" y="1575665"/>
              <a:ext cx="378600" cy="0"/>
            </a:xfrm>
            <a:prstGeom prst="straightConnector1">
              <a:avLst/>
            </a:prstGeom>
            <a:noFill/>
            <a:ln cap="flat" cmpd="sng" w="9525">
              <a:solidFill>
                <a:srgbClr val="000000"/>
              </a:solidFill>
              <a:prstDash val="solid"/>
              <a:round/>
              <a:headEnd len="sm" w="sm" type="none"/>
              <a:tailEnd len="sm" w="sm" type="none"/>
            </a:ln>
          </p:spPr>
        </p:cxnSp>
        <p:cxnSp>
          <p:nvCxnSpPr>
            <p:cNvPr id="155" name="Google Shape;155;p2"/>
            <p:cNvCxnSpPr>
              <a:endCxn id="151" idx="1"/>
            </p:cNvCxnSpPr>
            <p:nvPr/>
          </p:nvCxnSpPr>
          <p:spPr>
            <a:xfrm>
              <a:off x="5619464" y="1575694"/>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156" name="Google Shape;156;p2"/>
            <p:cNvCxnSpPr>
              <a:endCxn id="152" idx="1"/>
            </p:cNvCxnSpPr>
            <p:nvPr/>
          </p:nvCxnSpPr>
          <p:spPr>
            <a:xfrm>
              <a:off x="5619645" y="1575758"/>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157" name="Google Shape;157;p2"/>
            <p:cNvCxnSpPr>
              <a:endCxn id="153" idx="1"/>
            </p:cNvCxnSpPr>
            <p:nvPr/>
          </p:nvCxnSpPr>
          <p:spPr>
            <a:xfrm>
              <a:off x="5619645" y="1575751"/>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158" name="Google Shape;158;p2"/>
            <p:cNvCxnSpPr/>
            <p:nvPr/>
          </p:nvCxnSpPr>
          <p:spPr>
            <a:xfrm>
              <a:off x="5638015" y="2151754"/>
              <a:ext cx="378600" cy="0"/>
            </a:xfrm>
            <a:prstGeom prst="straightConnector1">
              <a:avLst/>
            </a:prstGeom>
            <a:noFill/>
            <a:ln cap="flat" cmpd="sng" w="9525">
              <a:solidFill>
                <a:srgbClr val="000000"/>
              </a:solidFill>
              <a:prstDash val="solid"/>
              <a:round/>
              <a:headEnd len="sm" w="sm" type="none"/>
              <a:tailEnd len="sm" w="sm" type="none"/>
            </a:ln>
          </p:spPr>
        </p:cxnSp>
        <p:cxnSp>
          <p:nvCxnSpPr>
            <p:cNvPr id="159" name="Google Shape;159;p2"/>
            <p:cNvCxnSpPr>
              <a:endCxn id="150" idx="2"/>
            </p:cNvCxnSpPr>
            <p:nvPr/>
          </p:nvCxnSpPr>
          <p:spPr>
            <a:xfrm flipH="1" rot="10800000">
              <a:off x="5619455" y="1575665"/>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160" name="Google Shape;160;p2"/>
            <p:cNvCxnSpPr>
              <a:endCxn id="152" idx="1"/>
            </p:cNvCxnSpPr>
            <p:nvPr/>
          </p:nvCxnSpPr>
          <p:spPr>
            <a:xfrm>
              <a:off x="5619645" y="2151758"/>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161" name="Google Shape;161;p2"/>
            <p:cNvCxnSpPr>
              <a:endCxn id="153" idx="1"/>
            </p:cNvCxnSpPr>
            <p:nvPr/>
          </p:nvCxnSpPr>
          <p:spPr>
            <a:xfrm>
              <a:off x="5619645" y="2151751"/>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162" name="Google Shape;162;p2"/>
            <p:cNvCxnSpPr/>
            <p:nvPr/>
          </p:nvCxnSpPr>
          <p:spPr>
            <a:xfrm>
              <a:off x="5619534" y="2727818"/>
              <a:ext cx="378600" cy="0"/>
            </a:xfrm>
            <a:prstGeom prst="straightConnector1">
              <a:avLst/>
            </a:prstGeom>
            <a:noFill/>
            <a:ln cap="flat" cmpd="sng" w="9525">
              <a:solidFill>
                <a:srgbClr val="000000"/>
              </a:solidFill>
              <a:prstDash val="solid"/>
              <a:round/>
              <a:headEnd len="sm" w="sm" type="none"/>
              <a:tailEnd len="sm" w="sm" type="none"/>
            </a:ln>
          </p:spPr>
        </p:cxnSp>
        <p:cxnSp>
          <p:nvCxnSpPr>
            <p:cNvPr id="163" name="Google Shape;163;p2"/>
            <p:cNvCxnSpPr>
              <a:endCxn id="151" idx="2"/>
            </p:cNvCxnSpPr>
            <p:nvPr/>
          </p:nvCxnSpPr>
          <p:spPr>
            <a:xfrm flipH="1" rot="10800000">
              <a:off x="5638055" y="2151729"/>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164" name="Google Shape;164;p2"/>
            <p:cNvCxnSpPr>
              <a:endCxn id="150" idx="2"/>
            </p:cNvCxnSpPr>
            <p:nvPr/>
          </p:nvCxnSpPr>
          <p:spPr>
            <a:xfrm flipH="1" rot="10800000">
              <a:off x="5638055" y="1575665"/>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165" name="Google Shape;165;p2"/>
            <p:cNvCxnSpPr/>
            <p:nvPr/>
          </p:nvCxnSpPr>
          <p:spPr>
            <a:xfrm>
              <a:off x="5619534" y="3375510"/>
              <a:ext cx="378600" cy="0"/>
            </a:xfrm>
            <a:prstGeom prst="straightConnector1">
              <a:avLst/>
            </a:prstGeom>
            <a:noFill/>
            <a:ln cap="flat" cmpd="sng" w="9525">
              <a:solidFill>
                <a:srgbClr val="000000"/>
              </a:solidFill>
              <a:prstDash val="solid"/>
              <a:round/>
              <a:headEnd len="sm" w="sm" type="none"/>
              <a:tailEnd len="sm" w="sm" type="none"/>
            </a:ln>
          </p:spPr>
        </p:cxnSp>
        <p:cxnSp>
          <p:nvCxnSpPr>
            <p:cNvPr id="166" name="Google Shape;166;p2"/>
            <p:cNvCxnSpPr>
              <a:endCxn id="152" idx="2"/>
            </p:cNvCxnSpPr>
            <p:nvPr/>
          </p:nvCxnSpPr>
          <p:spPr>
            <a:xfrm flipH="1" rot="10800000">
              <a:off x="5637936" y="2727793"/>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167" name="Google Shape;167;p2"/>
            <p:cNvCxnSpPr>
              <a:endCxn id="151" idx="2"/>
            </p:cNvCxnSpPr>
            <p:nvPr/>
          </p:nvCxnSpPr>
          <p:spPr>
            <a:xfrm flipH="1" rot="10800000">
              <a:off x="5638055" y="2151729"/>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168" name="Google Shape;168;p2"/>
            <p:cNvCxnSpPr>
              <a:endCxn id="150" idx="2"/>
            </p:cNvCxnSpPr>
            <p:nvPr/>
          </p:nvCxnSpPr>
          <p:spPr>
            <a:xfrm flipH="1" rot="10800000">
              <a:off x="5638055" y="1575665"/>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169" name="Google Shape;169;p2"/>
            <p:cNvCxnSpPr>
              <a:endCxn id="153" idx="1"/>
            </p:cNvCxnSpPr>
            <p:nvPr/>
          </p:nvCxnSpPr>
          <p:spPr>
            <a:xfrm>
              <a:off x="5637945" y="2727751"/>
              <a:ext cx="452400" cy="495000"/>
            </a:xfrm>
            <a:prstGeom prst="straightConnector1">
              <a:avLst/>
            </a:prstGeom>
            <a:noFill/>
            <a:ln cap="flat" cmpd="sng" w="9525">
              <a:solidFill>
                <a:srgbClr val="000000"/>
              </a:solidFill>
              <a:prstDash val="solid"/>
              <a:round/>
              <a:headEnd len="sm" w="sm" type="none"/>
              <a:tailEnd len="sm" w="sm" type="none"/>
            </a:ln>
          </p:spPr>
        </p:cxnSp>
        <p:sp>
          <p:nvSpPr>
            <p:cNvPr id="170" name="Google Shape;170;p2"/>
            <p:cNvSpPr/>
            <p:nvPr/>
          </p:nvSpPr>
          <p:spPr>
            <a:xfrm>
              <a:off x="6941741" y="1952469"/>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71" name="Google Shape;171;p2"/>
            <p:cNvSpPr/>
            <p:nvPr/>
          </p:nvSpPr>
          <p:spPr>
            <a:xfrm>
              <a:off x="6960222" y="2528531"/>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72" name="Google Shape;172;p2"/>
            <p:cNvCxnSpPr/>
            <p:nvPr/>
          </p:nvCxnSpPr>
          <p:spPr>
            <a:xfrm>
              <a:off x="6547359" y="2157438"/>
              <a:ext cx="378600" cy="0"/>
            </a:xfrm>
            <a:prstGeom prst="straightConnector1">
              <a:avLst/>
            </a:prstGeom>
            <a:noFill/>
            <a:ln cap="flat" cmpd="sng" w="9525">
              <a:solidFill>
                <a:srgbClr val="000000"/>
              </a:solidFill>
              <a:prstDash val="solid"/>
              <a:round/>
              <a:headEnd len="sm" w="sm" type="none"/>
              <a:tailEnd len="sm" w="sm" type="none"/>
            </a:ln>
          </p:spPr>
        </p:cxnSp>
        <p:cxnSp>
          <p:nvCxnSpPr>
            <p:cNvPr id="173" name="Google Shape;173;p2"/>
            <p:cNvCxnSpPr/>
            <p:nvPr/>
          </p:nvCxnSpPr>
          <p:spPr>
            <a:xfrm>
              <a:off x="6571880" y="2710092"/>
              <a:ext cx="378600" cy="0"/>
            </a:xfrm>
            <a:prstGeom prst="straightConnector1">
              <a:avLst/>
            </a:prstGeom>
            <a:noFill/>
            <a:ln cap="flat" cmpd="sng" w="9525">
              <a:solidFill>
                <a:srgbClr val="000000"/>
              </a:solidFill>
              <a:prstDash val="solid"/>
              <a:round/>
              <a:headEnd len="sm" w="sm" type="none"/>
              <a:tailEnd len="sm" w="sm" type="none"/>
            </a:ln>
          </p:spPr>
        </p:cxnSp>
        <p:cxnSp>
          <p:nvCxnSpPr>
            <p:cNvPr id="174" name="Google Shape;174;p2"/>
            <p:cNvCxnSpPr>
              <a:endCxn id="170" idx="2"/>
            </p:cNvCxnSpPr>
            <p:nvPr/>
          </p:nvCxnSpPr>
          <p:spPr>
            <a:xfrm>
              <a:off x="6519641" y="1581369"/>
              <a:ext cx="422100" cy="587100"/>
            </a:xfrm>
            <a:prstGeom prst="straightConnector1">
              <a:avLst/>
            </a:prstGeom>
            <a:noFill/>
            <a:ln cap="flat" cmpd="sng" w="9525">
              <a:solidFill>
                <a:srgbClr val="000000"/>
              </a:solidFill>
              <a:prstDash val="solid"/>
              <a:round/>
              <a:headEnd len="sm" w="sm" type="none"/>
              <a:tailEnd len="sm" w="sm" type="none"/>
            </a:ln>
          </p:spPr>
        </p:cxnSp>
        <p:cxnSp>
          <p:nvCxnSpPr>
            <p:cNvPr id="175" name="Google Shape;175;p2"/>
            <p:cNvCxnSpPr>
              <a:endCxn id="171" idx="2"/>
            </p:cNvCxnSpPr>
            <p:nvPr/>
          </p:nvCxnSpPr>
          <p:spPr>
            <a:xfrm flipH="1" rot="10800000">
              <a:off x="6547422" y="2744531"/>
              <a:ext cx="412800" cy="614700"/>
            </a:xfrm>
            <a:prstGeom prst="straightConnector1">
              <a:avLst/>
            </a:prstGeom>
            <a:noFill/>
            <a:ln cap="flat" cmpd="sng" w="9525">
              <a:solidFill>
                <a:srgbClr val="000000"/>
              </a:solidFill>
              <a:prstDash val="solid"/>
              <a:round/>
              <a:headEnd len="sm" w="sm" type="none"/>
              <a:tailEnd len="sm" w="sm" type="none"/>
            </a:ln>
          </p:spPr>
        </p:cxnSp>
        <p:cxnSp>
          <p:nvCxnSpPr>
            <p:cNvPr id="176" name="Google Shape;176;p2"/>
            <p:cNvCxnSpPr>
              <a:endCxn id="171" idx="2"/>
            </p:cNvCxnSpPr>
            <p:nvPr/>
          </p:nvCxnSpPr>
          <p:spPr>
            <a:xfrm>
              <a:off x="6519522" y="1582331"/>
              <a:ext cx="440700" cy="1162200"/>
            </a:xfrm>
            <a:prstGeom prst="straightConnector1">
              <a:avLst/>
            </a:prstGeom>
            <a:noFill/>
            <a:ln cap="flat" cmpd="sng" w="9525">
              <a:solidFill>
                <a:srgbClr val="000000"/>
              </a:solidFill>
              <a:prstDash val="solid"/>
              <a:round/>
              <a:headEnd len="sm" w="sm" type="none"/>
              <a:tailEnd len="sm" w="sm" type="none"/>
            </a:ln>
          </p:spPr>
        </p:cxnSp>
        <p:cxnSp>
          <p:nvCxnSpPr>
            <p:cNvPr id="177" name="Google Shape;177;p2"/>
            <p:cNvCxnSpPr>
              <a:endCxn id="171" idx="2"/>
            </p:cNvCxnSpPr>
            <p:nvPr/>
          </p:nvCxnSpPr>
          <p:spPr>
            <a:xfrm>
              <a:off x="6541422" y="2151731"/>
              <a:ext cx="418800" cy="592800"/>
            </a:xfrm>
            <a:prstGeom prst="straightConnector1">
              <a:avLst/>
            </a:prstGeom>
            <a:noFill/>
            <a:ln cap="flat" cmpd="sng" w="9525">
              <a:solidFill>
                <a:srgbClr val="000000"/>
              </a:solidFill>
              <a:prstDash val="solid"/>
              <a:round/>
              <a:headEnd len="sm" w="sm" type="none"/>
              <a:tailEnd len="sm" w="sm" type="none"/>
            </a:ln>
          </p:spPr>
        </p:cxnSp>
        <p:cxnSp>
          <p:nvCxnSpPr>
            <p:cNvPr id="178" name="Google Shape;178;p2"/>
            <p:cNvCxnSpPr>
              <a:endCxn id="170" idx="2"/>
            </p:cNvCxnSpPr>
            <p:nvPr/>
          </p:nvCxnSpPr>
          <p:spPr>
            <a:xfrm flipH="1" rot="10800000">
              <a:off x="6564641" y="2168469"/>
              <a:ext cx="377100" cy="535500"/>
            </a:xfrm>
            <a:prstGeom prst="straightConnector1">
              <a:avLst/>
            </a:prstGeom>
            <a:noFill/>
            <a:ln cap="flat" cmpd="sng" w="9525">
              <a:solidFill>
                <a:srgbClr val="000000"/>
              </a:solidFill>
              <a:prstDash val="solid"/>
              <a:round/>
              <a:headEnd len="sm" w="sm" type="none"/>
              <a:tailEnd len="sm" w="sm" type="none"/>
            </a:ln>
          </p:spPr>
        </p:cxnSp>
        <p:cxnSp>
          <p:nvCxnSpPr>
            <p:cNvPr id="179" name="Google Shape;179;p2"/>
            <p:cNvCxnSpPr>
              <a:endCxn id="170" idx="2"/>
            </p:cNvCxnSpPr>
            <p:nvPr/>
          </p:nvCxnSpPr>
          <p:spPr>
            <a:xfrm flipH="1" rot="10800000">
              <a:off x="6561641" y="2168469"/>
              <a:ext cx="380100" cy="1190700"/>
            </a:xfrm>
            <a:prstGeom prst="straightConnector1">
              <a:avLst/>
            </a:prstGeom>
            <a:noFill/>
            <a:ln cap="flat" cmpd="sng" w="9525">
              <a:solidFill>
                <a:srgbClr val="000000"/>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38" name="Shape 738"/>
        <p:cNvGrpSpPr/>
        <p:nvPr/>
      </p:nvGrpSpPr>
      <p:grpSpPr>
        <a:xfrm>
          <a:off x="0" y="0"/>
          <a:ext cx="0" cy="0"/>
          <a:chOff x="0" y="0"/>
          <a:chExt cx="0" cy="0"/>
        </a:xfrm>
      </p:grpSpPr>
      <p:sp>
        <p:nvSpPr>
          <p:cNvPr id="739" name="Google Shape;739;p2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Objective</a:t>
            </a:r>
            <a:endParaRPr sz="2600"/>
          </a:p>
        </p:txBody>
      </p:sp>
      <p:sp>
        <p:nvSpPr>
          <p:cNvPr id="740" name="Google Shape;740;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741" name="Google Shape;741;p22"/>
          <p:cNvSpPr/>
          <p:nvPr/>
        </p:nvSpPr>
        <p:spPr>
          <a:xfrm>
            <a:off x="300375" y="915550"/>
            <a:ext cx="3854100" cy="947400"/>
          </a:xfrm>
          <a:prstGeom prst="rect">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2"/>
          <p:cNvSpPr txBox="1"/>
          <p:nvPr/>
        </p:nvSpPr>
        <p:spPr>
          <a:xfrm>
            <a:off x="4207125" y="1089950"/>
            <a:ext cx="11289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Also known as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Negative Log-Likelihood</a:t>
            </a:r>
            <a:r>
              <a:rPr b="0" i="0" lang="en-GB" sz="1100" u="none" cap="none" strike="noStrike">
                <a:solidFill>
                  <a:srgbClr val="000000"/>
                </a:solidFill>
                <a:latin typeface="Roboto"/>
                <a:ea typeface="Roboto"/>
                <a:cs typeface="Roboto"/>
                <a:sym typeface="Roboto"/>
              </a:rPr>
              <a:t> (NLL)</a:t>
            </a:r>
            <a:endParaRPr b="0" i="0" sz="1100" u="none" cap="none" strike="noStrike">
              <a:solidFill>
                <a:srgbClr val="000000"/>
              </a:solidFill>
              <a:latin typeface="Roboto"/>
              <a:ea typeface="Roboto"/>
              <a:cs typeface="Roboto"/>
              <a:sym typeface="Roboto"/>
            </a:endParaRPr>
          </a:p>
        </p:txBody>
      </p:sp>
      <p:pic>
        <p:nvPicPr>
          <p:cNvPr descr="CCE = -\frac{1}{N}\sum_{i=1}^N \sum_{k=1}^K y_{ik} ln(p_{ik})" id="743" name="Google Shape;743;p22"/>
          <p:cNvPicPr preferRelativeResize="0"/>
          <p:nvPr/>
        </p:nvPicPr>
        <p:blipFill rotWithShape="1">
          <a:blip r:embed="rId3">
            <a:alphaModFix/>
          </a:blip>
          <a:srcRect b="0" l="0" r="0" t="0"/>
          <a:stretch/>
        </p:blipFill>
        <p:spPr>
          <a:xfrm>
            <a:off x="390088" y="946425"/>
            <a:ext cx="3674674" cy="848373"/>
          </a:xfrm>
          <a:prstGeom prst="rect">
            <a:avLst/>
          </a:prstGeom>
          <a:noFill/>
          <a:ln>
            <a:noFill/>
          </a:ln>
        </p:spPr>
      </p:pic>
      <p:cxnSp>
        <p:nvCxnSpPr>
          <p:cNvPr id="744" name="Google Shape;744;p22"/>
          <p:cNvCxnSpPr>
            <a:endCxn id="745" idx="1"/>
          </p:cNvCxnSpPr>
          <p:nvPr/>
        </p:nvCxnSpPr>
        <p:spPr>
          <a:xfrm flipH="1" rot="10800000">
            <a:off x="3508475" y="967575"/>
            <a:ext cx="767700" cy="253200"/>
          </a:xfrm>
          <a:prstGeom prst="straightConnector1">
            <a:avLst/>
          </a:prstGeom>
          <a:noFill/>
          <a:ln cap="flat" cmpd="sng" w="9525">
            <a:solidFill>
              <a:srgbClr val="DB4437"/>
            </a:solidFill>
            <a:prstDash val="solid"/>
            <a:round/>
            <a:headEnd len="sm" w="sm" type="none"/>
            <a:tailEnd len="med" w="med" type="triangle"/>
          </a:ln>
        </p:spPr>
      </p:cxnSp>
      <p:sp>
        <p:nvSpPr>
          <p:cNvPr id="745" name="Google Shape;745;p22"/>
          <p:cNvSpPr txBox="1"/>
          <p:nvPr/>
        </p:nvSpPr>
        <p:spPr>
          <a:xfrm>
            <a:off x="4276175" y="790575"/>
            <a:ext cx="95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0000"/>
                </a:solidFill>
                <a:latin typeface="Roboto"/>
                <a:ea typeface="Roboto"/>
                <a:cs typeface="Roboto"/>
                <a:sym typeface="Roboto"/>
              </a:rPr>
              <a:t>Natural Log</a:t>
            </a:r>
            <a:endParaRPr b="0" i="0" sz="1100" u="none" cap="none" strike="noStrike">
              <a:solidFill>
                <a:srgbClr val="FF0000"/>
              </a:solidFill>
              <a:latin typeface="Roboto"/>
              <a:ea typeface="Roboto"/>
              <a:cs typeface="Roboto"/>
              <a:sym typeface="Roboto"/>
            </a:endParaRPr>
          </a:p>
        </p:txBody>
      </p:sp>
      <p:sp>
        <p:nvSpPr>
          <p:cNvPr id="746" name="Google Shape;746;p22"/>
          <p:cNvSpPr txBox="1"/>
          <p:nvPr/>
        </p:nvSpPr>
        <p:spPr>
          <a:xfrm>
            <a:off x="2095425" y="1837363"/>
            <a:ext cx="12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 Classes K</a:t>
            </a:r>
            <a:endParaRPr b="0" i="0" sz="900" u="none" cap="none" strike="noStrike">
              <a:solidFill>
                <a:srgbClr val="000000"/>
              </a:solidFill>
              <a:latin typeface="Roboto"/>
              <a:ea typeface="Roboto"/>
              <a:cs typeface="Roboto"/>
              <a:sym typeface="Roboto"/>
            </a:endParaRPr>
          </a:p>
        </p:txBody>
      </p:sp>
      <p:sp>
        <p:nvSpPr>
          <p:cNvPr id="747" name="Google Shape;747;p22"/>
          <p:cNvSpPr/>
          <p:nvPr/>
        </p:nvSpPr>
        <p:spPr>
          <a:xfrm>
            <a:off x="1058350" y="3909775"/>
            <a:ext cx="954900" cy="907500"/>
          </a:xfrm>
          <a:prstGeom prst="bracketPair">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48" name="Google Shape;748;p22"/>
          <p:cNvSpPr txBox="1"/>
          <p:nvPr/>
        </p:nvSpPr>
        <p:spPr>
          <a:xfrm>
            <a:off x="1155100" y="3868000"/>
            <a:ext cx="9549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4285F4"/>
                </a:solidFill>
                <a:latin typeface="Roboto"/>
                <a:ea typeface="Roboto"/>
                <a:cs typeface="Roboto"/>
                <a:sym typeface="Roboto"/>
              </a:rPr>
              <a:t>0.6</a:t>
            </a:r>
            <a:r>
              <a:rPr b="0" i="0" lang="en-GB" sz="1000" u="none" cap="none" strike="noStrike">
                <a:solidFill>
                  <a:srgbClr val="000000"/>
                </a:solidFill>
                <a:latin typeface="Roboto"/>
                <a:ea typeface="Roboto"/>
                <a:cs typeface="Roboto"/>
                <a:sym typeface="Roboto"/>
              </a:rPr>
              <a:t> 0.2 0.2</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0.3 </a:t>
            </a:r>
            <a:r>
              <a:rPr b="1" i="0" lang="en-GB" sz="1000" u="none" cap="none" strike="noStrike">
                <a:solidFill>
                  <a:srgbClr val="4285F4"/>
                </a:solidFill>
                <a:latin typeface="Roboto"/>
                <a:ea typeface="Roboto"/>
                <a:cs typeface="Roboto"/>
                <a:sym typeface="Roboto"/>
              </a:rPr>
              <a:t>0.5</a:t>
            </a:r>
            <a:r>
              <a:rPr b="0" i="0" lang="en-GB" sz="1000" u="none" cap="none" strike="noStrike">
                <a:solidFill>
                  <a:srgbClr val="4285F4"/>
                </a:solidFill>
                <a:latin typeface="Roboto"/>
                <a:ea typeface="Roboto"/>
                <a:cs typeface="Roboto"/>
                <a:sym typeface="Roboto"/>
              </a:rPr>
              <a:t> </a:t>
            </a:r>
            <a:r>
              <a:rPr b="0" i="0" lang="en-GB" sz="1000" u="none" cap="none" strike="noStrike">
                <a:solidFill>
                  <a:srgbClr val="000000"/>
                </a:solidFill>
                <a:latin typeface="Roboto"/>
                <a:ea typeface="Roboto"/>
                <a:cs typeface="Roboto"/>
                <a:sym typeface="Roboto"/>
              </a:rPr>
              <a:t>0.2</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0.1 0.5 </a:t>
            </a:r>
            <a:r>
              <a:rPr b="1" i="0" lang="en-GB" sz="1000" u="none" cap="none" strike="noStrike">
                <a:solidFill>
                  <a:srgbClr val="4285F4"/>
                </a:solidFill>
                <a:latin typeface="Roboto"/>
                <a:ea typeface="Roboto"/>
                <a:cs typeface="Roboto"/>
                <a:sym typeface="Roboto"/>
              </a:rPr>
              <a:t>0.4</a:t>
            </a:r>
            <a:endParaRPr b="1" i="0" sz="1000" u="none" cap="none" strike="noStrike">
              <a:solidFill>
                <a:srgbClr val="4285F4"/>
              </a:solidFill>
              <a:latin typeface="Roboto"/>
              <a:ea typeface="Roboto"/>
              <a:cs typeface="Roboto"/>
              <a:sym typeface="Roboto"/>
            </a:endParaRPr>
          </a:p>
        </p:txBody>
      </p:sp>
      <p:sp>
        <p:nvSpPr>
          <p:cNvPr id="749" name="Google Shape;749;p22"/>
          <p:cNvSpPr txBox="1"/>
          <p:nvPr/>
        </p:nvSpPr>
        <p:spPr>
          <a:xfrm>
            <a:off x="1940300" y="4463300"/>
            <a:ext cx="60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700" u="none" cap="none" strike="noStrike">
                <a:solidFill>
                  <a:srgbClr val="000000"/>
                </a:solidFill>
                <a:latin typeface="Roboto"/>
                <a:ea typeface="Roboto"/>
                <a:cs typeface="Roboto"/>
                <a:sym typeface="Roboto"/>
              </a:rPr>
              <a:t>3</a:t>
            </a:r>
            <a:r>
              <a:rPr b="0" i="0" lang="en-GB" sz="1000" u="none" cap="none" strike="noStrike">
                <a:solidFill>
                  <a:srgbClr val="000000"/>
                </a:solidFill>
                <a:latin typeface="Roboto"/>
                <a:ea typeface="Roboto"/>
                <a:cs typeface="Roboto"/>
                <a:sym typeface="Roboto"/>
              </a:rPr>
              <a:t>)</a:t>
            </a:r>
            <a:endParaRPr b="0" i="0" sz="1000" u="none" cap="none" strike="noStrike">
              <a:solidFill>
                <a:srgbClr val="000000"/>
              </a:solidFill>
              <a:latin typeface="Roboto"/>
              <a:ea typeface="Roboto"/>
              <a:cs typeface="Roboto"/>
              <a:sym typeface="Roboto"/>
            </a:endParaRPr>
          </a:p>
        </p:txBody>
      </p:sp>
      <p:sp>
        <p:nvSpPr>
          <p:cNvPr id="750" name="Google Shape;750;p22"/>
          <p:cNvSpPr txBox="1"/>
          <p:nvPr/>
        </p:nvSpPr>
        <p:spPr>
          <a:xfrm>
            <a:off x="1957600" y="3877150"/>
            <a:ext cx="60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700" u="none" cap="none" strike="noStrike">
                <a:solidFill>
                  <a:srgbClr val="000000"/>
                </a:solidFill>
                <a:latin typeface="Roboto"/>
                <a:ea typeface="Roboto"/>
                <a:cs typeface="Roboto"/>
                <a:sym typeface="Roboto"/>
              </a:rPr>
              <a:t>1</a:t>
            </a:r>
            <a:r>
              <a:rPr b="0" i="0" lang="en-GB" sz="1000" u="none" cap="none" strike="noStrike">
                <a:solidFill>
                  <a:srgbClr val="000000"/>
                </a:solidFill>
                <a:latin typeface="Roboto"/>
                <a:ea typeface="Roboto"/>
                <a:cs typeface="Roboto"/>
                <a:sym typeface="Roboto"/>
              </a:rPr>
              <a:t>)</a:t>
            </a:r>
            <a:endParaRPr b="0" i="0" sz="1000" u="none" cap="none" strike="noStrike">
              <a:solidFill>
                <a:srgbClr val="000000"/>
              </a:solidFill>
              <a:latin typeface="Roboto"/>
              <a:ea typeface="Roboto"/>
              <a:cs typeface="Roboto"/>
              <a:sym typeface="Roboto"/>
            </a:endParaRPr>
          </a:p>
        </p:txBody>
      </p:sp>
      <p:sp>
        <p:nvSpPr>
          <p:cNvPr id="751" name="Google Shape;751;p22"/>
          <p:cNvSpPr txBox="1"/>
          <p:nvPr/>
        </p:nvSpPr>
        <p:spPr>
          <a:xfrm>
            <a:off x="1957588" y="4175800"/>
            <a:ext cx="60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700" u="none" cap="none" strike="noStrike">
                <a:solidFill>
                  <a:srgbClr val="000000"/>
                </a:solidFill>
                <a:latin typeface="Roboto"/>
                <a:ea typeface="Roboto"/>
                <a:cs typeface="Roboto"/>
                <a:sym typeface="Roboto"/>
              </a:rPr>
              <a:t>2</a:t>
            </a:r>
            <a:r>
              <a:rPr b="0" i="0" lang="en-GB" sz="1000" u="none" cap="none" strike="noStrike">
                <a:solidFill>
                  <a:srgbClr val="000000"/>
                </a:solidFill>
                <a:latin typeface="Roboto"/>
                <a:ea typeface="Roboto"/>
                <a:cs typeface="Roboto"/>
                <a:sym typeface="Roboto"/>
              </a:rPr>
              <a:t>)</a:t>
            </a:r>
            <a:endParaRPr b="0" i="0" sz="1000" u="none" cap="none" strike="noStrike">
              <a:solidFill>
                <a:srgbClr val="000000"/>
              </a:solidFill>
              <a:latin typeface="Roboto"/>
              <a:ea typeface="Roboto"/>
              <a:cs typeface="Roboto"/>
              <a:sym typeface="Roboto"/>
            </a:endParaRPr>
          </a:p>
        </p:txBody>
      </p:sp>
      <p:sp>
        <p:nvSpPr>
          <p:cNvPr id="752" name="Google Shape;752;p22"/>
          <p:cNvSpPr txBox="1"/>
          <p:nvPr/>
        </p:nvSpPr>
        <p:spPr>
          <a:xfrm>
            <a:off x="542825" y="4139275"/>
            <a:ext cx="696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1000" u="none" cap="none" strike="noStrike">
                <a:solidFill>
                  <a:srgbClr val="000000"/>
                </a:solidFill>
                <a:latin typeface="Roboto"/>
                <a:ea typeface="Roboto"/>
                <a:cs typeface="Roboto"/>
                <a:sym typeface="Roboto"/>
              </a:rPr>
              <a:t>) = </a:t>
            </a:r>
            <a:endParaRPr b="0" i="0" sz="1000" u="none" cap="none" strike="noStrike">
              <a:solidFill>
                <a:srgbClr val="000000"/>
              </a:solidFill>
              <a:latin typeface="Roboto"/>
              <a:ea typeface="Roboto"/>
              <a:cs typeface="Roboto"/>
              <a:sym typeface="Roboto"/>
            </a:endParaRPr>
          </a:p>
        </p:txBody>
      </p:sp>
      <p:sp>
        <p:nvSpPr>
          <p:cNvPr id="753" name="Google Shape;753;p22"/>
          <p:cNvSpPr txBox="1"/>
          <p:nvPr/>
        </p:nvSpPr>
        <p:spPr>
          <a:xfrm>
            <a:off x="872213" y="2525563"/>
            <a:ext cx="498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oboto"/>
                <a:ea typeface="Roboto"/>
                <a:cs typeface="Roboto"/>
                <a:sym typeface="Roboto"/>
              </a:rPr>
              <a:t>cat</a:t>
            </a:r>
            <a:endParaRPr b="1" i="0" sz="900" u="none" cap="none" strike="noStrike">
              <a:solidFill>
                <a:srgbClr val="000000"/>
              </a:solidFill>
              <a:latin typeface="Roboto"/>
              <a:ea typeface="Roboto"/>
              <a:cs typeface="Roboto"/>
              <a:sym typeface="Roboto"/>
            </a:endParaRPr>
          </a:p>
        </p:txBody>
      </p:sp>
      <p:sp>
        <p:nvSpPr>
          <p:cNvPr id="754" name="Google Shape;754;p22"/>
          <p:cNvSpPr txBox="1"/>
          <p:nvPr/>
        </p:nvSpPr>
        <p:spPr>
          <a:xfrm>
            <a:off x="1146288" y="2525563"/>
            <a:ext cx="554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oboto"/>
                <a:ea typeface="Roboto"/>
                <a:cs typeface="Roboto"/>
                <a:sym typeface="Roboto"/>
              </a:rPr>
              <a:t>dog</a:t>
            </a:r>
            <a:endParaRPr b="1" i="0" sz="900" u="none" cap="none" strike="noStrike">
              <a:solidFill>
                <a:srgbClr val="000000"/>
              </a:solidFill>
              <a:latin typeface="Roboto"/>
              <a:ea typeface="Roboto"/>
              <a:cs typeface="Roboto"/>
              <a:sym typeface="Roboto"/>
            </a:endParaRPr>
          </a:p>
        </p:txBody>
      </p:sp>
      <p:sp>
        <p:nvSpPr>
          <p:cNvPr id="755" name="Google Shape;755;p22"/>
          <p:cNvSpPr txBox="1"/>
          <p:nvPr/>
        </p:nvSpPr>
        <p:spPr>
          <a:xfrm>
            <a:off x="1415238" y="2525563"/>
            <a:ext cx="554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oboto"/>
                <a:ea typeface="Roboto"/>
                <a:cs typeface="Roboto"/>
                <a:sym typeface="Roboto"/>
              </a:rPr>
              <a:t>bird</a:t>
            </a:r>
            <a:endParaRPr b="1" i="0" sz="900" u="none" cap="none" strike="noStrike">
              <a:solidFill>
                <a:srgbClr val="000000"/>
              </a:solidFill>
              <a:latin typeface="Roboto"/>
              <a:ea typeface="Roboto"/>
              <a:cs typeface="Roboto"/>
              <a:sym typeface="Roboto"/>
            </a:endParaRPr>
          </a:p>
        </p:txBody>
      </p:sp>
      <p:sp>
        <p:nvSpPr>
          <p:cNvPr id="756" name="Google Shape;756;p22"/>
          <p:cNvSpPr txBox="1"/>
          <p:nvPr/>
        </p:nvSpPr>
        <p:spPr>
          <a:xfrm rot="-5400000">
            <a:off x="-138500" y="4109050"/>
            <a:ext cx="1025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Example</a:t>
            </a:r>
            <a:endParaRPr b="1" i="0" sz="1200" u="none" cap="none" strike="noStrike">
              <a:solidFill>
                <a:srgbClr val="000000"/>
              </a:solidFill>
              <a:latin typeface="Roboto"/>
              <a:ea typeface="Roboto"/>
              <a:cs typeface="Roboto"/>
              <a:sym typeface="Roboto"/>
            </a:endParaRPr>
          </a:p>
        </p:txBody>
      </p:sp>
      <p:sp>
        <p:nvSpPr>
          <p:cNvPr id="757" name="Google Shape;757;p22"/>
          <p:cNvSpPr/>
          <p:nvPr/>
        </p:nvSpPr>
        <p:spPr>
          <a:xfrm>
            <a:off x="2588525" y="2512950"/>
            <a:ext cx="954900" cy="907500"/>
          </a:xfrm>
          <a:prstGeom prst="bracketPair">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58" name="Google Shape;758;p22"/>
          <p:cNvSpPr txBox="1"/>
          <p:nvPr/>
        </p:nvSpPr>
        <p:spPr>
          <a:xfrm>
            <a:off x="2677600" y="2514625"/>
            <a:ext cx="9549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6AA84F"/>
                </a:solidFill>
                <a:latin typeface="Roboto"/>
                <a:ea typeface="Roboto"/>
                <a:cs typeface="Roboto"/>
                <a:sym typeface="Roboto"/>
              </a:rPr>
              <a:t>1</a:t>
            </a:r>
            <a:r>
              <a:rPr b="0" i="0" lang="en-GB" sz="1000" u="none" cap="none" strike="noStrike">
                <a:solidFill>
                  <a:srgbClr val="000000"/>
                </a:solidFill>
                <a:latin typeface="Roboto"/>
                <a:ea typeface="Roboto"/>
                <a:cs typeface="Roboto"/>
                <a:sym typeface="Roboto"/>
              </a:rPr>
              <a:t>     0      0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  </a:t>
            </a:r>
            <a:r>
              <a:rPr b="1" i="0" lang="en-GB" sz="1000" u="none" cap="none" strike="noStrike">
                <a:solidFill>
                  <a:srgbClr val="4285F4"/>
                </a:solidFill>
                <a:latin typeface="Roboto"/>
                <a:ea typeface="Roboto"/>
                <a:cs typeface="Roboto"/>
                <a:sym typeface="Roboto"/>
              </a:rPr>
              <a:t>   </a:t>
            </a:r>
            <a:r>
              <a:rPr b="0" i="0" lang="en-GB" sz="1000" u="none" cap="none" strike="noStrike">
                <a:solidFill>
                  <a:srgbClr val="0F9D58"/>
                </a:solidFill>
                <a:latin typeface="Roboto"/>
                <a:ea typeface="Roboto"/>
                <a:cs typeface="Roboto"/>
                <a:sym typeface="Roboto"/>
              </a:rPr>
              <a:t>1</a:t>
            </a:r>
            <a:r>
              <a:rPr b="1" i="0" lang="en-GB" sz="1000" u="none" cap="none" strike="noStrike">
                <a:solidFill>
                  <a:srgbClr val="0F9D58"/>
                </a:solidFill>
                <a:latin typeface="Roboto"/>
                <a:ea typeface="Roboto"/>
                <a:cs typeface="Roboto"/>
                <a:sym typeface="Roboto"/>
              </a:rPr>
              <a:t> </a:t>
            </a:r>
            <a:r>
              <a:rPr b="0" i="0" lang="en-GB" sz="1000" u="none" cap="none" strike="noStrike">
                <a:solidFill>
                  <a:srgbClr val="4285F4"/>
                </a:solidFill>
                <a:latin typeface="Roboto"/>
                <a:ea typeface="Roboto"/>
                <a:cs typeface="Roboto"/>
                <a:sym typeface="Roboto"/>
              </a:rPr>
              <a:t> </a:t>
            </a:r>
            <a:r>
              <a:rPr b="0" i="0" lang="en-GB" sz="1000" u="none" cap="none" strike="noStrike">
                <a:solidFill>
                  <a:srgbClr val="000000"/>
                </a:solidFill>
                <a:latin typeface="Roboto"/>
                <a:ea typeface="Roboto"/>
                <a:cs typeface="Roboto"/>
                <a:sym typeface="Roboto"/>
              </a:rPr>
              <a:t>    0</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  </a:t>
            </a:r>
            <a:r>
              <a:rPr b="1" i="0" lang="en-GB" sz="1000" u="none" cap="none" strike="noStrike">
                <a:solidFill>
                  <a:srgbClr val="000000"/>
                </a:solidFill>
                <a:latin typeface="Roboto"/>
                <a:ea typeface="Roboto"/>
                <a:cs typeface="Roboto"/>
                <a:sym typeface="Roboto"/>
              </a:rPr>
              <a:t>    </a:t>
            </a:r>
            <a:r>
              <a:rPr b="0" i="0" lang="en-GB" sz="1000" u="none" cap="none" strike="noStrike">
                <a:solidFill>
                  <a:srgbClr val="000000"/>
                </a:solidFill>
                <a:latin typeface="Roboto"/>
                <a:ea typeface="Roboto"/>
                <a:cs typeface="Roboto"/>
                <a:sym typeface="Roboto"/>
              </a:rPr>
              <a:t>0      </a:t>
            </a:r>
            <a:r>
              <a:rPr b="0" i="0" lang="en-GB" sz="1000" u="none" cap="none" strike="noStrike">
                <a:solidFill>
                  <a:srgbClr val="0F9D58"/>
                </a:solidFill>
                <a:latin typeface="Roboto"/>
                <a:ea typeface="Roboto"/>
                <a:cs typeface="Roboto"/>
                <a:sym typeface="Roboto"/>
              </a:rPr>
              <a:t>1</a:t>
            </a:r>
            <a:endParaRPr b="0" i="0" sz="1000" u="none" cap="none" strike="noStrike">
              <a:solidFill>
                <a:srgbClr val="0F9D58"/>
              </a:solidFill>
              <a:latin typeface="Roboto"/>
              <a:ea typeface="Roboto"/>
              <a:cs typeface="Roboto"/>
              <a:sym typeface="Roboto"/>
            </a:endParaRPr>
          </a:p>
        </p:txBody>
      </p:sp>
      <p:sp>
        <p:nvSpPr>
          <p:cNvPr id="759" name="Google Shape;759;p22"/>
          <p:cNvSpPr/>
          <p:nvPr/>
        </p:nvSpPr>
        <p:spPr>
          <a:xfrm rot="-5400000">
            <a:off x="1943350" y="2859900"/>
            <a:ext cx="195300" cy="213600"/>
          </a:xfrm>
          <a:prstGeom prst="downArrow">
            <a:avLst>
              <a:gd fmla="val 50000" name="adj1"/>
              <a:gd fmla="val 50000" name="adj2"/>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2"/>
          <p:cNvSpPr txBox="1"/>
          <p:nvPr/>
        </p:nvSpPr>
        <p:spPr>
          <a:xfrm>
            <a:off x="3632878" y="2792925"/>
            <a:ext cx="2320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One-hot label representation</a:t>
            </a:r>
            <a:endParaRPr b="0" i="0" sz="1100" u="none" cap="none" strike="noStrike">
              <a:solidFill>
                <a:srgbClr val="000000"/>
              </a:solidFill>
              <a:latin typeface="Roboto"/>
              <a:ea typeface="Roboto"/>
              <a:cs typeface="Roboto"/>
              <a:sym typeface="Roboto"/>
            </a:endParaRPr>
          </a:p>
        </p:txBody>
      </p:sp>
      <p:sp>
        <p:nvSpPr>
          <p:cNvPr id="761" name="Google Shape;761;p22"/>
          <p:cNvSpPr txBox="1"/>
          <p:nvPr/>
        </p:nvSpPr>
        <p:spPr>
          <a:xfrm>
            <a:off x="358250" y="2326950"/>
            <a:ext cx="74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sng" cap="none" strike="noStrike">
                <a:solidFill>
                  <a:srgbClr val="000000"/>
                </a:solidFill>
                <a:latin typeface="Roboto"/>
                <a:ea typeface="Roboto"/>
                <a:cs typeface="Roboto"/>
                <a:sym typeface="Roboto"/>
              </a:rPr>
              <a:t>Labels</a:t>
            </a:r>
            <a:endParaRPr b="1" i="0" sz="1200" u="sng" cap="none" strike="noStrike">
              <a:solidFill>
                <a:srgbClr val="000000"/>
              </a:solidFill>
              <a:latin typeface="Roboto"/>
              <a:ea typeface="Roboto"/>
              <a:cs typeface="Roboto"/>
              <a:sym typeface="Roboto"/>
            </a:endParaRPr>
          </a:p>
        </p:txBody>
      </p:sp>
      <p:sp>
        <p:nvSpPr>
          <p:cNvPr id="762" name="Google Shape;762;p22"/>
          <p:cNvSpPr txBox="1"/>
          <p:nvPr/>
        </p:nvSpPr>
        <p:spPr>
          <a:xfrm>
            <a:off x="2706100" y="3722100"/>
            <a:ext cx="30258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Cross Entropy</a:t>
            </a:r>
            <a:r>
              <a:rPr b="0" i="0" lang="en-GB" sz="1400" u="none" cap="none" strike="noStrike">
                <a:solidFill>
                  <a:srgbClr val="000000"/>
                </a:solidFill>
                <a:latin typeface="Roboto"/>
                <a:ea typeface="Roboto"/>
                <a:cs typeface="Roboto"/>
                <a:sym typeface="Roboto"/>
              </a:rPr>
              <a:t> = -⅓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 </a:t>
            </a:r>
            <a:r>
              <a:rPr b="1" i="0" lang="en-GB" sz="1200" u="none" cap="none" strike="noStrike">
                <a:solidFill>
                  <a:srgbClr val="0F9D58"/>
                </a:solidFill>
                <a:latin typeface="Roboto"/>
                <a:ea typeface="Roboto"/>
                <a:cs typeface="Roboto"/>
                <a:sym typeface="Roboto"/>
              </a:rPr>
              <a:t>1</a:t>
            </a:r>
            <a:r>
              <a:rPr b="0" i="0" lang="en-GB" sz="1200" u="none" cap="none" strike="noStrike">
                <a:solidFill>
                  <a:srgbClr val="000000"/>
                </a:solidFill>
                <a:latin typeface="Roboto"/>
                <a:ea typeface="Roboto"/>
                <a:cs typeface="Roboto"/>
                <a:sym typeface="Roboto"/>
              </a:rPr>
              <a:t> * ln(</a:t>
            </a:r>
            <a:r>
              <a:rPr b="1" i="0" lang="en-GB" sz="1200" u="none" cap="none" strike="noStrike">
                <a:solidFill>
                  <a:srgbClr val="4285F4"/>
                </a:solidFill>
                <a:latin typeface="Roboto"/>
                <a:ea typeface="Roboto"/>
                <a:cs typeface="Roboto"/>
                <a:sym typeface="Roboto"/>
              </a:rPr>
              <a:t>0.6</a:t>
            </a:r>
            <a:r>
              <a:rPr b="0" i="0" lang="en-GB" sz="1200" u="none" cap="none" strike="noStrike">
                <a:solidFill>
                  <a:srgbClr val="000000"/>
                </a:solidFill>
                <a:latin typeface="Roboto"/>
                <a:ea typeface="Roboto"/>
                <a:cs typeface="Roboto"/>
                <a:sym typeface="Roboto"/>
              </a:rPr>
              <a:t>) + 0 * ln(0.2) + 0 * ln(0.2)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 0 * ln(0.3) + </a:t>
            </a:r>
            <a:r>
              <a:rPr b="1" i="0" lang="en-GB" sz="1300" u="none" cap="none" strike="noStrike">
                <a:solidFill>
                  <a:srgbClr val="0F9D58"/>
                </a:solidFill>
                <a:latin typeface="Roboto"/>
                <a:ea typeface="Roboto"/>
                <a:cs typeface="Roboto"/>
                <a:sym typeface="Roboto"/>
              </a:rPr>
              <a:t>1</a:t>
            </a:r>
            <a:r>
              <a:rPr b="0" i="0" lang="en-GB" sz="1200" u="none" cap="none" strike="noStrike">
                <a:solidFill>
                  <a:srgbClr val="000000"/>
                </a:solidFill>
                <a:latin typeface="Roboto"/>
                <a:ea typeface="Roboto"/>
                <a:cs typeface="Roboto"/>
                <a:sym typeface="Roboto"/>
              </a:rPr>
              <a:t> * ln(</a:t>
            </a:r>
            <a:r>
              <a:rPr b="1" i="0" lang="en-GB" sz="1200" u="none" cap="none" strike="noStrike">
                <a:solidFill>
                  <a:srgbClr val="4285F4"/>
                </a:solidFill>
                <a:latin typeface="Roboto"/>
                <a:ea typeface="Roboto"/>
                <a:cs typeface="Roboto"/>
                <a:sym typeface="Roboto"/>
              </a:rPr>
              <a:t>0.5</a:t>
            </a:r>
            <a:r>
              <a:rPr b="0" i="0" lang="en-GB" sz="1200" u="none" cap="none" strike="noStrike">
                <a:solidFill>
                  <a:srgbClr val="000000"/>
                </a:solidFill>
                <a:latin typeface="Roboto"/>
                <a:ea typeface="Roboto"/>
                <a:cs typeface="Roboto"/>
                <a:sym typeface="Roboto"/>
              </a:rPr>
              <a:t>) + 0 * ln(0.2)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 0 * ln(0.1) + 0 * ln(0.5) + </a:t>
            </a:r>
            <a:r>
              <a:rPr b="1" i="0" lang="en-GB" sz="1200" u="none" cap="none" strike="noStrike">
                <a:solidFill>
                  <a:srgbClr val="0F9D58"/>
                </a:solidFill>
                <a:latin typeface="Roboto"/>
                <a:ea typeface="Roboto"/>
                <a:cs typeface="Roboto"/>
                <a:sym typeface="Roboto"/>
              </a:rPr>
              <a:t>1</a:t>
            </a:r>
            <a:r>
              <a:rPr b="0" i="0" lang="en-GB" sz="1200" u="none" cap="none" strike="noStrike">
                <a:solidFill>
                  <a:srgbClr val="000000"/>
                </a:solidFill>
                <a:latin typeface="Roboto"/>
                <a:ea typeface="Roboto"/>
                <a:cs typeface="Roboto"/>
                <a:sym typeface="Roboto"/>
              </a:rPr>
              <a:t> * ln(</a:t>
            </a:r>
            <a:r>
              <a:rPr b="1" i="0" lang="en-GB" sz="1200" u="none" cap="none" strike="noStrike">
                <a:solidFill>
                  <a:srgbClr val="4285F4"/>
                </a:solidFill>
                <a:latin typeface="Roboto"/>
                <a:ea typeface="Roboto"/>
                <a:cs typeface="Roboto"/>
                <a:sym typeface="Roboto"/>
              </a:rPr>
              <a:t>0.4</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 </a:t>
            </a:r>
            <a:r>
              <a:rPr b="1" i="0" lang="en-GB" sz="1200" u="none" cap="none" strike="noStrike">
                <a:solidFill>
                  <a:srgbClr val="000000"/>
                </a:solidFill>
                <a:latin typeface="Roboto"/>
                <a:ea typeface="Roboto"/>
                <a:cs typeface="Roboto"/>
                <a:sym typeface="Roboto"/>
              </a:rPr>
              <a:t>0.70</a:t>
            </a:r>
            <a:endParaRPr b="1" i="0" sz="1200" u="none" cap="none" strike="noStrike">
              <a:solidFill>
                <a:srgbClr val="000000"/>
              </a:solidFill>
              <a:latin typeface="Roboto"/>
              <a:ea typeface="Roboto"/>
              <a:cs typeface="Roboto"/>
              <a:sym typeface="Roboto"/>
            </a:endParaRPr>
          </a:p>
        </p:txBody>
      </p:sp>
      <p:pic>
        <p:nvPicPr>
          <p:cNvPr descr="\mathbf{y} = [0, 1, 2]^T" id="763" name="Google Shape;763;p22"/>
          <p:cNvPicPr preferRelativeResize="0"/>
          <p:nvPr/>
        </p:nvPicPr>
        <p:blipFill rotWithShape="1">
          <a:blip r:embed="rId4">
            <a:alphaModFix/>
          </a:blip>
          <a:srcRect b="0" l="0" r="0" t="0"/>
          <a:stretch/>
        </p:blipFill>
        <p:spPr>
          <a:xfrm>
            <a:off x="312200" y="2801075"/>
            <a:ext cx="1597424" cy="338700"/>
          </a:xfrm>
          <a:prstGeom prst="rect">
            <a:avLst/>
          </a:prstGeom>
          <a:noFill/>
          <a:ln>
            <a:noFill/>
          </a:ln>
        </p:spPr>
      </p:pic>
      <p:cxnSp>
        <p:nvCxnSpPr>
          <p:cNvPr id="764" name="Google Shape;764;p22"/>
          <p:cNvCxnSpPr/>
          <p:nvPr/>
        </p:nvCxnSpPr>
        <p:spPr>
          <a:xfrm>
            <a:off x="2511950" y="2526250"/>
            <a:ext cx="6600" cy="855300"/>
          </a:xfrm>
          <a:prstGeom prst="straightConnector1">
            <a:avLst/>
          </a:prstGeom>
          <a:noFill/>
          <a:ln cap="flat" cmpd="sng" w="9525">
            <a:solidFill>
              <a:srgbClr val="424242"/>
            </a:solidFill>
            <a:prstDash val="solid"/>
            <a:round/>
            <a:headEnd len="sm" w="sm" type="none"/>
            <a:tailEnd len="med" w="med" type="triangle"/>
          </a:ln>
        </p:spPr>
      </p:cxnSp>
      <p:sp>
        <p:nvSpPr>
          <p:cNvPr id="765" name="Google Shape;765;p22"/>
          <p:cNvSpPr txBox="1"/>
          <p:nvPr/>
        </p:nvSpPr>
        <p:spPr>
          <a:xfrm rot="-5400000">
            <a:off x="1919063" y="2766900"/>
            <a:ext cx="898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 Examples N</a:t>
            </a:r>
            <a:endParaRPr b="0" i="0" sz="900" u="none" cap="none" strike="noStrike">
              <a:solidFill>
                <a:srgbClr val="000000"/>
              </a:solidFill>
              <a:latin typeface="Roboto"/>
              <a:ea typeface="Roboto"/>
              <a:cs typeface="Roboto"/>
              <a:sym typeface="Roboto"/>
            </a:endParaRPr>
          </a:p>
        </p:txBody>
      </p:sp>
      <p:cxnSp>
        <p:nvCxnSpPr>
          <p:cNvPr id="766" name="Google Shape;766;p22"/>
          <p:cNvCxnSpPr/>
          <p:nvPr/>
        </p:nvCxnSpPr>
        <p:spPr>
          <a:xfrm>
            <a:off x="2551950" y="2393650"/>
            <a:ext cx="888600" cy="0"/>
          </a:xfrm>
          <a:prstGeom prst="straightConnector1">
            <a:avLst/>
          </a:prstGeom>
          <a:noFill/>
          <a:ln cap="flat" cmpd="sng" w="9525">
            <a:solidFill>
              <a:srgbClr val="424242"/>
            </a:solidFill>
            <a:prstDash val="solid"/>
            <a:round/>
            <a:headEnd len="sm" w="sm" type="none"/>
            <a:tailEnd len="med" w="med" type="triangle"/>
          </a:ln>
        </p:spPr>
      </p:cxnSp>
      <p:sp>
        <p:nvSpPr>
          <p:cNvPr id="767" name="Google Shape;767;p22"/>
          <p:cNvSpPr txBox="1"/>
          <p:nvPr/>
        </p:nvSpPr>
        <p:spPr>
          <a:xfrm>
            <a:off x="2555050" y="2148963"/>
            <a:ext cx="12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 Classes K</a:t>
            </a:r>
            <a:endParaRPr b="0" i="0" sz="900" u="none" cap="none" strike="noStrike">
              <a:solidFill>
                <a:srgbClr val="000000"/>
              </a:solidFill>
              <a:latin typeface="Roboto"/>
              <a:ea typeface="Roboto"/>
              <a:cs typeface="Roboto"/>
              <a:sym typeface="Roboto"/>
            </a:endParaRPr>
          </a:p>
        </p:txBody>
      </p:sp>
      <p:pic>
        <p:nvPicPr>
          <p:cNvPr id="768" name="Google Shape;768;p22"/>
          <p:cNvPicPr preferRelativeResize="0"/>
          <p:nvPr/>
        </p:nvPicPr>
        <p:blipFill rotWithShape="1">
          <a:blip r:embed="rId5">
            <a:alphaModFix/>
          </a:blip>
          <a:srcRect b="0" l="0" r="0" t="0"/>
          <a:stretch/>
        </p:blipFill>
        <p:spPr>
          <a:xfrm>
            <a:off x="5803425" y="946424"/>
            <a:ext cx="888599" cy="1042557"/>
          </a:xfrm>
          <a:prstGeom prst="rect">
            <a:avLst/>
          </a:prstGeom>
          <a:noFill/>
          <a:ln>
            <a:noFill/>
          </a:ln>
        </p:spPr>
      </p:pic>
      <p:sp>
        <p:nvSpPr>
          <p:cNvPr id="769" name="Google Shape;769;p22"/>
          <p:cNvSpPr txBox="1"/>
          <p:nvPr/>
        </p:nvSpPr>
        <p:spPr>
          <a:xfrm>
            <a:off x="6763525" y="944350"/>
            <a:ext cx="1889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Why not using the classification error rate (or accuracy) directly?</a:t>
            </a:r>
            <a:endParaRPr b="0" i="1" sz="1400" u="none" cap="none" strike="noStrike">
              <a:solidFill>
                <a:srgbClr val="000000"/>
              </a:solidFill>
              <a:latin typeface="Roboto"/>
              <a:ea typeface="Roboto"/>
              <a:cs typeface="Roboto"/>
              <a:sym typeface="Roboto"/>
            </a:endParaRPr>
          </a:p>
        </p:txBody>
      </p:sp>
      <p:sp>
        <p:nvSpPr>
          <p:cNvPr id="770" name="Google Shape;770;p22"/>
          <p:cNvSpPr txBox="1"/>
          <p:nvPr/>
        </p:nvSpPr>
        <p:spPr>
          <a:xfrm>
            <a:off x="5731900" y="3909775"/>
            <a:ext cx="319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Lower Bound (perfect solution): 0</a:t>
            </a:r>
            <a:endParaRPr b="0" i="0" sz="1200" u="none" cap="none" strike="noStrike">
              <a:solidFill>
                <a:srgbClr val="000000"/>
              </a:solidFill>
              <a:latin typeface="Roboto"/>
              <a:ea typeface="Roboto"/>
              <a:cs typeface="Roboto"/>
              <a:sym typeface="Roboto"/>
            </a:endParaRPr>
          </a:p>
        </p:txBody>
      </p:sp>
      <p:sp>
        <p:nvSpPr>
          <p:cNvPr id="771" name="Google Shape;771;p22"/>
          <p:cNvSpPr txBox="1"/>
          <p:nvPr/>
        </p:nvSpPr>
        <p:spPr>
          <a:xfrm>
            <a:off x="5731900" y="4279075"/>
            <a:ext cx="260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Upper Bound (worst solution): +inf</a:t>
            </a:r>
            <a:endParaRPr b="0" i="0" sz="1000" u="none" cap="none" strike="noStrike">
              <a:solidFill>
                <a:srgbClr val="000000"/>
              </a:solidFill>
              <a:latin typeface="Roboto"/>
              <a:ea typeface="Roboto"/>
              <a:cs typeface="Roboto"/>
              <a:sym typeface="Roboto"/>
            </a:endParaRPr>
          </a:p>
        </p:txBody>
      </p:sp>
      <p:sp>
        <p:nvSpPr>
          <p:cNvPr id="772" name="Google Shape;772;p22"/>
          <p:cNvSpPr txBox="1"/>
          <p:nvPr/>
        </p:nvSpPr>
        <p:spPr>
          <a:xfrm>
            <a:off x="5669425" y="3448075"/>
            <a:ext cx="328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are the lower and upper bounds?</a:t>
            </a:r>
            <a:endParaRPr b="0" i="1"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76" name="Shape 776"/>
        <p:cNvGrpSpPr/>
        <p:nvPr/>
      </p:nvGrpSpPr>
      <p:grpSpPr>
        <a:xfrm>
          <a:off x="0" y="0"/>
          <a:ext cx="0" cy="0"/>
          <a:chOff x="0" y="0"/>
          <a:chExt cx="0" cy="0"/>
        </a:xfrm>
      </p:grpSpPr>
      <p:sp>
        <p:nvSpPr>
          <p:cNvPr id="777" name="Google Shape;777;p2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Objective</a:t>
            </a:r>
            <a:endParaRPr sz="2600"/>
          </a:p>
        </p:txBody>
      </p:sp>
      <p:sp>
        <p:nvSpPr>
          <p:cNvPr id="778" name="Google Shape;778;p23"/>
          <p:cNvSpPr/>
          <p:nvPr/>
        </p:nvSpPr>
        <p:spPr>
          <a:xfrm>
            <a:off x="1072700" y="2463825"/>
            <a:ext cx="954900" cy="9075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79" name="Google Shape;779;p23"/>
          <p:cNvSpPr txBox="1"/>
          <p:nvPr/>
        </p:nvSpPr>
        <p:spPr>
          <a:xfrm>
            <a:off x="1169450" y="2422050"/>
            <a:ext cx="9549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Roboto"/>
                <a:ea typeface="Roboto"/>
                <a:cs typeface="Roboto"/>
                <a:sym typeface="Roboto"/>
              </a:rPr>
              <a:t>0.6</a:t>
            </a:r>
            <a:r>
              <a:rPr b="0" i="0" lang="en-GB" sz="1000" u="none" cap="none" strike="noStrike">
                <a:solidFill>
                  <a:srgbClr val="000000"/>
                </a:solidFill>
                <a:latin typeface="Roboto"/>
                <a:ea typeface="Roboto"/>
                <a:cs typeface="Roboto"/>
                <a:sym typeface="Roboto"/>
              </a:rPr>
              <a:t> 0.2 0.2</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0.3 </a:t>
            </a:r>
            <a:r>
              <a:rPr b="1" i="0" lang="en-GB" sz="1000" u="none" cap="none" strike="noStrike">
                <a:solidFill>
                  <a:schemeClr val="dk1"/>
                </a:solidFill>
                <a:latin typeface="Roboto"/>
                <a:ea typeface="Roboto"/>
                <a:cs typeface="Roboto"/>
                <a:sym typeface="Roboto"/>
              </a:rPr>
              <a:t>0.5</a:t>
            </a:r>
            <a:r>
              <a:rPr b="0" i="0" lang="en-GB" sz="1000" u="none" cap="none" strike="noStrike">
                <a:solidFill>
                  <a:schemeClr val="dk1"/>
                </a:solidFill>
                <a:latin typeface="Roboto"/>
                <a:ea typeface="Roboto"/>
                <a:cs typeface="Roboto"/>
                <a:sym typeface="Roboto"/>
              </a:rPr>
              <a:t> </a:t>
            </a:r>
            <a:r>
              <a:rPr b="0" i="0" lang="en-GB" sz="1000" u="none" cap="none" strike="noStrike">
                <a:solidFill>
                  <a:srgbClr val="000000"/>
                </a:solidFill>
                <a:latin typeface="Roboto"/>
                <a:ea typeface="Roboto"/>
                <a:cs typeface="Roboto"/>
                <a:sym typeface="Roboto"/>
              </a:rPr>
              <a:t>0.2</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0.1 0.5 </a:t>
            </a:r>
            <a:r>
              <a:rPr b="1" i="0" lang="en-GB" sz="1000" u="none" cap="none" strike="noStrike">
                <a:solidFill>
                  <a:schemeClr val="dk1"/>
                </a:solidFill>
                <a:latin typeface="Roboto"/>
                <a:ea typeface="Roboto"/>
                <a:cs typeface="Roboto"/>
                <a:sym typeface="Roboto"/>
              </a:rPr>
              <a:t>0.4</a:t>
            </a:r>
            <a:endParaRPr b="1" i="0" sz="1000" u="none" cap="none" strike="noStrike">
              <a:solidFill>
                <a:schemeClr val="dk1"/>
              </a:solidFill>
              <a:latin typeface="Roboto"/>
              <a:ea typeface="Roboto"/>
              <a:cs typeface="Roboto"/>
              <a:sym typeface="Roboto"/>
            </a:endParaRPr>
          </a:p>
        </p:txBody>
      </p:sp>
      <p:sp>
        <p:nvSpPr>
          <p:cNvPr id="780" name="Google Shape;780;p23"/>
          <p:cNvSpPr txBox="1"/>
          <p:nvPr/>
        </p:nvSpPr>
        <p:spPr>
          <a:xfrm>
            <a:off x="1954650" y="3017350"/>
            <a:ext cx="60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700" u="none" cap="none" strike="noStrike">
                <a:solidFill>
                  <a:srgbClr val="000000"/>
                </a:solidFill>
                <a:latin typeface="Roboto"/>
                <a:ea typeface="Roboto"/>
                <a:cs typeface="Roboto"/>
                <a:sym typeface="Roboto"/>
              </a:rPr>
              <a:t>3</a:t>
            </a:r>
            <a:r>
              <a:rPr b="0" i="0" lang="en-GB" sz="1000" u="none" cap="none" strike="noStrike">
                <a:solidFill>
                  <a:srgbClr val="000000"/>
                </a:solidFill>
                <a:latin typeface="Roboto"/>
                <a:ea typeface="Roboto"/>
                <a:cs typeface="Roboto"/>
                <a:sym typeface="Roboto"/>
              </a:rPr>
              <a:t>)</a:t>
            </a:r>
            <a:endParaRPr b="0" i="0" sz="1000" u="none" cap="none" strike="noStrike">
              <a:solidFill>
                <a:srgbClr val="000000"/>
              </a:solidFill>
              <a:latin typeface="Roboto"/>
              <a:ea typeface="Roboto"/>
              <a:cs typeface="Roboto"/>
              <a:sym typeface="Roboto"/>
            </a:endParaRPr>
          </a:p>
        </p:txBody>
      </p:sp>
      <p:sp>
        <p:nvSpPr>
          <p:cNvPr id="781" name="Google Shape;781;p23"/>
          <p:cNvSpPr txBox="1"/>
          <p:nvPr/>
        </p:nvSpPr>
        <p:spPr>
          <a:xfrm>
            <a:off x="1971950" y="2431200"/>
            <a:ext cx="60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700" u="none" cap="none" strike="noStrike">
                <a:solidFill>
                  <a:srgbClr val="000000"/>
                </a:solidFill>
                <a:latin typeface="Roboto"/>
                <a:ea typeface="Roboto"/>
                <a:cs typeface="Roboto"/>
                <a:sym typeface="Roboto"/>
              </a:rPr>
              <a:t>1</a:t>
            </a:r>
            <a:r>
              <a:rPr b="0" i="0" lang="en-GB" sz="1000" u="none" cap="none" strike="noStrike">
                <a:solidFill>
                  <a:srgbClr val="000000"/>
                </a:solidFill>
                <a:latin typeface="Roboto"/>
                <a:ea typeface="Roboto"/>
                <a:cs typeface="Roboto"/>
                <a:sym typeface="Roboto"/>
              </a:rPr>
              <a:t>)</a:t>
            </a:r>
            <a:endParaRPr b="0" i="0" sz="1000" u="none" cap="none" strike="noStrike">
              <a:solidFill>
                <a:srgbClr val="000000"/>
              </a:solidFill>
              <a:latin typeface="Roboto"/>
              <a:ea typeface="Roboto"/>
              <a:cs typeface="Roboto"/>
              <a:sym typeface="Roboto"/>
            </a:endParaRPr>
          </a:p>
        </p:txBody>
      </p:sp>
      <p:sp>
        <p:nvSpPr>
          <p:cNvPr id="782" name="Google Shape;782;p23"/>
          <p:cNvSpPr txBox="1"/>
          <p:nvPr/>
        </p:nvSpPr>
        <p:spPr>
          <a:xfrm>
            <a:off x="1971938" y="2729850"/>
            <a:ext cx="60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700" u="none" cap="none" strike="noStrike">
                <a:solidFill>
                  <a:srgbClr val="000000"/>
                </a:solidFill>
                <a:latin typeface="Roboto"/>
                <a:ea typeface="Roboto"/>
                <a:cs typeface="Roboto"/>
                <a:sym typeface="Roboto"/>
              </a:rPr>
              <a:t>2</a:t>
            </a:r>
            <a:r>
              <a:rPr b="0" i="0" lang="en-GB" sz="1000" u="none" cap="none" strike="noStrike">
                <a:solidFill>
                  <a:srgbClr val="000000"/>
                </a:solidFill>
                <a:latin typeface="Roboto"/>
                <a:ea typeface="Roboto"/>
                <a:cs typeface="Roboto"/>
                <a:sym typeface="Roboto"/>
              </a:rPr>
              <a:t>)</a:t>
            </a:r>
            <a:endParaRPr b="0" i="0" sz="1000" u="none" cap="none" strike="noStrike">
              <a:solidFill>
                <a:srgbClr val="000000"/>
              </a:solidFill>
              <a:latin typeface="Roboto"/>
              <a:ea typeface="Roboto"/>
              <a:cs typeface="Roboto"/>
              <a:sym typeface="Roboto"/>
            </a:endParaRPr>
          </a:p>
        </p:txBody>
      </p:sp>
      <p:sp>
        <p:nvSpPr>
          <p:cNvPr id="783" name="Google Shape;783;p23"/>
          <p:cNvSpPr txBox="1"/>
          <p:nvPr/>
        </p:nvSpPr>
        <p:spPr>
          <a:xfrm>
            <a:off x="557175" y="2693325"/>
            <a:ext cx="696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1000" u="none" cap="none" strike="noStrike">
                <a:solidFill>
                  <a:srgbClr val="000000"/>
                </a:solidFill>
                <a:latin typeface="Roboto"/>
                <a:ea typeface="Roboto"/>
                <a:cs typeface="Roboto"/>
                <a:sym typeface="Roboto"/>
              </a:rPr>
              <a:t>) = </a:t>
            </a:r>
            <a:endParaRPr b="0" i="0" sz="1000" u="none" cap="none" strike="noStrike">
              <a:solidFill>
                <a:srgbClr val="000000"/>
              </a:solidFill>
              <a:latin typeface="Roboto"/>
              <a:ea typeface="Roboto"/>
              <a:cs typeface="Roboto"/>
              <a:sym typeface="Roboto"/>
            </a:endParaRPr>
          </a:p>
        </p:txBody>
      </p:sp>
      <p:sp>
        <p:nvSpPr>
          <p:cNvPr id="784" name="Google Shape;784;p23"/>
          <p:cNvSpPr txBox="1"/>
          <p:nvPr/>
        </p:nvSpPr>
        <p:spPr>
          <a:xfrm>
            <a:off x="886563" y="1155813"/>
            <a:ext cx="498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oboto"/>
                <a:ea typeface="Roboto"/>
                <a:cs typeface="Roboto"/>
                <a:sym typeface="Roboto"/>
              </a:rPr>
              <a:t>cat</a:t>
            </a:r>
            <a:endParaRPr b="1" i="0" sz="900" u="none" cap="none" strike="noStrike">
              <a:solidFill>
                <a:srgbClr val="000000"/>
              </a:solidFill>
              <a:latin typeface="Roboto"/>
              <a:ea typeface="Roboto"/>
              <a:cs typeface="Roboto"/>
              <a:sym typeface="Roboto"/>
            </a:endParaRPr>
          </a:p>
        </p:txBody>
      </p:sp>
      <p:sp>
        <p:nvSpPr>
          <p:cNvPr id="785" name="Google Shape;785;p23"/>
          <p:cNvSpPr txBox="1"/>
          <p:nvPr/>
        </p:nvSpPr>
        <p:spPr>
          <a:xfrm>
            <a:off x="1160638" y="1155813"/>
            <a:ext cx="554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oboto"/>
                <a:ea typeface="Roboto"/>
                <a:cs typeface="Roboto"/>
                <a:sym typeface="Roboto"/>
              </a:rPr>
              <a:t>dog</a:t>
            </a:r>
            <a:endParaRPr b="1" i="0" sz="900" u="none" cap="none" strike="noStrike">
              <a:solidFill>
                <a:srgbClr val="000000"/>
              </a:solidFill>
              <a:latin typeface="Roboto"/>
              <a:ea typeface="Roboto"/>
              <a:cs typeface="Roboto"/>
              <a:sym typeface="Roboto"/>
            </a:endParaRPr>
          </a:p>
        </p:txBody>
      </p:sp>
      <p:sp>
        <p:nvSpPr>
          <p:cNvPr id="786" name="Google Shape;786;p23"/>
          <p:cNvSpPr txBox="1"/>
          <p:nvPr/>
        </p:nvSpPr>
        <p:spPr>
          <a:xfrm>
            <a:off x="1429588" y="1155813"/>
            <a:ext cx="554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oboto"/>
                <a:ea typeface="Roboto"/>
                <a:cs typeface="Roboto"/>
                <a:sym typeface="Roboto"/>
              </a:rPr>
              <a:t>bird</a:t>
            </a:r>
            <a:endParaRPr b="1" i="0" sz="900" u="none" cap="none" strike="noStrike">
              <a:solidFill>
                <a:srgbClr val="000000"/>
              </a:solidFill>
              <a:latin typeface="Roboto"/>
              <a:ea typeface="Roboto"/>
              <a:cs typeface="Roboto"/>
              <a:sym typeface="Roboto"/>
            </a:endParaRPr>
          </a:p>
        </p:txBody>
      </p:sp>
      <p:sp>
        <p:nvSpPr>
          <p:cNvPr id="787" name="Google Shape;787;p23"/>
          <p:cNvSpPr txBox="1"/>
          <p:nvPr/>
        </p:nvSpPr>
        <p:spPr>
          <a:xfrm rot="-5400000">
            <a:off x="-124150" y="2663100"/>
            <a:ext cx="1025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Example 1</a:t>
            </a:r>
            <a:endParaRPr b="1" i="0" sz="1200" u="none" cap="none" strike="noStrike">
              <a:solidFill>
                <a:srgbClr val="000000"/>
              </a:solidFill>
              <a:latin typeface="Roboto"/>
              <a:ea typeface="Roboto"/>
              <a:cs typeface="Roboto"/>
              <a:sym typeface="Roboto"/>
            </a:endParaRPr>
          </a:p>
        </p:txBody>
      </p:sp>
      <p:sp>
        <p:nvSpPr>
          <p:cNvPr id="788" name="Google Shape;788;p23"/>
          <p:cNvSpPr/>
          <p:nvPr/>
        </p:nvSpPr>
        <p:spPr>
          <a:xfrm>
            <a:off x="2298075" y="1143200"/>
            <a:ext cx="954900" cy="9075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89" name="Google Shape;789;p23"/>
          <p:cNvSpPr txBox="1"/>
          <p:nvPr/>
        </p:nvSpPr>
        <p:spPr>
          <a:xfrm>
            <a:off x="2394825" y="1101425"/>
            <a:ext cx="9549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6AA84F"/>
                </a:solidFill>
                <a:latin typeface="Roboto"/>
                <a:ea typeface="Roboto"/>
                <a:cs typeface="Roboto"/>
                <a:sym typeface="Roboto"/>
              </a:rPr>
              <a:t>1</a:t>
            </a:r>
            <a:r>
              <a:rPr b="0" i="0" lang="en-GB" sz="1000" u="none" cap="none" strike="noStrike">
                <a:solidFill>
                  <a:srgbClr val="000000"/>
                </a:solidFill>
                <a:latin typeface="Roboto"/>
                <a:ea typeface="Roboto"/>
                <a:cs typeface="Roboto"/>
                <a:sym typeface="Roboto"/>
              </a:rPr>
              <a:t>     0      0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  </a:t>
            </a:r>
            <a:r>
              <a:rPr b="1" i="0" lang="en-GB" sz="1000" u="none" cap="none" strike="noStrike">
                <a:solidFill>
                  <a:schemeClr val="dk1"/>
                </a:solidFill>
                <a:latin typeface="Roboto"/>
                <a:ea typeface="Roboto"/>
                <a:cs typeface="Roboto"/>
                <a:sym typeface="Roboto"/>
              </a:rPr>
              <a:t>   </a:t>
            </a:r>
            <a:r>
              <a:rPr b="0" i="0" lang="en-GB" sz="1000" u="none" cap="none" strike="noStrike">
                <a:solidFill>
                  <a:schemeClr val="accent2"/>
                </a:solidFill>
                <a:latin typeface="Roboto"/>
                <a:ea typeface="Roboto"/>
                <a:cs typeface="Roboto"/>
                <a:sym typeface="Roboto"/>
              </a:rPr>
              <a:t>1</a:t>
            </a:r>
            <a:r>
              <a:rPr b="1" i="0" lang="en-GB" sz="1000" u="none" cap="none" strike="noStrike">
                <a:solidFill>
                  <a:schemeClr val="accent2"/>
                </a:solidFill>
                <a:latin typeface="Roboto"/>
                <a:ea typeface="Roboto"/>
                <a:cs typeface="Roboto"/>
                <a:sym typeface="Roboto"/>
              </a:rPr>
              <a:t> </a:t>
            </a:r>
            <a:r>
              <a:rPr b="0" i="0" lang="en-GB" sz="1000" u="none" cap="none" strike="noStrike">
                <a:solidFill>
                  <a:schemeClr val="dk1"/>
                </a:solidFill>
                <a:latin typeface="Roboto"/>
                <a:ea typeface="Roboto"/>
                <a:cs typeface="Roboto"/>
                <a:sym typeface="Roboto"/>
              </a:rPr>
              <a:t> </a:t>
            </a:r>
            <a:r>
              <a:rPr b="0" i="0" lang="en-GB" sz="1000" u="none" cap="none" strike="noStrike">
                <a:solidFill>
                  <a:srgbClr val="000000"/>
                </a:solidFill>
                <a:latin typeface="Roboto"/>
                <a:ea typeface="Roboto"/>
                <a:cs typeface="Roboto"/>
                <a:sym typeface="Roboto"/>
              </a:rPr>
              <a:t>    0</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  </a:t>
            </a:r>
            <a:r>
              <a:rPr b="1" i="0" lang="en-GB" sz="1000" u="none" cap="none" strike="noStrike">
                <a:solidFill>
                  <a:srgbClr val="000000"/>
                </a:solidFill>
                <a:latin typeface="Roboto"/>
                <a:ea typeface="Roboto"/>
                <a:cs typeface="Roboto"/>
                <a:sym typeface="Roboto"/>
              </a:rPr>
              <a:t>    </a:t>
            </a:r>
            <a:r>
              <a:rPr b="0" i="0" lang="en-GB" sz="1000" u="none" cap="none" strike="noStrike">
                <a:solidFill>
                  <a:srgbClr val="000000"/>
                </a:solidFill>
                <a:latin typeface="Roboto"/>
                <a:ea typeface="Roboto"/>
                <a:cs typeface="Roboto"/>
                <a:sym typeface="Roboto"/>
              </a:rPr>
              <a:t>0      </a:t>
            </a:r>
            <a:r>
              <a:rPr b="0" i="0" lang="en-GB" sz="1000" u="none" cap="none" strike="noStrike">
                <a:solidFill>
                  <a:schemeClr val="accent2"/>
                </a:solidFill>
                <a:latin typeface="Roboto"/>
                <a:ea typeface="Roboto"/>
                <a:cs typeface="Roboto"/>
                <a:sym typeface="Roboto"/>
              </a:rPr>
              <a:t>1</a:t>
            </a:r>
            <a:endParaRPr b="0" i="0" sz="1000" u="none" cap="none" strike="noStrike">
              <a:solidFill>
                <a:schemeClr val="accent2"/>
              </a:solidFill>
              <a:latin typeface="Roboto"/>
              <a:ea typeface="Roboto"/>
              <a:cs typeface="Roboto"/>
              <a:sym typeface="Roboto"/>
            </a:endParaRPr>
          </a:p>
        </p:txBody>
      </p:sp>
      <p:sp>
        <p:nvSpPr>
          <p:cNvPr id="790" name="Google Shape;790;p23"/>
          <p:cNvSpPr/>
          <p:nvPr/>
        </p:nvSpPr>
        <p:spPr>
          <a:xfrm rot="-5400000">
            <a:off x="1881500" y="1490150"/>
            <a:ext cx="195300" cy="213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3"/>
          <p:cNvSpPr txBox="1"/>
          <p:nvPr/>
        </p:nvSpPr>
        <p:spPr>
          <a:xfrm>
            <a:off x="3266213" y="1270775"/>
            <a:ext cx="19215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One-hot label representation</a:t>
            </a:r>
            <a:endParaRPr b="0" i="0" sz="1100" u="none" cap="none" strike="noStrike">
              <a:solidFill>
                <a:srgbClr val="000000"/>
              </a:solidFill>
              <a:latin typeface="Roboto"/>
              <a:ea typeface="Roboto"/>
              <a:cs typeface="Roboto"/>
              <a:sym typeface="Roboto"/>
            </a:endParaRPr>
          </a:p>
        </p:txBody>
      </p:sp>
      <p:sp>
        <p:nvSpPr>
          <p:cNvPr id="792" name="Google Shape;792;p23"/>
          <p:cNvSpPr txBox="1"/>
          <p:nvPr/>
        </p:nvSpPr>
        <p:spPr>
          <a:xfrm>
            <a:off x="296400" y="804800"/>
            <a:ext cx="954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sng" cap="none" strike="noStrike">
                <a:solidFill>
                  <a:srgbClr val="000000"/>
                </a:solidFill>
                <a:latin typeface="Roboto"/>
                <a:ea typeface="Roboto"/>
                <a:cs typeface="Roboto"/>
                <a:sym typeface="Roboto"/>
              </a:rPr>
              <a:t>Labels</a:t>
            </a:r>
            <a:endParaRPr b="1" i="0" sz="1200" u="sng" cap="none" strike="noStrike">
              <a:solidFill>
                <a:srgbClr val="000000"/>
              </a:solidFill>
              <a:latin typeface="Roboto"/>
              <a:ea typeface="Roboto"/>
              <a:cs typeface="Roboto"/>
              <a:sym typeface="Roboto"/>
            </a:endParaRPr>
          </a:p>
        </p:txBody>
      </p:sp>
      <p:sp>
        <p:nvSpPr>
          <p:cNvPr id="793" name="Google Shape;793;p23"/>
          <p:cNvSpPr txBox="1"/>
          <p:nvPr/>
        </p:nvSpPr>
        <p:spPr>
          <a:xfrm>
            <a:off x="2676275" y="2538100"/>
            <a:ext cx="302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Cross Entropy</a:t>
            </a:r>
            <a:r>
              <a:rPr b="0" i="0" lang="en-GB" sz="1400" u="none" cap="none" strike="noStrike">
                <a:solidFill>
                  <a:srgbClr val="000000"/>
                </a:solidFill>
                <a:latin typeface="Roboto"/>
                <a:ea typeface="Roboto"/>
                <a:cs typeface="Roboto"/>
                <a:sym typeface="Roboto"/>
              </a:rPr>
              <a:t> </a:t>
            </a:r>
            <a:r>
              <a:rPr b="0" i="0" lang="en-GB" sz="1200" u="none" cap="none" strike="noStrike">
                <a:solidFill>
                  <a:srgbClr val="000000"/>
                </a:solidFill>
                <a:latin typeface="Roboto"/>
                <a:ea typeface="Roboto"/>
                <a:cs typeface="Roboto"/>
                <a:sym typeface="Roboto"/>
              </a:rPr>
              <a:t>= </a:t>
            </a:r>
            <a:r>
              <a:rPr b="1" i="0" lang="en-GB" sz="1200" u="none" cap="none" strike="noStrike">
                <a:solidFill>
                  <a:schemeClr val="dk1"/>
                </a:solidFill>
                <a:latin typeface="Roboto"/>
                <a:ea typeface="Roboto"/>
                <a:cs typeface="Roboto"/>
                <a:sym typeface="Roboto"/>
              </a:rPr>
              <a:t>0.70</a:t>
            </a:r>
            <a:endParaRPr b="1" i="0" sz="1200" u="none" cap="none" strike="noStrike">
              <a:solidFill>
                <a:schemeClr val="dk1"/>
              </a:solidFill>
              <a:latin typeface="Roboto"/>
              <a:ea typeface="Roboto"/>
              <a:cs typeface="Roboto"/>
              <a:sym typeface="Roboto"/>
            </a:endParaRPr>
          </a:p>
        </p:txBody>
      </p:sp>
      <p:sp>
        <p:nvSpPr>
          <p:cNvPr id="794" name="Google Shape;794;p23"/>
          <p:cNvSpPr/>
          <p:nvPr/>
        </p:nvSpPr>
        <p:spPr>
          <a:xfrm>
            <a:off x="1072700" y="3911625"/>
            <a:ext cx="954900" cy="9075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95" name="Google Shape;795;p23"/>
          <p:cNvSpPr txBox="1"/>
          <p:nvPr/>
        </p:nvSpPr>
        <p:spPr>
          <a:xfrm>
            <a:off x="1169450" y="3869850"/>
            <a:ext cx="9549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FF0000"/>
                </a:solidFill>
                <a:latin typeface="Roboto"/>
                <a:ea typeface="Roboto"/>
                <a:cs typeface="Roboto"/>
                <a:sym typeface="Roboto"/>
              </a:rPr>
              <a:t>0.9</a:t>
            </a:r>
            <a:r>
              <a:rPr b="0" i="0" lang="en-GB" sz="1000" u="none" cap="none" strike="noStrike">
                <a:solidFill>
                  <a:srgbClr val="000000"/>
                </a:solidFill>
                <a:latin typeface="Roboto"/>
                <a:ea typeface="Roboto"/>
                <a:cs typeface="Roboto"/>
                <a:sym typeface="Roboto"/>
              </a:rPr>
              <a:t> 0.1 0.0</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0.0 </a:t>
            </a:r>
            <a:r>
              <a:rPr b="1" i="0" lang="en-GB" sz="1000" u="none" cap="none" strike="noStrike">
                <a:solidFill>
                  <a:srgbClr val="FF0000"/>
                </a:solidFill>
                <a:latin typeface="Roboto"/>
                <a:ea typeface="Roboto"/>
                <a:cs typeface="Roboto"/>
                <a:sym typeface="Roboto"/>
              </a:rPr>
              <a:t>1.0</a:t>
            </a:r>
            <a:r>
              <a:rPr b="0" i="0" lang="en-GB" sz="1000" u="none" cap="none" strike="noStrike">
                <a:solidFill>
                  <a:schemeClr val="dk1"/>
                </a:solidFill>
                <a:latin typeface="Roboto"/>
                <a:ea typeface="Roboto"/>
                <a:cs typeface="Roboto"/>
                <a:sym typeface="Roboto"/>
              </a:rPr>
              <a:t> </a:t>
            </a:r>
            <a:r>
              <a:rPr b="0" i="0" lang="en-GB" sz="1000" u="none" cap="none" strike="noStrike">
                <a:solidFill>
                  <a:srgbClr val="000000"/>
                </a:solidFill>
                <a:latin typeface="Roboto"/>
                <a:ea typeface="Roboto"/>
                <a:cs typeface="Roboto"/>
                <a:sym typeface="Roboto"/>
              </a:rPr>
              <a:t>0.0</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0.1 0.5 </a:t>
            </a:r>
            <a:r>
              <a:rPr b="1" i="0" lang="en-GB" sz="1000" u="none" cap="none" strike="noStrike">
                <a:solidFill>
                  <a:srgbClr val="FF0000"/>
                </a:solidFill>
                <a:latin typeface="Roboto"/>
                <a:ea typeface="Roboto"/>
                <a:cs typeface="Roboto"/>
                <a:sym typeface="Roboto"/>
              </a:rPr>
              <a:t>0.4</a:t>
            </a:r>
            <a:endParaRPr b="1" i="0" sz="1000" u="none" cap="none" strike="noStrike">
              <a:solidFill>
                <a:srgbClr val="FF0000"/>
              </a:solidFill>
              <a:latin typeface="Roboto"/>
              <a:ea typeface="Roboto"/>
              <a:cs typeface="Roboto"/>
              <a:sym typeface="Roboto"/>
            </a:endParaRPr>
          </a:p>
        </p:txBody>
      </p:sp>
      <p:sp>
        <p:nvSpPr>
          <p:cNvPr id="796" name="Google Shape;796;p23"/>
          <p:cNvSpPr txBox="1"/>
          <p:nvPr/>
        </p:nvSpPr>
        <p:spPr>
          <a:xfrm>
            <a:off x="1954650" y="4465150"/>
            <a:ext cx="60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700" u="none" cap="none" strike="noStrike">
                <a:solidFill>
                  <a:srgbClr val="000000"/>
                </a:solidFill>
                <a:latin typeface="Roboto"/>
                <a:ea typeface="Roboto"/>
                <a:cs typeface="Roboto"/>
                <a:sym typeface="Roboto"/>
              </a:rPr>
              <a:t>3</a:t>
            </a:r>
            <a:r>
              <a:rPr b="0" i="0" lang="en-GB" sz="1000" u="none" cap="none" strike="noStrike">
                <a:solidFill>
                  <a:srgbClr val="000000"/>
                </a:solidFill>
                <a:latin typeface="Roboto"/>
                <a:ea typeface="Roboto"/>
                <a:cs typeface="Roboto"/>
                <a:sym typeface="Roboto"/>
              </a:rPr>
              <a:t>)</a:t>
            </a:r>
            <a:endParaRPr b="0" i="0" sz="1000" u="none" cap="none" strike="noStrike">
              <a:solidFill>
                <a:srgbClr val="000000"/>
              </a:solidFill>
              <a:latin typeface="Roboto"/>
              <a:ea typeface="Roboto"/>
              <a:cs typeface="Roboto"/>
              <a:sym typeface="Roboto"/>
            </a:endParaRPr>
          </a:p>
        </p:txBody>
      </p:sp>
      <p:sp>
        <p:nvSpPr>
          <p:cNvPr id="797" name="Google Shape;797;p23"/>
          <p:cNvSpPr txBox="1"/>
          <p:nvPr/>
        </p:nvSpPr>
        <p:spPr>
          <a:xfrm>
            <a:off x="1971950" y="3879000"/>
            <a:ext cx="60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700" u="none" cap="none" strike="noStrike">
                <a:solidFill>
                  <a:srgbClr val="000000"/>
                </a:solidFill>
                <a:latin typeface="Roboto"/>
                <a:ea typeface="Roboto"/>
                <a:cs typeface="Roboto"/>
                <a:sym typeface="Roboto"/>
              </a:rPr>
              <a:t>1</a:t>
            </a:r>
            <a:r>
              <a:rPr b="0" i="0" lang="en-GB" sz="1000" u="none" cap="none" strike="noStrike">
                <a:solidFill>
                  <a:srgbClr val="000000"/>
                </a:solidFill>
                <a:latin typeface="Roboto"/>
                <a:ea typeface="Roboto"/>
                <a:cs typeface="Roboto"/>
                <a:sym typeface="Roboto"/>
              </a:rPr>
              <a:t>)</a:t>
            </a:r>
            <a:endParaRPr b="0" i="0" sz="1000" u="none" cap="none" strike="noStrike">
              <a:solidFill>
                <a:srgbClr val="000000"/>
              </a:solidFill>
              <a:latin typeface="Roboto"/>
              <a:ea typeface="Roboto"/>
              <a:cs typeface="Roboto"/>
              <a:sym typeface="Roboto"/>
            </a:endParaRPr>
          </a:p>
        </p:txBody>
      </p:sp>
      <p:sp>
        <p:nvSpPr>
          <p:cNvPr id="798" name="Google Shape;798;p23"/>
          <p:cNvSpPr txBox="1"/>
          <p:nvPr/>
        </p:nvSpPr>
        <p:spPr>
          <a:xfrm>
            <a:off x="1971938" y="4177650"/>
            <a:ext cx="60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700" u="none" cap="none" strike="noStrike">
                <a:solidFill>
                  <a:srgbClr val="000000"/>
                </a:solidFill>
                <a:latin typeface="Roboto"/>
                <a:ea typeface="Roboto"/>
                <a:cs typeface="Roboto"/>
                <a:sym typeface="Roboto"/>
              </a:rPr>
              <a:t>2</a:t>
            </a:r>
            <a:r>
              <a:rPr b="0" i="0" lang="en-GB" sz="1000" u="none" cap="none" strike="noStrike">
                <a:solidFill>
                  <a:srgbClr val="000000"/>
                </a:solidFill>
                <a:latin typeface="Roboto"/>
                <a:ea typeface="Roboto"/>
                <a:cs typeface="Roboto"/>
                <a:sym typeface="Roboto"/>
              </a:rPr>
              <a:t>)</a:t>
            </a:r>
            <a:endParaRPr b="0" i="0" sz="1000" u="none" cap="none" strike="noStrike">
              <a:solidFill>
                <a:srgbClr val="000000"/>
              </a:solidFill>
              <a:latin typeface="Roboto"/>
              <a:ea typeface="Roboto"/>
              <a:cs typeface="Roboto"/>
              <a:sym typeface="Roboto"/>
            </a:endParaRPr>
          </a:p>
        </p:txBody>
      </p:sp>
      <p:sp>
        <p:nvSpPr>
          <p:cNvPr id="799" name="Google Shape;799;p23"/>
          <p:cNvSpPr txBox="1"/>
          <p:nvPr/>
        </p:nvSpPr>
        <p:spPr>
          <a:xfrm>
            <a:off x="557175" y="4141125"/>
            <a:ext cx="696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a:t>
            </a:r>
            <a:r>
              <a:rPr b="1" i="0" lang="en-GB" sz="1000" u="none" cap="none" strike="noStrike">
                <a:solidFill>
                  <a:srgbClr val="000000"/>
                </a:solidFill>
                <a:latin typeface="Roboto"/>
                <a:ea typeface="Roboto"/>
                <a:cs typeface="Roboto"/>
                <a:sym typeface="Roboto"/>
              </a:rPr>
              <a:t>X</a:t>
            </a:r>
            <a:r>
              <a:rPr b="0" i="0" lang="en-GB" sz="1000" u="none" cap="none" strike="noStrike">
                <a:solidFill>
                  <a:srgbClr val="000000"/>
                </a:solidFill>
                <a:latin typeface="Roboto"/>
                <a:ea typeface="Roboto"/>
                <a:cs typeface="Roboto"/>
                <a:sym typeface="Roboto"/>
              </a:rPr>
              <a:t>) = </a:t>
            </a:r>
            <a:endParaRPr b="0" i="0" sz="1000" u="none" cap="none" strike="noStrike">
              <a:solidFill>
                <a:srgbClr val="000000"/>
              </a:solidFill>
              <a:latin typeface="Roboto"/>
              <a:ea typeface="Roboto"/>
              <a:cs typeface="Roboto"/>
              <a:sym typeface="Roboto"/>
            </a:endParaRPr>
          </a:p>
        </p:txBody>
      </p:sp>
      <p:sp>
        <p:nvSpPr>
          <p:cNvPr id="800" name="Google Shape;800;p23"/>
          <p:cNvSpPr txBox="1"/>
          <p:nvPr/>
        </p:nvSpPr>
        <p:spPr>
          <a:xfrm rot="-5400000">
            <a:off x="-124150" y="4110900"/>
            <a:ext cx="1025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Example 2</a:t>
            </a:r>
            <a:endParaRPr b="1" i="0" sz="1200" u="none" cap="none" strike="noStrike">
              <a:solidFill>
                <a:srgbClr val="000000"/>
              </a:solidFill>
              <a:latin typeface="Roboto"/>
              <a:ea typeface="Roboto"/>
              <a:cs typeface="Roboto"/>
              <a:sym typeface="Roboto"/>
            </a:endParaRPr>
          </a:p>
        </p:txBody>
      </p:sp>
      <p:sp>
        <p:nvSpPr>
          <p:cNvPr id="801" name="Google Shape;801;p23"/>
          <p:cNvSpPr txBox="1"/>
          <p:nvPr/>
        </p:nvSpPr>
        <p:spPr>
          <a:xfrm>
            <a:off x="2610000" y="4217700"/>
            <a:ext cx="302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Cross Entropy</a:t>
            </a:r>
            <a:r>
              <a:rPr b="0" i="0" lang="en-GB" sz="1400" u="none" cap="none" strike="noStrike">
                <a:solidFill>
                  <a:srgbClr val="000000"/>
                </a:solidFill>
                <a:latin typeface="Roboto"/>
                <a:ea typeface="Roboto"/>
                <a:cs typeface="Roboto"/>
                <a:sym typeface="Roboto"/>
              </a:rPr>
              <a:t> = </a:t>
            </a:r>
            <a:r>
              <a:rPr b="0" i="0" lang="en-GB" sz="1200" u="none" cap="none" strike="noStrike">
                <a:solidFill>
                  <a:srgbClr val="000000"/>
                </a:solidFill>
                <a:latin typeface="Roboto"/>
                <a:ea typeface="Roboto"/>
                <a:cs typeface="Roboto"/>
                <a:sym typeface="Roboto"/>
              </a:rPr>
              <a:t> </a:t>
            </a:r>
            <a:r>
              <a:rPr b="1" i="0" lang="en-GB" sz="1200" u="none" cap="none" strike="noStrike">
                <a:solidFill>
                  <a:srgbClr val="FF0000"/>
                </a:solidFill>
                <a:latin typeface="Roboto"/>
                <a:ea typeface="Roboto"/>
                <a:cs typeface="Roboto"/>
                <a:sym typeface="Roboto"/>
              </a:rPr>
              <a:t>0.34</a:t>
            </a:r>
            <a:endParaRPr b="1" i="0" sz="1200" u="none" cap="none" strike="noStrike">
              <a:solidFill>
                <a:srgbClr val="FF0000"/>
              </a:solidFill>
              <a:latin typeface="Roboto"/>
              <a:ea typeface="Roboto"/>
              <a:cs typeface="Roboto"/>
              <a:sym typeface="Roboto"/>
            </a:endParaRPr>
          </a:p>
        </p:txBody>
      </p:sp>
      <p:sp>
        <p:nvSpPr>
          <p:cNvPr id="802" name="Google Shape;802;p23"/>
          <p:cNvSpPr txBox="1"/>
          <p:nvPr/>
        </p:nvSpPr>
        <p:spPr>
          <a:xfrm>
            <a:off x="2676275" y="2805725"/>
            <a:ext cx="165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Accuracy</a:t>
            </a:r>
            <a:r>
              <a:rPr b="0" i="0" lang="en-GB" sz="1400" u="none" cap="none" strike="noStrike">
                <a:solidFill>
                  <a:srgbClr val="000000"/>
                </a:solidFill>
                <a:latin typeface="Roboto"/>
                <a:ea typeface="Roboto"/>
                <a:cs typeface="Roboto"/>
                <a:sym typeface="Roboto"/>
              </a:rPr>
              <a:t> </a:t>
            </a:r>
            <a:r>
              <a:rPr b="0" i="0" lang="en-GB" sz="1200" u="none" cap="none" strike="noStrike">
                <a:solidFill>
                  <a:srgbClr val="000000"/>
                </a:solidFill>
                <a:latin typeface="Roboto"/>
                <a:ea typeface="Roboto"/>
                <a:cs typeface="Roboto"/>
                <a:sym typeface="Roboto"/>
              </a:rPr>
              <a:t>= </a:t>
            </a:r>
            <a:r>
              <a:rPr b="1" i="0" lang="en-GB" sz="1200" u="none" cap="none" strike="noStrike">
                <a:solidFill>
                  <a:schemeClr val="dk1"/>
                </a:solidFill>
                <a:latin typeface="Roboto"/>
                <a:ea typeface="Roboto"/>
                <a:cs typeface="Roboto"/>
                <a:sym typeface="Roboto"/>
              </a:rPr>
              <a:t>0.66</a:t>
            </a:r>
            <a:endParaRPr b="1" i="0" sz="1200" u="none" cap="none" strike="noStrike">
              <a:solidFill>
                <a:schemeClr val="dk1"/>
              </a:solidFill>
              <a:latin typeface="Roboto"/>
              <a:ea typeface="Roboto"/>
              <a:cs typeface="Roboto"/>
              <a:sym typeface="Roboto"/>
            </a:endParaRPr>
          </a:p>
        </p:txBody>
      </p:sp>
      <p:sp>
        <p:nvSpPr>
          <p:cNvPr id="803" name="Google Shape;803;p23"/>
          <p:cNvSpPr txBox="1"/>
          <p:nvPr/>
        </p:nvSpPr>
        <p:spPr>
          <a:xfrm>
            <a:off x="2600075" y="4482125"/>
            <a:ext cx="165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Accuracy</a:t>
            </a:r>
            <a:r>
              <a:rPr b="0" i="0" lang="en-GB" sz="1400" u="none" cap="none" strike="noStrike">
                <a:solidFill>
                  <a:srgbClr val="000000"/>
                </a:solidFill>
                <a:latin typeface="Roboto"/>
                <a:ea typeface="Roboto"/>
                <a:cs typeface="Roboto"/>
                <a:sym typeface="Roboto"/>
              </a:rPr>
              <a:t> </a:t>
            </a:r>
            <a:r>
              <a:rPr b="0" i="0" lang="en-GB" sz="1200" u="none" cap="none" strike="noStrike">
                <a:solidFill>
                  <a:srgbClr val="000000"/>
                </a:solidFill>
                <a:latin typeface="Roboto"/>
                <a:ea typeface="Roboto"/>
                <a:cs typeface="Roboto"/>
                <a:sym typeface="Roboto"/>
              </a:rPr>
              <a:t>= </a:t>
            </a:r>
            <a:r>
              <a:rPr b="1" i="0" lang="en-GB" sz="1200" u="none" cap="none" strike="noStrike">
                <a:solidFill>
                  <a:schemeClr val="accent3"/>
                </a:solidFill>
                <a:latin typeface="Roboto"/>
                <a:ea typeface="Roboto"/>
                <a:cs typeface="Roboto"/>
                <a:sym typeface="Roboto"/>
              </a:rPr>
              <a:t>0.66</a:t>
            </a:r>
            <a:endParaRPr b="1" i="0" sz="1200" u="none" cap="none" strike="noStrike">
              <a:solidFill>
                <a:schemeClr val="accent3"/>
              </a:solidFill>
              <a:latin typeface="Roboto"/>
              <a:ea typeface="Roboto"/>
              <a:cs typeface="Roboto"/>
              <a:sym typeface="Roboto"/>
            </a:endParaRPr>
          </a:p>
        </p:txBody>
      </p:sp>
      <p:sp>
        <p:nvSpPr>
          <p:cNvPr id="804" name="Google Shape;804;p23"/>
          <p:cNvSpPr txBox="1"/>
          <p:nvPr/>
        </p:nvSpPr>
        <p:spPr>
          <a:xfrm>
            <a:off x="4622425" y="3761763"/>
            <a:ext cx="43290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categorical cross-entropy is a much “softer” metric that better ranks our candidate solutions.</a:t>
            </a:r>
            <a:endParaRPr b="0" i="0" sz="1400" u="none" cap="none" strike="noStrike">
              <a:solidFill>
                <a:srgbClr val="000000"/>
              </a:solidFill>
              <a:latin typeface="Roboto"/>
              <a:ea typeface="Roboto"/>
              <a:cs typeface="Roboto"/>
              <a:sym typeface="Roboto"/>
            </a:endParaRPr>
          </a:p>
        </p:txBody>
      </p:sp>
      <p:sp>
        <p:nvSpPr>
          <p:cNvPr id="805" name="Google Shape;805;p23"/>
          <p:cNvSpPr txBox="1"/>
          <p:nvPr/>
        </p:nvSpPr>
        <p:spPr>
          <a:xfrm>
            <a:off x="4682000" y="932925"/>
            <a:ext cx="4329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this example, the two models have the </a:t>
            </a:r>
            <a:r>
              <a:rPr b="1" i="0" lang="en-GB" sz="1400" u="none" cap="none" strike="noStrike">
                <a:solidFill>
                  <a:srgbClr val="000000"/>
                </a:solidFill>
                <a:latin typeface="Roboto"/>
                <a:ea typeface="Roboto"/>
                <a:cs typeface="Roboto"/>
                <a:sym typeface="Roboto"/>
              </a:rPr>
              <a:t>same accuracy</a:t>
            </a:r>
            <a:r>
              <a:rPr b="0" i="0" lang="en-GB" sz="1400" u="none" cap="none" strike="noStrike">
                <a:solidFill>
                  <a:srgbClr val="000000"/>
                </a:solidFill>
                <a:latin typeface="Roboto"/>
                <a:ea typeface="Roboto"/>
                <a:cs typeface="Roboto"/>
                <a:sym typeface="Roboto"/>
              </a:rPr>
              <a:t>, but </a:t>
            </a:r>
            <a:r>
              <a:rPr b="1" i="0" lang="en-GB" sz="1400" u="none" cap="none" strike="noStrike">
                <a:solidFill>
                  <a:srgbClr val="000000"/>
                </a:solidFill>
                <a:latin typeface="Roboto"/>
                <a:ea typeface="Roboto"/>
                <a:cs typeface="Roboto"/>
                <a:sym typeface="Roboto"/>
              </a:rPr>
              <a:t>different cross-entropy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806" name="Google Shape;806;p23"/>
          <p:cNvSpPr txBox="1"/>
          <p:nvPr/>
        </p:nvSpPr>
        <p:spPr>
          <a:xfrm>
            <a:off x="4622425" y="2624025"/>
            <a:ext cx="43290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Example 2</a:t>
            </a:r>
            <a:r>
              <a:rPr b="0" i="0" lang="en-GB" sz="1400" u="none" cap="none" strike="noStrike">
                <a:solidFill>
                  <a:srgbClr val="000000"/>
                </a:solidFill>
                <a:latin typeface="Roboto"/>
                <a:ea typeface="Roboto"/>
                <a:cs typeface="Roboto"/>
                <a:sym typeface="Roboto"/>
              </a:rPr>
              <a:t> is better than </a:t>
            </a:r>
            <a:r>
              <a:rPr b="0" i="1" lang="en-GB" sz="1400" u="none" cap="none" strike="noStrike">
                <a:solidFill>
                  <a:srgbClr val="000000"/>
                </a:solidFill>
                <a:latin typeface="Roboto"/>
                <a:ea typeface="Roboto"/>
                <a:cs typeface="Roboto"/>
                <a:sym typeface="Roboto"/>
              </a:rPr>
              <a:t>Example 1</a:t>
            </a:r>
            <a:r>
              <a:rPr b="0" i="0" lang="en-GB" sz="1400" u="none" cap="none" strike="noStrike">
                <a:solidFill>
                  <a:srgbClr val="000000"/>
                </a:solidFill>
                <a:latin typeface="Roboto"/>
                <a:ea typeface="Roboto"/>
                <a:cs typeface="Roboto"/>
                <a:sym typeface="Roboto"/>
              </a:rPr>
              <a:t> because the classifier is </a:t>
            </a:r>
            <a:r>
              <a:rPr b="1" i="0" lang="en-GB" sz="1400" u="none" cap="none" strike="noStrike">
                <a:solidFill>
                  <a:srgbClr val="000000"/>
                </a:solidFill>
                <a:latin typeface="Roboto"/>
                <a:ea typeface="Roboto"/>
                <a:cs typeface="Roboto"/>
                <a:sym typeface="Roboto"/>
              </a:rPr>
              <a:t>more confident</a:t>
            </a:r>
            <a:r>
              <a:rPr b="0" i="0" lang="en-GB" sz="1400" u="none" cap="none" strike="noStrike">
                <a:solidFill>
                  <a:srgbClr val="000000"/>
                </a:solidFill>
                <a:latin typeface="Roboto"/>
                <a:ea typeface="Roboto"/>
                <a:cs typeface="Roboto"/>
                <a:sym typeface="Roboto"/>
              </a:rPr>
              <a:t> about its predictions.</a:t>
            </a:r>
            <a:endParaRPr b="0" i="0" sz="1400" u="none" cap="none" strike="noStrike">
              <a:solidFill>
                <a:srgbClr val="000000"/>
              </a:solidFill>
              <a:latin typeface="Roboto"/>
              <a:ea typeface="Roboto"/>
              <a:cs typeface="Roboto"/>
              <a:sym typeface="Roboto"/>
            </a:endParaRPr>
          </a:p>
        </p:txBody>
      </p:sp>
      <p:pic>
        <p:nvPicPr>
          <p:cNvPr descr="\mathbf{y} = [0, 1, 2]^T" id="807" name="Google Shape;807;p23"/>
          <p:cNvPicPr preferRelativeResize="0"/>
          <p:nvPr/>
        </p:nvPicPr>
        <p:blipFill rotWithShape="1">
          <a:blip r:embed="rId3">
            <a:alphaModFix/>
          </a:blip>
          <a:srcRect b="0" l="0" r="0" t="0"/>
          <a:stretch/>
        </p:blipFill>
        <p:spPr>
          <a:xfrm>
            <a:off x="232700" y="1409225"/>
            <a:ext cx="1597424" cy="338700"/>
          </a:xfrm>
          <a:prstGeom prst="rect">
            <a:avLst/>
          </a:prstGeom>
          <a:noFill/>
          <a:ln>
            <a:noFill/>
          </a:ln>
        </p:spPr>
      </p:pic>
      <p:sp>
        <p:nvSpPr>
          <p:cNvPr id="808" name="Google Shape;808;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809" name="Google Shape;809;p23"/>
          <p:cNvSpPr txBox="1"/>
          <p:nvPr/>
        </p:nvSpPr>
        <p:spPr>
          <a:xfrm>
            <a:off x="4682000" y="1923525"/>
            <a:ext cx="4329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Which system is better?</a:t>
            </a:r>
            <a:endParaRPr b="0" i="1"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13" name="Shape 813"/>
        <p:cNvGrpSpPr/>
        <p:nvPr/>
      </p:nvGrpSpPr>
      <p:grpSpPr>
        <a:xfrm>
          <a:off x="0" y="0"/>
          <a:ext cx="0" cy="0"/>
          <a:chOff x="0" y="0"/>
          <a:chExt cx="0" cy="0"/>
        </a:xfrm>
      </p:grpSpPr>
      <p:sp>
        <p:nvSpPr>
          <p:cNvPr id="814" name="Google Shape;814;p24"/>
          <p:cNvSpPr/>
          <p:nvPr/>
        </p:nvSpPr>
        <p:spPr>
          <a:xfrm>
            <a:off x="3882700" y="3068075"/>
            <a:ext cx="4365900" cy="880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Optimization</a:t>
            </a:r>
            <a:endParaRPr sz="2600"/>
          </a:p>
        </p:txBody>
      </p:sp>
      <p:sp>
        <p:nvSpPr>
          <p:cNvPr id="816" name="Google Shape;816;p24"/>
          <p:cNvSpPr txBox="1"/>
          <p:nvPr/>
        </p:nvSpPr>
        <p:spPr>
          <a:xfrm>
            <a:off x="341775" y="2187763"/>
            <a:ext cx="817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During training we want to find the parameter configuration that </a:t>
            </a:r>
            <a:r>
              <a:rPr b="1" i="0" lang="en-GB" sz="1400" u="none" cap="none" strike="noStrike">
                <a:solidFill>
                  <a:srgbClr val="000000"/>
                </a:solidFill>
                <a:latin typeface="Roboto"/>
                <a:ea typeface="Roboto"/>
                <a:cs typeface="Roboto"/>
                <a:sym typeface="Roboto"/>
              </a:rPr>
              <a:t>minimizes</a:t>
            </a:r>
            <a:r>
              <a:rPr b="0" i="0" lang="en-GB" sz="1400" u="none" cap="none" strike="noStrike">
                <a:solidFill>
                  <a:srgbClr val="000000"/>
                </a:solidFill>
                <a:latin typeface="Roboto"/>
                <a:ea typeface="Roboto"/>
                <a:cs typeface="Roboto"/>
                <a:sym typeface="Roboto"/>
              </a:rPr>
              <a:t> the </a:t>
            </a:r>
            <a:r>
              <a:rPr b="1" i="0" lang="en-GB" sz="1400" u="none" cap="none" strike="noStrike">
                <a:solidFill>
                  <a:srgbClr val="000000"/>
                </a:solidFill>
                <a:latin typeface="Roboto"/>
                <a:ea typeface="Roboto"/>
                <a:cs typeface="Roboto"/>
                <a:sym typeface="Roboto"/>
              </a:rPr>
              <a:t>objective function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817" name="Google Shape;817;p24"/>
          <p:cNvSpPr/>
          <p:nvPr/>
        </p:nvSpPr>
        <p:spPr>
          <a:xfrm>
            <a:off x="3439500" y="1150600"/>
            <a:ext cx="1498200" cy="400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8" name="Google Shape;818;p24"/>
          <p:cNvGrpSpPr/>
          <p:nvPr/>
        </p:nvGrpSpPr>
        <p:grpSpPr>
          <a:xfrm>
            <a:off x="324038" y="798875"/>
            <a:ext cx="2751825" cy="1375675"/>
            <a:chOff x="6485100" y="-1057050"/>
            <a:chExt cx="2751825" cy="1375675"/>
          </a:xfrm>
        </p:grpSpPr>
        <p:sp>
          <p:nvSpPr>
            <p:cNvPr id="819" name="Google Shape;819;p24"/>
            <p:cNvSpPr/>
            <p:nvPr/>
          </p:nvSpPr>
          <p:spPr>
            <a:xfrm>
              <a:off x="7242150" y="-816025"/>
              <a:ext cx="1077000" cy="679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Machine Learning</a:t>
              </a:r>
              <a:endParaRPr b="0" i="0" sz="1400" u="none" cap="none" strike="noStrike">
                <a:solidFill>
                  <a:srgbClr val="000000"/>
                </a:solidFill>
                <a:latin typeface="Arial"/>
                <a:ea typeface="Arial"/>
                <a:cs typeface="Arial"/>
                <a:sym typeface="Arial"/>
              </a:endParaRPr>
            </a:p>
          </p:txBody>
        </p:sp>
        <p:cxnSp>
          <p:nvCxnSpPr>
            <p:cNvPr id="820" name="Google Shape;820;p24"/>
            <p:cNvCxnSpPr/>
            <p:nvPr/>
          </p:nvCxnSpPr>
          <p:spPr>
            <a:xfrm flipH="1" rot="10800000">
              <a:off x="6506475" y="-453225"/>
              <a:ext cx="696300" cy="8400"/>
            </a:xfrm>
            <a:prstGeom prst="straightConnector1">
              <a:avLst/>
            </a:prstGeom>
            <a:noFill/>
            <a:ln cap="flat" cmpd="sng" w="9525">
              <a:solidFill>
                <a:schemeClr val="dk2"/>
              </a:solidFill>
              <a:prstDash val="solid"/>
              <a:round/>
              <a:headEnd len="sm" w="sm" type="none"/>
              <a:tailEnd len="med" w="med" type="triangle"/>
            </a:ln>
          </p:spPr>
        </p:cxnSp>
        <p:sp>
          <p:nvSpPr>
            <p:cNvPr id="821" name="Google Shape;821;p24"/>
            <p:cNvSpPr txBox="1"/>
            <p:nvPr/>
          </p:nvSpPr>
          <p:spPr>
            <a:xfrm>
              <a:off x="6485100" y="-1017775"/>
              <a:ext cx="69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Input</a:t>
              </a:r>
              <a:endParaRPr b="1" i="0" sz="1400" u="none" cap="none" strike="noStrike">
                <a:solidFill>
                  <a:srgbClr val="000000"/>
                </a:solidFill>
                <a:latin typeface="Roboto"/>
                <a:ea typeface="Roboto"/>
                <a:cs typeface="Roboto"/>
                <a:sym typeface="Roboto"/>
              </a:endParaRPr>
            </a:p>
          </p:txBody>
        </p:sp>
        <p:sp>
          <p:nvSpPr>
            <p:cNvPr id="822" name="Google Shape;822;p24"/>
            <p:cNvSpPr txBox="1"/>
            <p:nvPr/>
          </p:nvSpPr>
          <p:spPr>
            <a:xfrm>
              <a:off x="8326100" y="-1057050"/>
              <a:ext cx="85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output</a:t>
              </a:r>
              <a:endParaRPr b="1" i="0" sz="1400" u="none" cap="none" strike="noStrike">
                <a:solidFill>
                  <a:srgbClr val="000000"/>
                </a:solidFill>
                <a:latin typeface="Roboto"/>
                <a:ea typeface="Roboto"/>
                <a:cs typeface="Roboto"/>
                <a:sym typeface="Roboto"/>
              </a:endParaRPr>
            </a:p>
          </p:txBody>
        </p:sp>
        <p:sp>
          <p:nvSpPr>
            <p:cNvPr id="823" name="Google Shape;823;p24"/>
            <p:cNvSpPr txBox="1"/>
            <p:nvPr/>
          </p:nvSpPr>
          <p:spPr>
            <a:xfrm>
              <a:off x="666862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x</a:t>
              </a:r>
              <a:endParaRPr b="1" i="0" sz="1200" u="none" cap="none" strike="noStrike">
                <a:solidFill>
                  <a:srgbClr val="000000"/>
                </a:solidFill>
                <a:latin typeface="Roboto"/>
                <a:ea typeface="Roboto"/>
                <a:cs typeface="Roboto"/>
                <a:sym typeface="Roboto"/>
              </a:endParaRPr>
            </a:p>
          </p:txBody>
        </p:sp>
        <p:sp>
          <p:nvSpPr>
            <p:cNvPr id="824" name="Google Shape;824;p24"/>
            <p:cNvSpPr txBox="1"/>
            <p:nvPr/>
          </p:nvSpPr>
          <p:spPr>
            <a:xfrm>
              <a:off x="754267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 </a:t>
              </a:r>
              <a:r>
                <a:rPr b="1" i="0" lang="en-GB" sz="1200" u="none" cap="none" strike="noStrike">
                  <a:solidFill>
                    <a:srgbClr val="202124"/>
                  </a:solidFill>
                  <a:highlight>
                    <a:schemeClr val="lt1"/>
                  </a:highlight>
                  <a:latin typeface="Arial"/>
                  <a:ea typeface="Arial"/>
                  <a:cs typeface="Arial"/>
                  <a:sym typeface="Arial"/>
                </a:rPr>
                <a:t>θ</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
          <p:nvSpPr>
            <p:cNvPr id="825" name="Google Shape;825;p24"/>
            <p:cNvSpPr txBox="1"/>
            <p:nvPr/>
          </p:nvSpPr>
          <p:spPr>
            <a:xfrm>
              <a:off x="8629425" y="-506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p:txBody>
        </p:sp>
        <p:cxnSp>
          <p:nvCxnSpPr>
            <p:cNvPr id="826" name="Google Shape;826;p24"/>
            <p:cNvCxnSpPr/>
            <p:nvPr/>
          </p:nvCxnSpPr>
          <p:spPr>
            <a:xfrm flipH="1" rot="10800000">
              <a:off x="8335275" y="-453225"/>
              <a:ext cx="696300" cy="8400"/>
            </a:xfrm>
            <a:prstGeom prst="straightConnector1">
              <a:avLst/>
            </a:prstGeom>
            <a:noFill/>
            <a:ln cap="flat" cmpd="sng" w="9525">
              <a:solidFill>
                <a:schemeClr val="dk2"/>
              </a:solidFill>
              <a:prstDash val="solid"/>
              <a:round/>
              <a:headEnd len="sm" w="sm" type="none"/>
              <a:tailEnd len="med" w="med" type="triangle"/>
            </a:ln>
          </p:spPr>
        </p:cxnSp>
      </p:grpSp>
      <p:pic>
        <p:nvPicPr>
          <p:cNvPr descr=" \hat{\mathbf{y}}" id="827" name="Google Shape;827;p24"/>
          <p:cNvPicPr preferRelativeResize="0"/>
          <p:nvPr/>
        </p:nvPicPr>
        <p:blipFill rotWithShape="1">
          <a:blip r:embed="rId3">
            <a:alphaModFix/>
          </a:blip>
          <a:srcRect b="0" l="0" r="0" t="0"/>
          <a:stretch/>
        </p:blipFill>
        <p:spPr>
          <a:xfrm>
            <a:off x="2570200" y="1838325"/>
            <a:ext cx="134550" cy="209300"/>
          </a:xfrm>
          <a:prstGeom prst="rect">
            <a:avLst/>
          </a:prstGeom>
          <a:noFill/>
          <a:ln>
            <a:noFill/>
          </a:ln>
        </p:spPr>
      </p:pic>
      <p:pic>
        <p:nvPicPr>
          <p:cNvPr descr="\hat{\mathbf{y}} = f(\mathbf{x}, \boldsymbol{\theta})" id="828" name="Google Shape;828;p24"/>
          <p:cNvPicPr preferRelativeResize="0"/>
          <p:nvPr/>
        </p:nvPicPr>
        <p:blipFill rotWithShape="1">
          <a:blip r:embed="rId4">
            <a:alphaModFix/>
          </a:blip>
          <a:srcRect b="0" l="0" r="0" t="0"/>
          <a:stretch/>
        </p:blipFill>
        <p:spPr>
          <a:xfrm>
            <a:off x="3500272" y="1201097"/>
            <a:ext cx="1367975" cy="292725"/>
          </a:xfrm>
          <a:prstGeom prst="rect">
            <a:avLst/>
          </a:prstGeom>
          <a:noFill/>
          <a:ln>
            <a:noFill/>
          </a:ln>
        </p:spPr>
      </p:pic>
      <p:pic>
        <p:nvPicPr>
          <p:cNvPr descr="\mathbf{x} \in \mathbb{R}^D, \hat{\mathbf{y}} \in \mathbb{R}^K" id="829" name="Google Shape;829;p24"/>
          <p:cNvPicPr preferRelativeResize="0"/>
          <p:nvPr/>
        </p:nvPicPr>
        <p:blipFill rotWithShape="1">
          <a:blip r:embed="rId5">
            <a:alphaModFix/>
          </a:blip>
          <a:srcRect b="0" l="0" r="0" t="0"/>
          <a:stretch/>
        </p:blipFill>
        <p:spPr>
          <a:xfrm>
            <a:off x="5119175" y="1201109"/>
            <a:ext cx="1847678" cy="292700"/>
          </a:xfrm>
          <a:prstGeom prst="rect">
            <a:avLst/>
          </a:prstGeom>
          <a:noFill/>
          <a:ln>
            <a:noFill/>
          </a:ln>
        </p:spPr>
      </p:pic>
      <p:pic>
        <p:nvPicPr>
          <p:cNvPr descr="f: \mathbb{R}^D \to \mathbb{R}^K" id="830" name="Google Shape;830;p24"/>
          <p:cNvPicPr preferRelativeResize="0"/>
          <p:nvPr/>
        </p:nvPicPr>
        <p:blipFill rotWithShape="1">
          <a:blip r:embed="rId6">
            <a:alphaModFix/>
          </a:blip>
          <a:srcRect b="0" l="0" r="0" t="0"/>
          <a:stretch/>
        </p:blipFill>
        <p:spPr>
          <a:xfrm>
            <a:off x="7328800" y="1201085"/>
            <a:ext cx="1480612" cy="292725"/>
          </a:xfrm>
          <a:prstGeom prst="rect">
            <a:avLst/>
          </a:prstGeom>
          <a:noFill/>
          <a:ln>
            <a:noFill/>
          </a:ln>
        </p:spPr>
      </p:pic>
      <p:sp>
        <p:nvSpPr>
          <p:cNvPr id="831" name="Google Shape;831;p24"/>
          <p:cNvSpPr/>
          <p:nvPr/>
        </p:nvSpPr>
        <p:spPr>
          <a:xfrm>
            <a:off x="1532275" y="3380775"/>
            <a:ext cx="110400" cy="110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4"/>
          <p:cNvSpPr/>
          <p:nvPr/>
        </p:nvSpPr>
        <p:spPr>
          <a:xfrm>
            <a:off x="1075075" y="3685575"/>
            <a:ext cx="110400" cy="110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4"/>
          <p:cNvSpPr/>
          <p:nvPr/>
        </p:nvSpPr>
        <p:spPr>
          <a:xfrm>
            <a:off x="1502950" y="3795975"/>
            <a:ext cx="110400" cy="110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4"/>
          <p:cNvSpPr txBox="1"/>
          <p:nvPr/>
        </p:nvSpPr>
        <p:spPr>
          <a:xfrm>
            <a:off x="1439550" y="3068075"/>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1</a:t>
            </a:r>
            <a:endParaRPr b="0" i="0" sz="900" u="none" cap="none" strike="noStrike">
              <a:solidFill>
                <a:srgbClr val="000000"/>
              </a:solidFill>
              <a:latin typeface="Roboto"/>
              <a:ea typeface="Roboto"/>
              <a:cs typeface="Roboto"/>
              <a:sym typeface="Roboto"/>
            </a:endParaRPr>
          </a:p>
        </p:txBody>
      </p:sp>
      <p:cxnSp>
        <p:nvCxnSpPr>
          <p:cNvPr id="835" name="Google Shape;835;p24"/>
          <p:cNvCxnSpPr/>
          <p:nvPr/>
        </p:nvCxnSpPr>
        <p:spPr>
          <a:xfrm flipH="1" rot="10800000">
            <a:off x="1784450" y="3424875"/>
            <a:ext cx="339600" cy="2100"/>
          </a:xfrm>
          <a:prstGeom prst="straightConnector1">
            <a:avLst/>
          </a:prstGeom>
          <a:noFill/>
          <a:ln cap="flat" cmpd="sng" w="9525">
            <a:solidFill>
              <a:schemeClr val="dk2"/>
            </a:solidFill>
            <a:prstDash val="solid"/>
            <a:round/>
            <a:headEnd len="sm" w="sm" type="none"/>
            <a:tailEnd len="med" w="med" type="triangle"/>
          </a:ln>
        </p:spPr>
      </p:cxnSp>
      <p:sp>
        <p:nvSpPr>
          <p:cNvPr id="836" name="Google Shape;836;p24"/>
          <p:cNvSpPr txBox="1"/>
          <p:nvPr/>
        </p:nvSpPr>
        <p:spPr>
          <a:xfrm>
            <a:off x="2080550" y="3196875"/>
            <a:ext cx="111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J(f</a:t>
            </a:r>
            <a:r>
              <a:rPr b="0" i="0" lang="en-GB" sz="1100" u="none" cap="none" strike="noStrike">
                <a:solidFill>
                  <a:srgbClr val="000000"/>
                </a:solidFill>
                <a:latin typeface="Roboto"/>
                <a:ea typeface="Roboto"/>
                <a:cs typeface="Roboto"/>
                <a:sym typeface="Roboto"/>
              </a:rPr>
              <a:t>1</a:t>
            </a:r>
            <a:r>
              <a:rPr b="0" i="0" lang="en-GB" sz="1400" u="none" cap="none" strike="noStrike">
                <a:solidFill>
                  <a:srgbClr val="000000"/>
                </a:solidFill>
                <a:latin typeface="Roboto"/>
                <a:ea typeface="Roboto"/>
                <a:cs typeface="Roboto"/>
                <a:sym typeface="Roboto"/>
              </a:rPr>
              <a:t>(</a:t>
            </a:r>
            <a:r>
              <a:rPr b="1" i="0" lang="en-GB" sz="1400" u="none" cap="none" strike="noStrike">
                <a:solidFill>
                  <a:srgbClr val="000000"/>
                </a:solidFill>
                <a:latin typeface="Roboto"/>
                <a:ea typeface="Roboto"/>
                <a:cs typeface="Roboto"/>
                <a:sym typeface="Roboto"/>
              </a:rPr>
              <a:t>X</a:t>
            </a:r>
            <a:r>
              <a:rPr b="0" i="0" lang="en-GB" sz="1400" u="none" cap="none" strike="noStrike">
                <a:solidFill>
                  <a:srgbClr val="000000"/>
                </a:solidFill>
                <a:latin typeface="Roboto"/>
                <a:ea typeface="Roboto"/>
                <a:cs typeface="Roboto"/>
                <a:sym typeface="Roboto"/>
              </a:rPr>
              <a:t>),</a:t>
            </a:r>
            <a:r>
              <a:rPr b="1" i="0" lang="en-GB" sz="1400" u="none" cap="none" strike="noStrike">
                <a:solidFill>
                  <a:srgbClr val="000000"/>
                </a:solidFill>
                <a:latin typeface="Roboto"/>
                <a:ea typeface="Roboto"/>
                <a:cs typeface="Roboto"/>
                <a:sym typeface="Roboto"/>
              </a:rPr>
              <a:t>Y</a:t>
            </a:r>
            <a:r>
              <a:rPr b="0" i="0" lang="en-GB" sz="1400" u="none" cap="none" strike="noStrike">
                <a:solidFill>
                  <a:srgbClr val="000000"/>
                </a:solidFill>
                <a:latin typeface="Roboto"/>
                <a:ea typeface="Roboto"/>
                <a:cs typeface="Roboto"/>
                <a:sym typeface="Roboto"/>
              </a:rPr>
              <a:t>)</a:t>
            </a:r>
            <a:endParaRPr b="0" i="0" sz="900" u="none" cap="none" strike="noStrike">
              <a:solidFill>
                <a:srgbClr val="000000"/>
              </a:solidFill>
              <a:latin typeface="Roboto"/>
              <a:ea typeface="Roboto"/>
              <a:cs typeface="Roboto"/>
              <a:sym typeface="Roboto"/>
            </a:endParaRPr>
          </a:p>
        </p:txBody>
      </p:sp>
      <p:sp>
        <p:nvSpPr>
          <p:cNvPr id="837" name="Google Shape;837;p24"/>
          <p:cNvSpPr txBox="1"/>
          <p:nvPr/>
        </p:nvSpPr>
        <p:spPr>
          <a:xfrm>
            <a:off x="1001100" y="3326325"/>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4</a:t>
            </a:r>
            <a:endParaRPr b="0" i="0" sz="900" u="none" cap="none" strike="noStrike">
              <a:solidFill>
                <a:srgbClr val="000000"/>
              </a:solidFill>
              <a:latin typeface="Roboto"/>
              <a:ea typeface="Roboto"/>
              <a:cs typeface="Roboto"/>
              <a:sym typeface="Roboto"/>
            </a:endParaRPr>
          </a:p>
        </p:txBody>
      </p:sp>
      <p:sp>
        <p:nvSpPr>
          <p:cNvPr id="838" name="Google Shape;838;p24"/>
          <p:cNvSpPr txBox="1"/>
          <p:nvPr/>
        </p:nvSpPr>
        <p:spPr>
          <a:xfrm>
            <a:off x="1610700" y="3631125"/>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2</a:t>
            </a:r>
            <a:endParaRPr b="0" i="0" sz="900" u="none" cap="none" strike="noStrike">
              <a:solidFill>
                <a:srgbClr val="000000"/>
              </a:solidFill>
              <a:latin typeface="Roboto"/>
              <a:ea typeface="Roboto"/>
              <a:cs typeface="Roboto"/>
              <a:sym typeface="Roboto"/>
            </a:endParaRPr>
          </a:p>
        </p:txBody>
      </p:sp>
      <p:sp>
        <p:nvSpPr>
          <p:cNvPr id="839" name="Google Shape;839;p24"/>
          <p:cNvSpPr/>
          <p:nvPr/>
        </p:nvSpPr>
        <p:spPr>
          <a:xfrm>
            <a:off x="1198150" y="4176975"/>
            <a:ext cx="110400" cy="110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4"/>
          <p:cNvSpPr txBox="1"/>
          <p:nvPr/>
        </p:nvSpPr>
        <p:spPr>
          <a:xfrm>
            <a:off x="1305900" y="4012125"/>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3</a:t>
            </a:r>
            <a:endParaRPr b="0" i="0" sz="900" u="none" cap="none" strike="noStrike">
              <a:solidFill>
                <a:srgbClr val="000000"/>
              </a:solidFill>
              <a:latin typeface="Roboto"/>
              <a:ea typeface="Roboto"/>
              <a:cs typeface="Roboto"/>
              <a:sym typeface="Roboto"/>
            </a:endParaRPr>
          </a:p>
        </p:txBody>
      </p:sp>
      <p:sp>
        <p:nvSpPr>
          <p:cNvPr id="841" name="Google Shape;841;p24"/>
          <p:cNvSpPr txBox="1"/>
          <p:nvPr/>
        </p:nvSpPr>
        <p:spPr>
          <a:xfrm>
            <a:off x="2181375" y="3606825"/>
            <a:ext cx="111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J(f</a:t>
            </a:r>
            <a:r>
              <a:rPr b="0" i="0" lang="en-GB" sz="1100" u="none" cap="none" strike="noStrike">
                <a:solidFill>
                  <a:srgbClr val="000000"/>
                </a:solidFill>
                <a:latin typeface="Roboto"/>
                <a:ea typeface="Roboto"/>
                <a:cs typeface="Roboto"/>
                <a:sym typeface="Roboto"/>
              </a:rPr>
              <a:t>2</a:t>
            </a:r>
            <a:r>
              <a:rPr b="0" i="0" lang="en-GB" sz="1400" u="none" cap="none" strike="noStrike">
                <a:solidFill>
                  <a:srgbClr val="000000"/>
                </a:solidFill>
                <a:latin typeface="Roboto"/>
                <a:ea typeface="Roboto"/>
                <a:cs typeface="Roboto"/>
                <a:sym typeface="Roboto"/>
              </a:rPr>
              <a:t>(</a:t>
            </a:r>
            <a:r>
              <a:rPr b="1" i="0" lang="en-GB" sz="1400" u="none" cap="none" strike="noStrike">
                <a:solidFill>
                  <a:srgbClr val="000000"/>
                </a:solidFill>
                <a:latin typeface="Roboto"/>
                <a:ea typeface="Roboto"/>
                <a:cs typeface="Roboto"/>
                <a:sym typeface="Roboto"/>
              </a:rPr>
              <a:t>X</a:t>
            </a:r>
            <a:r>
              <a:rPr b="0" i="0" lang="en-GB" sz="1400" u="none" cap="none" strike="noStrike">
                <a:solidFill>
                  <a:srgbClr val="000000"/>
                </a:solidFill>
                <a:latin typeface="Roboto"/>
                <a:ea typeface="Roboto"/>
                <a:cs typeface="Roboto"/>
                <a:sym typeface="Roboto"/>
              </a:rPr>
              <a:t>),</a:t>
            </a:r>
            <a:r>
              <a:rPr b="1" i="0" lang="en-GB" sz="1400" u="none" cap="none" strike="noStrike">
                <a:solidFill>
                  <a:srgbClr val="000000"/>
                </a:solidFill>
                <a:latin typeface="Roboto"/>
                <a:ea typeface="Roboto"/>
                <a:cs typeface="Roboto"/>
                <a:sym typeface="Roboto"/>
              </a:rPr>
              <a:t>Y</a:t>
            </a:r>
            <a:r>
              <a:rPr b="0" i="0" lang="en-GB" sz="1400" u="none" cap="none" strike="noStrike">
                <a:solidFill>
                  <a:srgbClr val="000000"/>
                </a:solidFill>
                <a:latin typeface="Roboto"/>
                <a:ea typeface="Roboto"/>
                <a:cs typeface="Roboto"/>
                <a:sym typeface="Roboto"/>
              </a:rPr>
              <a:t>)</a:t>
            </a:r>
            <a:endParaRPr b="0" i="0" sz="900" u="none" cap="none" strike="noStrike">
              <a:solidFill>
                <a:srgbClr val="000000"/>
              </a:solidFill>
              <a:latin typeface="Roboto"/>
              <a:ea typeface="Roboto"/>
              <a:cs typeface="Roboto"/>
              <a:sym typeface="Roboto"/>
            </a:endParaRPr>
          </a:p>
        </p:txBody>
      </p:sp>
      <p:sp>
        <p:nvSpPr>
          <p:cNvPr id="842" name="Google Shape;842;p24"/>
          <p:cNvSpPr txBox="1"/>
          <p:nvPr/>
        </p:nvSpPr>
        <p:spPr>
          <a:xfrm>
            <a:off x="1898600" y="4016775"/>
            <a:ext cx="111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J(f</a:t>
            </a:r>
            <a:r>
              <a:rPr b="0" i="0" lang="en-GB" sz="1100" u="none" cap="none" strike="noStrike">
                <a:solidFill>
                  <a:srgbClr val="000000"/>
                </a:solidFill>
                <a:latin typeface="Roboto"/>
                <a:ea typeface="Roboto"/>
                <a:cs typeface="Roboto"/>
                <a:sym typeface="Roboto"/>
              </a:rPr>
              <a:t>3</a:t>
            </a:r>
            <a:r>
              <a:rPr b="0" i="0" lang="en-GB" sz="1400" u="none" cap="none" strike="noStrike">
                <a:solidFill>
                  <a:srgbClr val="000000"/>
                </a:solidFill>
                <a:latin typeface="Roboto"/>
                <a:ea typeface="Roboto"/>
                <a:cs typeface="Roboto"/>
                <a:sym typeface="Roboto"/>
              </a:rPr>
              <a:t>(</a:t>
            </a:r>
            <a:r>
              <a:rPr b="1" i="0" lang="en-GB" sz="1400" u="none" cap="none" strike="noStrike">
                <a:solidFill>
                  <a:srgbClr val="000000"/>
                </a:solidFill>
                <a:latin typeface="Roboto"/>
                <a:ea typeface="Roboto"/>
                <a:cs typeface="Roboto"/>
                <a:sym typeface="Roboto"/>
              </a:rPr>
              <a:t>X</a:t>
            </a:r>
            <a:r>
              <a:rPr b="0" i="0" lang="en-GB" sz="1400" u="none" cap="none" strike="noStrike">
                <a:solidFill>
                  <a:srgbClr val="000000"/>
                </a:solidFill>
                <a:latin typeface="Roboto"/>
                <a:ea typeface="Roboto"/>
                <a:cs typeface="Roboto"/>
                <a:sym typeface="Roboto"/>
              </a:rPr>
              <a:t>),</a:t>
            </a:r>
            <a:r>
              <a:rPr b="1" i="0" lang="en-GB" sz="1400" u="none" cap="none" strike="noStrike">
                <a:solidFill>
                  <a:srgbClr val="000000"/>
                </a:solidFill>
                <a:latin typeface="Roboto"/>
                <a:ea typeface="Roboto"/>
                <a:cs typeface="Roboto"/>
                <a:sym typeface="Roboto"/>
              </a:rPr>
              <a:t>Y</a:t>
            </a:r>
            <a:r>
              <a:rPr b="0" i="0" lang="en-GB" sz="1400" u="none" cap="none" strike="noStrike">
                <a:solidFill>
                  <a:srgbClr val="000000"/>
                </a:solidFill>
                <a:latin typeface="Roboto"/>
                <a:ea typeface="Roboto"/>
                <a:cs typeface="Roboto"/>
                <a:sym typeface="Roboto"/>
              </a:rPr>
              <a:t>)</a:t>
            </a:r>
            <a:endParaRPr b="0" i="0" sz="900" u="none" cap="none" strike="noStrike">
              <a:solidFill>
                <a:srgbClr val="000000"/>
              </a:solidFill>
              <a:latin typeface="Roboto"/>
              <a:ea typeface="Roboto"/>
              <a:cs typeface="Roboto"/>
              <a:sym typeface="Roboto"/>
            </a:endParaRPr>
          </a:p>
        </p:txBody>
      </p:sp>
      <p:cxnSp>
        <p:nvCxnSpPr>
          <p:cNvPr id="843" name="Google Shape;843;p24"/>
          <p:cNvCxnSpPr/>
          <p:nvPr/>
        </p:nvCxnSpPr>
        <p:spPr>
          <a:xfrm flipH="1" rot="10800000">
            <a:off x="804125" y="2913900"/>
            <a:ext cx="12600" cy="1635000"/>
          </a:xfrm>
          <a:prstGeom prst="straightConnector1">
            <a:avLst/>
          </a:prstGeom>
          <a:noFill/>
          <a:ln cap="flat" cmpd="sng" w="9525">
            <a:solidFill>
              <a:schemeClr val="dk2"/>
            </a:solidFill>
            <a:prstDash val="solid"/>
            <a:round/>
            <a:headEnd len="sm" w="sm" type="none"/>
            <a:tailEnd len="med" w="med" type="triangle"/>
          </a:ln>
        </p:spPr>
      </p:cxnSp>
      <p:cxnSp>
        <p:nvCxnSpPr>
          <p:cNvPr id="844" name="Google Shape;844;p24"/>
          <p:cNvCxnSpPr/>
          <p:nvPr/>
        </p:nvCxnSpPr>
        <p:spPr>
          <a:xfrm flipH="1" rot="10800000">
            <a:off x="532625" y="4384800"/>
            <a:ext cx="2646000" cy="12600"/>
          </a:xfrm>
          <a:prstGeom prst="straightConnector1">
            <a:avLst/>
          </a:prstGeom>
          <a:noFill/>
          <a:ln cap="flat" cmpd="sng" w="9525">
            <a:solidFill>
              <a:schemeClr val="dk2"/>
            </a:solidFill>
            <a:prstDash val="solid"/>
            <a:round/>
            <a:headEnd len="sm" w="sm" type="none"/>
            <a:tailEnd len="med" w="med" type="triangle"/>
          </a:ln>
        </p:spPr>
      </p:cxnSp>
      <p:sp>
        <p:nvSpPr>
          <p:cNvPr id="845" name="Google Shape;845;p24"/>
          <p:cNvSpPr txBox="1"/>
          <p:nvPr/>
        </p:nvSpPr>
        <p:spPr>
          <a:xfrm>
            <a:off x="2819400" y="4419600"/>
            <a:ext cx="46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θ</a:t>
            </a:r>
            <a:r>
              <a:rPr b="0" i="0" lang="en-GB" sz="1000" u="none" cap="none" strike="noStrike">
                <a:solidFill>
                  <a:srgbClr val="000000"/>
                </a:solidFill>
                <a:latin typeface="Arial"/>
                <a:ea typeface="Arial"/>
                <a:cs typeface="Arial"/>
                <a:sym typeface="Arial"/>
              </a:rPr>
              <a:t>1</a:t>
            </a:r>
            <a:endParaRPr b="0" i="0" sz="1000" u="none" cap="none" strike="noStrike">
              <a:solidFill>
                <a:srgbClr val="000000"/>
              </a:solidFill>
              <a:latin typeface="Arial"/>
              <a:ea typeface="Arial"/>
              <a:cs typeface="Arial"/>
              <a:sym typeface="Arial"/>
            </a:endParaRPr>
          </a:p>
        </p:txBody>
      </p:sp>
      <p:sp>
        <p:nvSpPr>
          <p:cNvPr id="846" name="Google Shape;846;p24"/>
          <p:cNvSpPr txBox="1"/>
          <p:nvPr/>
        </p:nvSpPr>
        <p:spPr>
          <a:xfrm>
            <a:off x="457200" y="2895600"/>
            <a:ext cx="46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θ</a:t>
            </a:r>
            <a:r>
              <a:rPr b="0" i="0" lang="en-GB" sz="1000" u="none" cap="none" strike="noStrike">
                <a:solidFill>
                  <a:srgbClr val="000000"/>
                </a:solidFill>
                <a:latin typeface="Arial"/>
                <a:ea typeface="Arial"/>
                <a:cs typeface="Arial"/>
                <a:sym typeface="Arial"/>
              </a:rPr>
              <a:t>2</a:t>
            </a:r>
            <a:endParaRPr b="0" i="0" sz="1000" u="none" cap="none" strike="noStrike">
              <a:solidFill>
                <a:srgbClr val="000000"/>
              </a:solidFill>
              <a:latin typeface="Arial"/>
              <a:ea typeface="Arial"/>
              <a:cs typeface="Arial"/>
              <a:sym typeface="Arial"/>
            </a:endParaRPr>
          </a:p>
        </p:txBody>
      </p:sp>
      <p:cxnSp>
        <p:nvCxnSpPr>
          <p:cNvPr id="847" name="Google Shape;847;p24"/>
          <p:cNvCxnSpPr/>
          <p:nvPr/>
        </p:nvCxnSpPr>
        <p:spPr>
          <a:xfrm flipH="1" rot="10800000">
            <a:off x="1860650" y="3805875"/>
            <a:ext cx="339600" cy="2100"/>
          </a:xfrm>
          <a:prstGeom prst="straightConnector1">
            <a:avLst/>
          </a:prstGeom>
          <a:noFill/>
          <a:ln cap="flat" cmpd="sng" w="9525">
            <a:solidFill>
              <a:schemeClr val="dk2"/>
            </a:solidFill>
            <a:prstDash val="solid"/>
            <a:round/>
            <a:headEnd len="sm" w="sm" type="none"/>
            <a:tailEnd len="med" w="med" type="triangle"/>
          </a:ln>
        </p:spPr>
      </p:cxnSp>
      <p:cxnSp>
        <p:nvCxnSpPr>
          <p:cNvPr id="848" name="Google Shape;848;p24"/>
          <p:cNvCxnSpPr/>
          <p:nvPr/>
        </p:nvCxnSpPr>
        <p:spPr>
          <a:xfrm flipH="1" rot="10800000">
            <a:off x="1559000" y="4207013"/>
            <a:ext cx="339600" cy="2100"/>
          </a:xfrm>
          <a:prstGeom prst="straightConnector1">
            <a:avLst/>
          </a:prstGeom>
          <a:noFill/>
          <a:ln cap="flat" cmpd="sng" w="9525">
            <a:solidFill>
              <a:schemeClr val="dk2"/>
            </a:solidFill>
            <a:prstDash val="solid"/>
            <a:round/>
            <a:headEnd len="sm" w="sm" type="none"/>
            <a:tailEnd len="med" w="med" type="triangle"/>
          </a:ln>
        </p:spPr>
      </p:cxnSp>
      <p:sp>
        <p:nvSpPr>
          <p:cNvPr id="849" name="Google Shape;849;p24"/>
          <p:cNvSpPr txBox="1"/>
          <p:nvPr/>
        </p:nvSpPr>
        <p:spPr>
          <a:xfrm>
            <a:off x="984513" y="4438500"/>
            <a:ext cx="1667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Parameter space</a:t>
            </a:r>
            <a:endParaRPr b="1" i="0" sz="1200" u="none" cap="none" strike="noStrike">
              <a:solidFill>
                <a:srgbClr val="000000"/>
              </a:solidFill>
              <a:latin typeface="Roboto"/>
              <a:ea typeface="Roboto"/>
              <a:cs typeface="Roboto"/>
              <a:sym typeface="Roboto"/>
            </a:endParaRPr>
          </a:p>
        </p:txBody>
      </p:sp>
      <p:pic>
        <p:nvPicPr>
          <p:cNvPr descr="\boldsymbol{\theta} \in \mathbb{R}^P" id="850" name="Google Shape;850;p24"/>
          <p:cNvPicPr preferRelativeResize="0"/>
          <p:nvPr/>
        </p:nvPicPr>
        <p:blipFill rotWithShape="1">
          <a:blip r:embed="rId7">
            <a:alphaModFix/>
          </a:blip>
          <a:srcRect b="0" l="0" r="0" t="0"/>
          <a:stretch/>
        </p:blipFill>
        <p:spPr>
          <a:xfrm>
            <a:off x="5298200" y="1780725"/>
            <a:ext cx="775246" cy="234613"/>
          </a:xfrm>
          <a:prstGeom prst="rect">
            <a:avLst/>
          </a:prstGeom>
          <a:noFill/>
          <a:ln>
            <a:noFill/>
          </a:ln>
        </p:spPr>
      </p:pic>
      <p:pic>
        <p:nvPicPr>
          <p:cNvPr descr="\boldsymbol{\theta} = [\theta_1, ..., \theta_P]^T" id="851" name="Google Shape;851;p24"/>
          <p:cNvPicPr preferRelativeResize="0"/>
          <p:nvPr/>
        </p:nvPicPr>
        <p:blipFill rotWithShape="1">
          <a:blip r:embed="rId8">
            <a:alphaModFix/>
          </a:blip>
          <a:srcRect b="0" l="0" r="0" t="0"/>
          <a:stretch/>
        </p:blipFill>
        <p:spPr>
          <a:xfrm>
            <a:off x="3500275" y="1757213"/>
            <a:ext cx="1605899" cy="281650"/>
          </a:xfrm>
          <a:prstGeom prst="rect">
            <a:avLst/>
          </a:prstGeom>
          <a:noFill/>
          <a:ln>
            <a:noFill/>
          </a:ln>
        </p:spPr>
      </p:pic>
      <p:sp>
        <p:nvSpPr>
          <p:cNvPr id="852" name="Google Shape;852;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853" name="Google Shape;853;p24"/>
          <p:cNvPicPr preferRelativeResize="0"/>
          <p:nvPr/>
        </p:nvPicPr>
        <p:blipFill rotWithShape="1">
          <a:blip r:embed="rId9">
            <a:alphaModFix/>
          </a:blip>
          <a:srcRect b="0" l="0" r="0" t="0"/>
          <a:stretch/>
        </p:blipFill>
        <p:spPr>
          <a:xfrm>
            <a:off x="3985950" y="3141475"/>
            <a:ext cx="4159401" cy="734012"/>
          </a:xfrm>
          <a:prstGeom prst="rect">
            <a:avLst/>
          </a:prstGeom>
          <a:noFill/>
          <a:ln>
            <a:noFill/>
          </a:ln>
        </p:spPr>
      </p:pic>
      <p:sp>
        <p:nvSpPr>
          <p:cNvPr id="854" name="Google Shape;854;p24"/>
          <p:cNvSpPr txBox="1"/>
          <p:nvPr/>
        </p:nvSpPr>
        <p:spPr>
          <a:xfrm>
            <a:off x="3812775" y="4257050"/>
            <a:ext cx="4402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algorithm that finds this function by exploring the parameter space is called the </a:t>
            </a:r>
            <a:r>
              <a:rPr b="1" i="0" lang="en-GB" sz="1400" u="none" cap="none" strike="noStrike">
                <a:solidFill>
                  <a:srgbClr val="000000"/>
                </a:solidFill>
                <a:latin typeface="Roboto"/>
                <a:ea typeface="Roboto"/>
                <a:cs typeface="Roboto"/>
                <a:sym typeface="Roboto"/>
              </a:rPr>
              <a:t>optimizer</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58" name="Shape 858"/>
        <p:cNvGrpSpPr/>
        <p:nvPr/>
      </p:nvGrpSpPr>
      <p:grpSpPr>
        <a:xfrm>
          <a:off x="0" y="0"/>
          <a:ext cx="0" cy="0"/>
          <a:chOff x="0" y="0"/>
          <a:chExt cx="0" cy="0"/>
        </a:xfrm>
      </p:grpSpPr>
      <p:sp>
        <p:nvSpPr>
          <p:cNvPr id="859" name="Google Shape;859;p2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Optimization</a:t>
            </a:r>
            <a:endParaRPr sz="2600"/>
          </a:p>
        </p:txBody>
      </p:sp>
      <p:sp>
        <p:nvSpPr>
          <p:cNvPr id="860" name="Google Shape;860;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861" name="Google Shape;861;p25"/>
          <p:cNvSpPr txBox="1"/>
          <p:nvPr/>
        </p:nvSpPr>
        <p:spPr>
          <a:xfrm>
            <a:off x="182625" y="810375"/>
            <a:ext cx="300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This is usually a </a:t>
            </a:r>
            <a:r>
              <a:rPr b="1" i="0" lang="en-GB" sz="1400" u="none" cap="none" strike="noStrike">
                <a:solidFill>
                  <a:srgbClr val="000000"/>
                </a:solidFill>
                <a:latin typeface="Roboto"/>
                <a:ea typeface="Roboto"/>
                <a:cs typeface="Roboto"/>
                <a:sym typeface="Roboto"/>
              </a:rPr>
              <a:t>difficult</a:t>
            </a:r>
            <a:r>
              <a:rPr b="0" i="0" lang="en-GB" sz="1400" u="none" cap="none" strike="noStrike">
                <a:solidFill>
                  <a:srgbClr val="000000"/>
                </a:solidFill>
                <a:latin typeface="Roboto"/>
                <a:ea typeface="Roboto"/>
                <a:cs typeface="Roboto"/>
                <a:sym typeface="Roboto"/>
              </a:rPr>
              <a:t> problem:</a:t>
            </a:r>
            <a:endParaRPr b="0" i="0" sz="1400" u="none" cap="none" strike="noStrike">
              <a:solidFill>
                <a:srgbClr val="000000"/>
              </a:solidFill>
              <a:latin typeface="Roboto"/>
              <a:ea typeface="Roboto"/>
              <a:cs typeface="Roboto"/>
              <a:sym typeface="Roboto"/>
            </a:endParaRPr>
          </a:p>
        </p:txBody>
      </p:sp>
      <p:sp>
        <p:nvSpPr>
          <p:cNvPr id="862" name="Google Shape;862;p25"/>
          <p:cNvSpPr txBox="1"/>
          <p:nvPr/>
        </p:nvSpPr>
        <p:spPr>
          <a:xfrm>
            <a:off x="62800" y="1281775"/>
            <a:ext cx="6881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function usually has a lot of </a:t>
            </a:r>
            <a:r>
              <a:rPr b="1" i="0" lang="en-GB" sz="1400" u="none" cap="none" strike="noStrike">
                <a:solidFill>
                  <a:srgbClr val="000000"/>
                </a:solidFill>
                <a:latin typeface="Roboto"/>
                <a:ea typeface="Roboto"/>
                <a:cs typeface="Roboto"/>
                <a:sym typeface="Roboto"/>
              </a:rPr>
              <a:t>local minima</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maxima</a:t>
            </a:r>
            <a:r>
              <a:rPr b="0" i="0" lang="en-GB" sz="1400" u="none" cap="none" strike="noStrike">
                <a:solidFill>
                  <a:srgbClr val="000000"/>
                </a:solidFill>
                <a:latin typeface="Roboto"/>
                <a:ea typeface="Roboto"/>
                <a:cs typeface="Roboto"/>
                <a:sym typeface="Roboto"/>
              </a:rPr>
              <a:t>, and</a:t>
            </a:r>
            <a:r>
              <a:rPr b="1" i="0" lang="en-GB" sz="1400" u="none" cap="none" strike="noStrike">
                <a:solidFill>
                  <a:srgbClr val="000000"/>
                </a:solidFill>
                <a:latin typeface="Roboto"/>
                <a:ea typeface="Roboto"/>
                <a:cs typeface="Roboto"/>
                <a:sym typeface="Roboto"/>
              </a:rPr>
              <a:t> saddle points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863" name="Google Shape;863;p25"/>
          <p:cNvSpPr txBox="1"/>
          <p:nvPr/>
        </p:nvSpPr>
        <p:spPr>
          <a:xfrm>
            <a:off x="62800" y="1662775"/>
            <a:ext cx="751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a real machine learning problem, we might have</a:t>
            </a:r>
            <a:r>
              <a:rPr b="1" i="0" lang="en-GB" sz="1400" u="none" cap="none" strike="noStrike">
                <a:solidFill>
                  <a:srgbClr val="000000"/>
                </a:solidFill>
                <a:latin typeface="Roboto"/>
                <a:ea typeface="Roboto"/>
                <a:cs typeface="Roboto"/>
                <a:sym typeface="Roboto"/>
              </a:rPr>
              <a:t> tons of parameters to optimize</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864" name="Google Shape;864;p25"/>
          <p:cNvSpPr txBox="1"/>
          <p:nvPr/>
        </p:nvSpPr>
        <p:spPr>
          <a:xfrm>
            <a:off x="62800" y="2043775"/>
            <a:ext cx="772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instance, in modern deep learning, we might even have </a:t>
            </a:r>
            <a:r>
              <a:rPr b="1" i="0" lang="en-GB" sz="1400" u="none" cap="none" strike="noStrike">
                <a:solidFill>
                  <a:srgbClr val="000000"/>
                </a:solidFill>
                <a:latin typeface="Roboto"/>
                <a:ea typeface="Roboto"/>
                <a:cs typeface="Roboto"/>
                <a:sym typeface="Roboto"/>
              </a:rPr>
              <a:t>billions of parameters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865" name="Google Shape;865;p25"/>
          <p:cNvSpPr txBox="1"/>
          <p:nvPr/>
        </p:nvSpPr>
        <p:spPr>
          <a:xfrm>
            <a:off x="9157200" y="3440700"/>
            <a:ext cx="134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Plateau</a:t>
            </a:r>
            <a:endParaRPr b="0" i="0" sz="1200" u="none" cap="none" strike="noStrike">
              <a:solidFill>
                <a:srgbClr val="000000"/>
              </a:solidFill>
              <a:latin typeface="Roboto"/>
              <a:ea typeface="Roboto"/>
              <a:cs typeface="Roboto"/>
              <a:sym typeface="Roboto"/>
            </a:endParaRPr>
          </a:p>
        </p:txBody>
      </p:sp>
      <p:cxnSp>
        <p:nvCxnSpPr>
          <p:cNvPr id="866" name="Google Shape;866;p25"/>
          <p:cNvCxnSpPr/>
          <p:nvPr/>
        </p:nvCxnSpPr>
        <p:spPr>
          <a:xfrm flipH="1" rot="10800000">
            <a:off x="9415500" y="2999550"/>
            <a:ext cx="88500" cy="486000"/>
          </a:xfrm>
          <a:prstGeom prst="straightConnector1">
            <a:avLst/>
          </a:prstGeom>
          <a:noFill/>
          <a:ln cap="flat" cmpd="sng" w="9525">
            <a:solidFill>
              <a:srgbClr val="424242"/>
            </a:solidFill>
            <a:prstDash val="solid"/>
            <a:round/>
            <a:headEnd len="sm" w="sm" type="none"/>
            <a:tailEnd len="med" w="med" type="triangle"/>
          </a:ln>
        </p:spPr>
      </p:cxnSp>
      <p:grpSp>
        <p:nvGrpSpPr>
          <p:cNvPr id="867" name="Google Shape;867;p25"/>
          <p:cNvGrpSpPr/>
          <p:nvPr/>
        </p:nvGrpSpPr>
        <p:grpSpPr>
          <a:xfrm>
            <a:off x="1919797" y="2590605"/>
            <a:ext cx="3390656" cy="2329528"/>
            <a:chOff x="5579766" y="1521682"/>
            <a:chExt cx="4325920" cy="3616718"/>
          </a:xfrm>
        </p:grpSpPr>
        <p:pic>
          <p:nvPicPr>
            <p:cNvPr id="868" name="Google Shape;868;p25"/>
            <p:cNvPicPr preferRelativeResize="0"/>
            <p:nvPr/>
          </p:nvPicPr>
          <p:blipFill rotWithShape="1">
            <a:blip r:embed="rId3">
              <a:alphaModFix/>
            </a:blip>
            <a:srcRect b="0" l="0" r="0" t="0"/>
            <a:stretch/>
          </p:blipFill>
          <p:spPr>
            <a:xfrm>
              <a:off x="5762800" y="1793825"/>
              <a:ext cx="4016500" cy="3105400"/>
            </a:xfrm>
            <a:prstGeom prst="rect">
              <a:avLst/>
            </a:prstGeom>
            <a:noFill/>
            <a:ln>
              <a:noFill/>
            </a:ln>
          </p:spPr>
        </p:pic>
        <p:sp>
          <p:nvSpPr>
            <p:cNvPr id="869" name="Google Shape;869;p25"/>
            <p:cNvSpPr/>
            <p:nvPr/>
          </p:nvSpPr>
          <p:spPr>
            <a:xfrm>
              <a:off x="5977725" y="3875300"/>
              <a:ext cx="1035600" cy="20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5"/>
            <p:cNvSpPr/>
            <p:nvPr/>
          </p:nvSpPr>
          <p:spPr>
            <a:xfrm>
              <a:off x="6160700" y="3957400"/>
              <a:ext cx="3618600" cy="9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5"/>
            <p:cNvSpPr/>
            <p:nvPr/>
          </p:nvSpPr>
          <p:spPr>
            <a:xfrm>
              <a:off x="8435075" y="3819300"/>
              <a:ext cx="1035600" cy="20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5"/>
            <p:cNvSpPr/>
            <p:nvPr/>
          </p:nvSpPr>
          <p:spPr>
            <a:xfrm>
              <a:off x="7728650" y="3908550"/>
              <a:ext cx="1035600" cy="20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3" name="Google Shape;873;p25"/>
            <p:cNvCxnSpPr/>
            <p:nvPr/>
          </p:nvCxnSpPr>
          <p:spPr>
            <a:xfrm>
              <a:off x="7253325" y="4090000"/>
              <a:ext cx="151500" cy="480000"/>
            </a:xfrm>
            <a:prstGeom prst="straightConnector1">
              <a:avLst/>
            </a:prstGeom>
            <a:noFill/>
            <a:ln cap="flat" cmpd="sng" w="9525">
              <a:solidFill>
                <a:srgbClr val="424242"/>
              </a:solidFill>
              <a:prstDash val="solid"/>
              <a:round/>
              <a:headEnd len="sm" w="sm" type="none"/>
              <a:tailEnd len="med" w="med" type="triangle"/>
            </a:ln>
          </p:spPr>
        </p:cxnSp>
        <p:sp>
          <p:nvSpPr>
            <p:cNvPr id="874" name="Google Shape;874;p25"/>
            <p:cNvSpPr txBox="1"/>
            <p:nvPr/>
          </p:nvSpPr>
          <p:spPr>
            <a:xfrm>
              <a:off x="6924975" y="4564800"/>
              <a:ext cx="1345200" cy="57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minimum</a:t>
              </a:r>
              <a:endParaRPr b="0" i="0" sz="1200" u="none" cap="none" strike="noStrike">
                <a:solidFill>
                  <a:srgbClr val="000000"/>
                </a:solidFill>
                <a:latin typeface="Roboto"/>
                <a:ea typeface="Roboto"/>
                <a:cs typeface="Roboto"/>
                <a:sym typeface="Roboto"/>
              </a:endParaRPr>
            </a:p>
          </p:txBody>
        </p:sp>
        <p:sp>
          <p:nvSpPr>
            <p:cNvPr id="875" name="Google Shape;875;p25"/>
            <p:cNvSpPr txBox="1"/>
            <p:nvPr/>
          </p:nvSpPr>
          <p:spPr>
            <a:xfrm>
              <a:off x="5579766" y="1521682"/>
              <a:ext cx="1345200" cy="57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maximum</a:t>
              </a:r>
              <a:endParaRPr b="0" i="0" sz="1200" u="none" cap="none" strike="noStrike">
                <a:solidFill>
                  <a:srgbClr val="000000"/>
                </a:solidFill>
                <a:latin typeface="Roboto"/>
                <a:ea typeface="Roboto"/>
                <a:cs typeface="Roboto"/>
                <a:sym typeface="Roboto"/>
              </a:endParaRPr>
            </a:p>
          </p:txBody>
        </p:sp>
        <p:cxnSp>
          <p:nvCxnSpPr>
            <p:cNvPr id="876" name="Google Shape;876;p25"/>
            <p:cNvCxnSpPr/>
            <p:nvPr/>
          </p:nvCxnSpPr>
          <p:spPr>
            <a:xfrm>
              <a:off x="8383700" y="3908550"/>
              <a:ext cx="151500" cy="480000"/>
            </a:xfrm>
            <a:prstGeom prst="straightConnector1">
              <a:avLst/>
            </a:prstGeom>
            <a:noFill/>
            <a:ln cap="flat" cmpd="sng" w="9525">
              <a:solidFill>
                <a:srgbClr val="424242"/>
              </a:solidFill>
              <a:prstDash val="solid"/>
              <a:round/>
              <a:headEnd len="sm" w="sm" type="none"/>
              <a:tailEnd len="med" w="med" type="triangle"/>
            </a:ln>
          </p:spPr>
        </p:cxnSp>
        <p:sp>
          <p:nvSpPr>
            <p:cNvPr id="877" name="Google Shape;877;p25"/>
            <p:cNvSpPr txBox="1"/>
            <p:nvPr/>
          </p:nvSpPr>
          <p:spPr>
            <a:xfrm>
              <a:off x="8277875" y="4446500"/>
              <a:ext cx="1345200" cy="57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minimum</a:t>
              </a:r>
              <a:endParaRPr b="0" i="0" sz="1200" u="none" cap="none" strike="noStrike">
                <a:solidFill>
                  <a:srgbClr val="000000"/>
                </a:solidFill>
                <a:latin typeface="Roboto"/>
                <a:ea typeface="Roboto"/>
                <a:cs typeface="Roboto"/>
                <a:sym typeface="Roboto"/>
              </a:endParaRPr>
            </a:p>
          </p:txBody>
        </p:sp>
        <p:cxnSp>
          <p:nvCxnSpPr>
            <p:cNvPr id="878" name="Google Shape;878;p25"/>
            <p:cNvCxnSpPr/>
            <p:nvPr/>
          </p:nvCxnSpPr>
          <p:spPr>
            <a:xfrm rot="10800000">
              <a:off x="6666100" y="2037750"/>
              <a:ext cx="277800" cy="164100"/>
            </a:xfrm>
            <a:prstGeom prst="straightConnector1">
              <a:avLst/>
            </a:prstGeom>
            <a:noFill/>
            <a:ln cap="flat" cmpd="sng" w="9525">
              <a:solidFill>
                <a:srgbClr val="424242"/>
              </a:solidFill>
              <a:prstDash val="solid"/>
              <a:round/>
              <a:headEnd len="sm" w="sm" type="none"/>
              <a:tailEnd len="med" w="med" type="triangle"/>
            </a:ln>
          </p:spPr>
        </p:cxnSp>
        <p:sp>
          <p:nvSpPr>
            <p:cNvPr id="879" name="Google Shape;879;p25"/>
            <p:cNvSpPr txBox="1"/>
            <p:nvPr/>
          </p:nvSpPr>
          <p:spPr>
            <a:xfrm>
              <a:off x="8789386" y="2113935"/>
              <a:ext cx="1116300" cy="57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maximum</a:t>
              </a:r>
              <a:endParaRPr b="0" i="0" sz="1200" u="none" cap="none" strike="noStrike">
                <a:solidFill>
                  <a:srgbClr val="000000"/>
                </a:solidFill>
                <a:latin typeface="Roboto"/>
                <a:ea typeface="Roboto"/>
                <a:cs typeface="Roboto"/>
                <a:sym typeface="Roboto"/>
              </a:endParaRPr>
            </a:p>
          </p:txBody>
        </p:sp>
        <p:cxnSp>
          <p:nvCxnSpPr>
            <p:cNvPr id="880" name="Google Shape;880;p25"/>
            <p:cNvCxnSpPr/>
            <p:nvPr/>
          </p:nvCxnSpPr>
          <p:spPr>
            <a:xfrm flipH="1" rot="10800000">
              <a:off x="8345800" y="2444575"/>
              <a:ext cx="549300" cy="252600"/>
            </a:xfrm>
            <a:prstGeom prst="straightConnector1">
              <a:avLst/>
            </a:prstGeom>
            <a:noFill/>
            <a:ln cap="flat" cmpd="sng" w="9525">
              <a:solidFill>
                <a:srgbClr val="424242"/>
              </a:solidFill>
              <a:prstDash val="solid"/>
              <a:round/>
              <a:headEnd len="sm" w="sm" type="none"/>
              <a:tailEnd len="med" w="med" type="triangle"/>
            </a:ln>
          </p:spPr>
        </p:cxnSp>
        <p:sp>
          <p:nvSpPr>
            <p:cNvPr id="881" name="Google Shape;881;p25"/>
            <p:cNvSpPr txBox="1"/>
            <p:nvPr/>
          </p:nvSpPr>
          <p:spPr>
            <a:xfrm>
              <a:off x="5731600" y="3506000"/>
              <a:ext cx="1345200" cy="57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Plateau</a:t>
              </a:r>
              <a:endParaRPr b="0" i="0" sz="1200" u="none" cap="none" strike="noStrike">
                <a:solidFill>
                  <a:srgbClr val="000000"/>
                </a:solidFill>
                <a:latin typeface="Roboto"/>
                <a:ea typeface="Roboto"/>
                <a:cs typeface="Roboto"/>
                <a:sym typeface="Roboto"/>
              </a:endParaRPr>
            </a:p>
          </p:txBody>
        </p:sp>
        <p:sp>
          <p:nvSpPr>
            <p:cNvPr id="882" name="Google Shape;882;p25"/>
            <p:cNvSpPr txBox="1"/>
            <p:nvPr/>
          </p:nvSpPr>
          <p:spPr>
            <a:xfrm>
              <a:off x="7297400" y="1715600"/>
              <a:ext cx="1345200" cy="57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Plateau</a:t>
              </a:r>
              <a:endParaRPr b="0" i="0" sz="1200" u="none" cap="none" strike="noStrike">
                <a:solidFill>
                  <a:srgbClr val="000000"/>
                </a:solidFill>
                <a:latin typeface="Roboto"/>
                <a:ea typeface="Roboto"/>
                <a:cs typeface="Roboto"/>
                <a:sym typeface="Roboto"/>
              </a:endParaRPr>
            </a:p>
          </p:txBody>
        </p:sp>
        <p:cxnSp>
          <p:nvCxnSpPr>
            <p:cNvPr id="883" name="Google Shape;883;p25"/>
            <p:cNvCxnSpPr/>
            <p:nvPr/>
          </p:nvCxnSpPr>
          <p:spPr>
            <a:xfrm flipH="1" rot="10800000">
              <a:off x="7636950" y="2055725"/>
              <a:ext cx="52200" cy="296100"/>
            </a:xfrm>
            <a:prstGeom prst="straightConnector1">
              <a:avLst/>
            </a:prstGeom>
            <a:noFill/>
            <a:ln cap="flat" cmpd="sng" w="9525">
              <a:solidFill>
                <a:srgbClr val="424242"/>
              </a:solidFill>
              <a:prstDash val="solid"/>
              <a:round/>
              <a:headEnd len="sm" w="sm" type="none"/>
              <a:tailEnd len="med" w="med" type="triangle"/>
            </a:ln>
          </p:spPr>
        </p:cxnSp>
      </p:grpSp>
      <p:cxnSp>
        <p:nvCxnSpPr>
          <p:cNvPr id="884" name="Google Shape;884;p25"/>
          <p:cNvCxnSpPr/>
          <p:nvPr/>
        </p:nvCxnSpPr>
        <p:spPr>
          <a:xfrm flipH="1">
            <a:off x="2353000" y="3514375"/>
            <a:ext cx="112800" cy="4245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88" name="Shape 888"/>
        <p:cNvGrpSpPr/>
        <p:nvPr/>
      </p:nvGrpSpPr>
      <p:grpSpPr>
        <a:xfrm>
          <a:off x="0" y="0"/>
          <a:ext cx="0" cy="0"/>
          <a:chOff x="0" y="0"/>
          <a:chExt cx="0" cy="0"/>
        </a:xfrm>
      </p:grpSpPr>
      <p:sp>
        <p:nvSpPr>
          <p:cNvPr id="889" name="Google Shape;889;p2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Optimization</a:t>
            </a:r>
            <a:endParaRPr sz="2600"/>
          </a:p>
        </p:txBody>
      </p:sp>
      <p:sp>
        <p:nvSpPr>
          <p:cNvPr id="890" name="Google Shape;890;p26"/>
          <p:cNvSpPr txBox="1"/>
          <p:nvPr/>
        </p:nvSpPr>
        <p:spPr>
          <a:xfrm>
            <a:off x="568325" y="53761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6"/>
          <p:cNvSpPr txBox="1"/>
          <p:nvPr/>
        </p:nvSpPr>
        <p:spPr>
          <a:xfrm>
            <a:off x="309925" y="859575"/>
            <a:ext cx="8208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How can we solve the optimization problem?</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892" name="Google Shape;892;p26"/>
          <p:cNvSpPr txBox="1"/>
          <p:nvPr/>
        </p:nvSpPr>
        <p:spPr>
          <a:xfrm>
            <a:off x="4726775" y="1480688"/>
            <a:ext cx="414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We can try to find an </a:t>
            </a:r>
            <a:r>
              <a:rPr b="1" i="0" lang="en-GB" sz="1400" u="none" cap="none" strike="noStrike">
                <a:solidFill>
                  <a:srgbClr val="000000"/>
                </a:solidFill>
                <a:latin typeface="Arial"/>
                <a:ea typeface="Arial"/>
                <a:cs typeface="Arial"/>
                <a:sym typeface="Arial"/>
              </a:rPr>
              <a:t>analytical solution</a:t>
            </a:r>
            <a:r>
              <a:rPr b="0" i="0" lang="en-GB" sz="1400" u="none" cap="none" strike="noStrike">
                <a:solidFill>
                  <a:srgbClr val="000000"/>
                </a:solidFill>
                <a:latin typeface="Arial"/>
                <a:ea typeface="Arial"/>
                <a:cs typeface="Arial"/>
                <a:sym typeface="Arial"/>
              </a:rPr>
              <a:t> to the problem:</a:t>
            </a:r>
            <a:endParaRPr b="0" i="0" sz="1400" u="none" cap="none" strike="noStrike">
              <a:solidFill>
                <a:srgbClr val="000000"/>
              </a:solidFill>
              <a:latin typeface="Arial"/>
              <a:ea typeface="Arial"/>
              <a:cs typeface="Arial"/>
              <a:sym typeface="Arial"/>
            </a:endParaRPr>
          </a:p>
        </p:txBody>
      </p:sp>
      <p:sp>
        <p:nvSpPr>
          <p:cNvPr id="893" name="Google Shape;893;p26"/>
          <p:cNvSpPr txBox="1"/>
          <p:nvPr/>
        </p:nvSpPr>
        <p:spPr>
          <a:xfrm>
            <a:off x="359550" y="2469600"/>
            <a:ext cx="5576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AutoNum type="arabicPeriod"/>
            </a:pPr>
            <a:r>
              <a:rPr b="0" i="0" lang="en-GB" sz="1400" u="none" cap="none" strike="noStrike">
                <a:solidFill>
                  <a:srgbClr val="000000"/>
                </a:solidFill>
                <a:latin typeface="Roboto"/>
                <a:ea typeface="Roboto"/>
                <a:cs typeface="Roboto"/>
                <a:sym typeface="Roboto"/>
              </a:rPr>
              <a:t>We have to compute an expression for the </a:t>
            </a:r>
            <a:r>
              <a:rPr b="1" i="0" lang="en-GB" sz="1400" u="none" cap="none" strike="noStrike">
                <a:solidFill>
                  <a:srgbClr val="000000"/>
                </a:solidFill>
                <a:latin typeface="Roboto"/>
                <a:ea typeface="Roboto"/>
                <a:cs typeface="Roboto"/>
                <a:sym typeface="Roboto"/>
              </a:rPr>
              <a:t>gradient</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894" name="Google Shape;894;p26"/>
          <p:cNvSpPr txBox="1"/>
          <p:nvPr/>
        </p:nvSpPr>
        <p:spPr>
          <a:xfrm>
            <a:off x="434900" y="2965250"/>
            <a:ext cx="69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  We find a </a:t>
            </a:r>
            <a:r>
              <a:rPr b="1" i="0" lang="en-GB" sz="1400" u="none" cap="none" strike="noStrike">
                <a:solidFill>
                  <a:srgbClr val="000000"/>
                </a:solidFill>
                <a:latin typeface="Roboto"/>
                <a:ea typeface="Roboto"/>
                <a:cs typeface="Roboto"/>
                <a:sym typeface="Roboto"/>
              </a:rPr>
              <a:t>closed-form expression</a:t>
            </a:r>
            <a:r>
              <a:rPr b="0" i="0" lang="en-GB" sz="1400" u="none" cap="none" strike="noStrike">
                <a:solidFill>
                  <a:srgbClr val="000000"/>
                </a:solidFill>
                <a:latin typeface="Roboto"/>
                <a:ea typeface="Roboto"/>
                <a:cs typeface="Roboto"/>
                <a:sym typeface="Roboto"/>
              </a:rPr>
              <a:t> that tells us where are all the</a:t>
            </a:r>
            <a:r>
              <a:rPr b="1" i="0" lang="en-GB" sz="1400" u="none" cap="none" strike="noStrike">
                <a:solidFill>
                  <a:srgbClr val="000000"/>
                </a:solidFill>
                <a:latin typeface="Roboto"/>
                <a:ea typeface="Roboto"/>
                <a:cs typeface="Roboto"/>
                <a:sym typeface="Roboto"/>
              </a:rPr>
              <a:t> critical points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895" name="Google Shape;895;p26"/>
          <p:cNvSpPr txBox="1"/>
          <p:nvPr/>
        </p:nvSpPr>
        <p:spPr>
          <a:xfrm>
            <a:off x="434900" y="3430500"/>
            <a:ext cx="767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3.  We test </a:t>
            </a:r>
            <a:r>
              <a:rPr b="1" i="0" lang="en-GB" sz="1400" u="none" cap="none" strike="noStrike">
                <a:solidFill>
                  <a:srgbClr val="000000"/>
                </a:solidFill>
                <a:latin typeface="Roboto"/>
                <a:ea typeface="Roboto"/>
                <a:cs typeface="Roboto"/>
                <a:sym typeface="Roboto"/>
              </a:rPr>
              <a:t>all the critical points</a:t>
            </a:r>
            <a:r>
              <a:rPr b="0" i="0" lang="en-GB" sz="1400" u="none" cap="none" strike="noStrike">
                <a:solidFill>
                  <a:srgbClr val="000000"/>
                </a:solidFill>
                <a:latin typeface="Roboto"/>
                <a:ea typeface="Roboto"/>
                <a:cs typeface="Roboto"/>
                <a:sym typeface="Roboto"/>
              </a:rPr>
              <a:t> and we choose the one that minimizes the objective J. </a:t>
            </a:r>
            <a:endParaRPr b="0" i="0" sz="1400" u="none" cap="none" strike="noStrike">
              <a:solidFill>
                <a:srgbClr val="000000"/>
              </a:solidFill>
              <a:latin typeface="Roboto"/>
              <a:ea typeface="Roboto"/>
              <a:cs typeface="Roboto"/>
              <a:sym typeface="Roboto"/>
            </a:endParaRPr>
          </a:p>
        </p:txBody>
      </p:sp>
      <p:pic>
        <p:nvPicPr>
          <p:cNvPr id="896" name="Google Shape;896;p26"/>
          <p:cNvPicPr preferRelativeResize="0"/>
          <p:nvPr/>
        </p:nvPicPr>
        <p:blipFill rotWithShape="1">
          <a:blip r:embed="rId3">
            <a:alphaModFix/>
          </a:blip>
          <a:srcRect b="0" l="0" r="0" t="0"/>
          <a:stretch/>
        </p:blipFill>
        <p:spPr>
          <a:xfrm flipH="1">
            <a:off x="568325" y="4089400"/>
            <a:ext cx="559450" cy="562749"/>
          </a:xfrm>
          <a:prstGeom prst="rect">
            <a:avLst/>
          </a:prstGeom>
          <a:noFill/>
          <a:ln>
            <a:noFill/>
          </a:ln>
        </p:spPr>
      </p:pic>
      <p:sp>
        <p:nvSpPr>
          <p:cNvPr id="897" name="Google Shape;897;p26"/>
          <p:cNvSpPr txBox="1"/>
          <p:nvPr/>
        </p:nvSpPr>
        <p:spPr>
          <a:xfrm>
            <a:off x="1420025" y="3955125"/>
            <a:ext cx="740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Most of the time, we</a:t>
            </a:r>
            <a:r>
              <a:rPr b="1" i="0" lang="en-GB" sz="1400" u="none" cap="none" strike="noStrike">
                <a:solidFill>
                  <a:srgbClr val="000000"/>
                </a:solidFill>
                <a:latin typeface="Arial"/>
                <a:ea typeface="Arial"/>
                <a:cs typeface="Arial"/>
                <a:sym typeface="Arial"/>
              </a:rPr>
              <a:t> cannot find</a:t>
            </a:r>
            <a:r>
              <a:rPr b="0" i="0" lang="en-GB" sz="1400" u="none" cap="none" strike="noStrike">
                <a:solidFill>
                  <a:srgbClr val="000000"/>
                </a:solidFill>
                <a:latin typeface="Arial"/>
                <a:ea typeface="Arial"/>
                <a:cs typeface="Arial"/>
                <a:sym typeface="Arial"/>
              </a:rPr>
              <a:t> a </a:t>
            </a:r>
            <a:r>
              <a:rPr b="1" i="0" lang="en-GB" sz="1400" u="none" cap="none" strike="noStrike">
                <a:solidFill>
                  <a:srgbClr val="000000"/>
                </a:solidFill>
                <a:latin typeface="Arial"/>
                <a:ea typeface="Arial"/>
                <a:cs typeface="Arial"/>
                <a:sym typeface="Arial"/>
              </a:rPr>
              <a:t>closed-form analytical expression</a:t>
            </a:r>
            <a:r>
              <a:rPr b="0" i="0" lang="en-GB" sz="1400" u="none" cap="none" strike="noStrike">
                <a:solidFill>
                  <a:srgbClr val="000000"/>
                </a:solidFill>
                <a:latin typeface="Arial"/>
                <a:ea typeface="Arial"/>
                <a:cs typeface="Arial"/>
                <a:sym typeface="Arial"/>
              </a:rPr>
              <a:t> that solves this problem (</a:t>
            </a:r>
            <a:r>
              <a:rPr b="0" i="1" lang="en-GB" sz="1400" u="none" cap="none" strike="noStrike">
                <a:solidFill>
                  <a:srgbClr val="000000"/>
                </a:solidFill>
                <a:latin typeface="Arial"/>
                <a:ea typeface="Arial"/>
                <a:cs typeface="Arial"/>
                <a:sym typeface="Arial"/>
              </a:rPr>
              <a:t>root finding</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898" name="Google Shape;898;p26"/>
          <p:cNvSpPr txBox="1"/>
          <p:nvPr/>
        </p:nvSpPr>
        <p:spPr>
          <a:xfrm>
            <a:off x="1497750" y="4624700"/>
            <a:ext cx="776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Closed-form expressions only exist for </a:t>
            </a:r>
            <a:r>
              <a:rPr b="1" i="0" lang="en-GB" sz="1400" u="none" cap="none" strike="noStrike">
                <a:solidFill>
                  <a:srgbClr val="000000"/>
                </a:solidFill>
                <a:latin typeface="Arial"/>
                <a:ea typeface="Arial"/>
                <a:cs typeface="Arial"/>
                <a:sym typeface="Arial"/>
              </a:rPr>
              <a:t>simple functions</a:t>
            </a:r>
            <a:r>
              <a:rPr b="0" i="0" lang="en-GB" sz="1400" u="none" cap="none" strike="noStrike">
                <a:solidFill>
                  <a:srgbClr val="000000"/>
                </a:solidFill>
                <a:latin typeface="Arial"/>
                <a:ea typeface="Arial"/>
                <a:cs typeface="Arial"/>
                <a:sym typeface="Arial"/>
              </a:rPr>
              <a:t> (e.g, </a:t>
            </a:r>
            <a:r>
              <a:rPr b="0" i="1" lang="en-GB" sz="1400" u="none" cap="none" strike="noStrike">
                <a:solidFill>
                  <a:srgbClr val="000000"/>
                </a:solidFill>
                <a:latin typeface="Arial"/>
                <a:ea typeface="Arial"/>
                <a:cs typeface="Arial"/>
                <a:sym typeface="Arial"/>
              </a:rPr>
              <a:t>linear</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nabla J(\boldsymbol{\theta}) = 0" id="899" name="Google Shape;899;p26"/>
          <p:cNvPicPr preferRelativeResize="0"/>
          <p:nvPr/>
        </p:nvPicPr>
        <p:blipFill rotWithShape="1">
          <a:blip r:embed="rId4">
            <a:alphaModFix/>
          </a:blip>
          <a:srcRect b="0" l="0" r="0" t="0"/>
          <a:stretch/>
        </p:blipFill>
        <p:spPr>
          <a:xfrm>
            <a:off x="7066725" y="3036450"/>
            <a:ext cx="1404016" cy="308575"/>
          </a:xfrm>
          <a:prstGeom prst="rect">
            <a:avLst/>
          </a:prstGeom>
          <a:noFill/>
          <a:ln>
            <a:noFill/>
          </a:ln>
        </p:spPr>
      </p:pic>
      <p:pic>
        <p:nvPicPr>
          <p:cNvPr descr="\nabla J(\boldsymbol{\theta}) " id="900" name="Google Shape;900;p26"/>
          <p:cNvPicPr preferRelativeResize="0"/>
          <p:nvPr/>
        </p:nvPicPr>
        <p:blipFill rotWithShape="1">
          <a:blip r:embed="rId5">
            <a:alphaModFix/>
          </a:blip>
          <a:srcRect b="0" l="0" r="0" t="0"/>
          <a:stretch/>
        </p:blipFill>
        <p:spPr>
          <a:xfrm>
            <a:off x="5013750" y="2515413"/>
            <a:ext cx="833153" cy="308575"/>
          </a:xfrm>
          <a:prstGeom prst="rect">
            <a:avLst/>
          </a:prstGeom>
          <a:noFill/>
          <a:ln>
            <a:noFill/>
          </a:ln>
        </p:spPr>
      </p:pic>
      <p:sp>
        <p:nvSpPr>
          <p:cNvPr id="901" name="Google Shape;901;p26"/>
          <p:cNvSpPr/>
          <p:nvPr/>
        </p:nvSpPr>
        <p:spPr>
          <a:xfrm>
            <a:off x="493400" y="1493050"/>
            <a:ext cx="4059000" cy="692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boldsymbol{\theta}^{*} = \underset{\boldsymbol{\theta}}{\operatorname{argmin}} \: J\big( \mathbf{Y}, f(\mathbf{X, \boldsymbol{\theta}}) \big)" id="902" name="Google Shape;902;p26"/>
          <p:cNvPicPr preferRelativeResize="0"/>
          <p:nvPr/>
        </p:nvPicPr>
        <p:blipFill rotWithShape="1">
          <a:blip r:embed="rId6">
            <a:alphaModFix/>
          </a:blip>
          <a:srcRect b="0" l="0" r="0" t="0"/>
          <a:stretch/>
        </p:blipFill>
        <p:spPr>
          <a:xfrm>
            <a:off x="544400" y="1514538"/>
            <a:ext cx="3927898" cy="602700"/>
          </a:xfrm>
          <a:prstGeom prst="rect">
            <a:avLst/>
          </a:prstGeom>
          <a:noFill/>
          <a:ln>
            <a:noFill/>
          </a:ln>
        </p:spPr>
      </p:pic>
      <p:sp>
        <p:nvSpPr>
          <p:cNvPr id="903" name="Google Shape;903;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07" name="Shape 907"/>
        <p:cNvGrpSpPr/>
        <p:nvPr/>
      </p:nvGrpSpPr>
      <p:grpSpPr>
        <a:xfrm>
          <a:off x="0" y="0"/>
          <a:ext cx="0" cy="0"/>
          <a:chOff x="0" y="0"/>
          <a:chExt cx="0" cy="0"/>
        </a:xfrm>
      </p:grpSpPr>
      <p:sp>
        <p:nvSpPr>
          <p:cNvPr id="908" name="Google Shape;908;p2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Optimization</a:t>
            </a:r>
            <a:endParaRPr sz="2600"/>
          </a:p>
        </p:txBody>
      </p:sp>
      <p:sp>
        <p:nvSpPr>
          <p:cNvPr id="909" name="Google Shape;909;p27"/>
          <p:cNvSpPr txBox="1"/>
          <p:nvPr/>
        </p:nvSpPr>
        <p:spPr>
          <a:xfrm>
            <a:off x="568325" y="53761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7"/>
          <p:cNvSpPr txBox="1"/>
          <p:nvPr/>
        </p:nvSpPr>
        <p:spPr>
          <a:xfrm>
            <a:off x="309925" y="859575"/>
            <a:ext cx="8208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How can we solve the optimization problem?</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911" name="Google Shape;911;p27"/>
          <p:cNvSpPr/>
          <p:nvPr/>
        </p:nvSpPr>
        <p:spPr>
          <a:xfrm>
            <a:off x="759875" y="1481700"/>
            <a:ext cx="3980100" cy="692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7"/>
          <p:cNvSpPr txBox="1"/>
          <p:nvPr/>
        </p:nvSpPr>
        <p:spPr>
          <a:xfrm>
            <a:off x="5026200" y="1500300"/>
            <a:ext cx="3845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Fortunately, we can try to find a </a:t>
            </a:r>
            <a:r>
              <a:rPr b="1" i="0" lang="en-GB" sz="1400" u="none" cap="none" strike="noStrike">
                <a:solidFill>
                  <a:srgbClr val="000000"/>
                </a:solidFill>
                <a:latin typeface="Arial"/>
                <a:ea typeface="Arial"/>
                <a:cs typeface="Arial"/>
                <a:sym typeface="Arial"/>
              </a:rPr>
              <a:t>numerical solution</a:t>
            </a:r>
            <a:r>
              <a:rPr b="0" i="0" lang="en-GB" sz="1400" u="none" cap="none" strike="noStrike">
                <a:solidFill>
                  <a:srgbClr val="000000"/>
                </a:solidFill>
                <a:latin typeface="Arial"/>
                <a:ea typeface="Arial"/>
                <a:cs typeface="Arial"/>
                <a:sym typeface="Arial"/>
              </a:rPr>
              <a:t> to this problem. </a:t>
            </a:r>
            <a:endParaRPr b="0" i="0" sz="1400" u="none" cap="none" strike="noStrike">
              <a:solidFill>
                <a:srgbClr val="000000"/>
              </a:solidFill>
              <a:latin typeface="Arial"/>
              <a:ea typeface="Arial"/>
              <a:cs typeface="Arial"/>
              <a:sym typeface="Arial"/>
            </a:endParaRPr>
          </a:p>
        </p:txBody>
      </p:sp>
      <p:sp>
        <p:nvSpPr>
          <p:cNvPr id="913" name="Google Shape;913;p27"/>
          <p:cNvSpPr txBox="1"/>
          <p:nvPr/>
        </p:nvSpPr>
        <p:spPr>
          <a:xfrm>
            <a:off x="239975" y="2500700"/>
            <a:ext cx="8685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With this approach, we accept the idea of finding an </a:t>
            </a:r>
            <a:r>
              <a:rPr b="1" i="0" lang="en-GB" sz="1400" u="none" cap="none" strike="noStrike">
                <a:solidFill>
                  <a:srgbClr val="000000"/>
                </a:solidFill>
                <a:latin typeface="Arial"/>
                <a:ea typeface="Arial"/>
                <a:cs typeface="Arial"/>
                <a:sym typeface="Arial"/>
              </a:rPr>
              <a:t>approximate solution</a:t>
            </a:r>
            <a:r>
              <a:rPr b="0" i="0" lang="en-GB" sz="1400" u="none" cap="none" strike="noStrike">
                <a:solidFill>
                  <a:srgbClr val="000000"/>
                </a:solidFill>
                <a:latin typeface="Arial"/>
                <a:ea typeface="Arial"/>
                <a:cs typeface="Arial"/>
                <a:sym typeface="Arial"/>
              </a:rPr>
              <a:t> to the problem.</a:t>
            </a:r>
            <a:endParaRPr b="0" i="0" sz="1400" u="none" cap="none" strike="noStrike">
              <a:solidFill>
                <a:srgbClr val="000000"/>
              </a:solidFill>
              <a:latin typeface="Arial"/>
              <a:ea typeface="Arial"/>
              <a:cs typeface="Arial"/>
              <a:sym typeface="Arial"/>
            </a:endParaRPr>
          </a:p>
        </p:txBody>
      </p:sp>
      <p:sp>
        <p:nvSpPr>
          <p:cNvPr id="914" name="Google Shape;914;p27"/>
          <p:cNvSpPr txBox="1"/>
          <p:nvPr/>
        </p:nvSpPr>
        <p:spPr>
          <a:xfrm>
            <a:off x="263525" y="2949700"/>
            <a:ext cx="8379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When using numerical methods, we start from a set of candidate solutions and we </a:t>
            </a:r>
            <a:r>
              <a:rPr b="1" i="0" lang="en-GB" sz="1400" u="none" cap="none" strike="noStrike">
                <a:solidFill>
                  <a:srgbClr val="000000"/>
                </a:solidFill>
                <a:latin typeface="Arial"/>
                <a:ea typeface="Arial"/>
                <a:cs typeface="Arial"/>
                <a:sym typeface="Arial"/>
              </a:rPr>
              <a:t>progressively improve </a:t>
            </a:r>
            <a:r>
              <a:rPr b="0" i="0" lang="en-GB" sz="1400" u="none" cap="none" strike="noStrike">
                <a:solidFill>
                  <a:srgbClr val="000000"/>
                </a:solidFill>
                <a:latin typeface="Arial"/>
                <a:ea typeface="Arial"/>
                <a:cs typeface="Arial"/>
                <a:sym typeface="Arial"/>
              </a:rPr>
              <a:t>them until we think the problem is solved </a:t>
            </a:r>
            <a:r>
              <a:rPr b="1" i="0" lang="en-GB" sz="1400" u="none" cap="none" strike="noStrike">
                <a:solidFill>
                  <a:srgbClr val="000000"/>
                </a:solidFill>
                <a:latin typeface="Arial"/>
                <a:ea typeface="Arial"/>
                <a:cs typeface="Arial"/>
                <a:sym typeface="Arial"/>
              </a:rPr>
              <a:t>well enough</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boldsymbol{\theta}^{*} = \underset{\boldsymbol{\theta}}{\operatorname{argmin}} \: J\big( \mathbf{Y}, f(\mathbf{X, \boldsymbol{\theta}}) \big)" id="915" name="Google Shape;915;p27"/>
          <p:cNvPicPr preferRelativeResize="0"/>
          <p:nvPr/>
        </p:nvPicPr>
        <p:blipFill rotWithShape="1">
          <a:blip r:embed="rId3">
            <a:alphaModFix/>
          </a:blip>
          <a:srcRect b="0" l="0" r="0" t="0"/>
          <a:stretch/>
        </p:blipFill>
        <p:spPr>
          <a:xfrm>
            <a:off x="773000" y="1514538"/>
            <a:ext cx="3927898" cy="602700"/>
          </a:xfrm>
          <a:prstGeom prst="rect">
            <a:avLst/>
          </a:prstGeom>
          <a:noFill/>
          <a:ln>
            <a:noFill/>
          </a:ln>
        </p:spPr>
      </p:pic>
      <p:sp>
        <p:nvSpPr>
          <p:cNvPr id="916" name="Google Shape;916;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20" name="Shape 920"/>
        <p:cNvGrpSpPr/>
        <p:nvPr/>
      </p:nvGrpSpPr>
      <p:grpSpPr>
        <a:xfrm>
          <a:off x="0" y="0"/>
          <a:ext cx="0" cy="0"/>
          <a:chOff x="0" y="0"/>
          <a:chExt cx="0" cy="0"/>
        </a:xfrm>
      </p:grpSpPr>
      <p:sp>
        <p:nvSpPr>
          <p:cNvPr id="921" name="Google Shape;921;p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Gradient</a:t>
            </a:r>
            <a:endParaRPr sz="2600"/>
          </a:p>
        </p:txBody>
      </p:sp>
      <p:sp>
        <p:nvSpPr>
          <p:cNvPr id="922" name="Google Shape;922;p28"/>
          <p:cNvSpPr txBox="1"/>
          <p:nvPr/>
        </p:nvSpPr>
        <p:spPr>
          <a:xfrm>
            <a:off x="568325" y="53761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28"/>
          <p:cNvSpPr txBox="1"/>
          <p:nvPr/>
        </p:nvSpPr>
        <p:spPr>
          <a:xfrm>
            <a:off x="359975" y="919500"/>
            <a:ext cx="512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gradient                    can give us useful information:</a:t>
            </a:r>
            <a:endParaRPr b="0" i="0" sz="1400" u="none" cap="none" strike="noStrike">
              <a:solidFill>
                <a:srgbClr val="000000"/>
              </a:solidFill>
              <a:latin typeface="Roboto"/>
              <a:ea typeface="Roboto"/>
              <a:cs typeface="Roboto"/>
              <a:sym typeface="Roboto"/>
            </a:endParaRPr>
          </a:p>
        </p:txBody>
      </p:sp>
      <p:sp>
        <p:nvSpPr>
          <p:cNvPr id="924" name="Google Shape;924;p28"/>
          <p:cNvSpPr/>
          <p:nvPr/>
        </p:nvSpPr>
        <p:spPr>
          <a:xfrm>
            <a:off x="5867775" y="742425"/>
            <a:ext cx="3276300" cy="554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nabla J(\boldsymbol{\theta}) " id="925" name="Google Shape;925;p28"/>
          <p:cNvPicPr preferRelativeResize="0"/>
          <p:nvPr/>
        </p:nvPicPr>
        <p:blipFill rotWithShape="1">
          <a:blip r:embed="rId3">
            <a:alphaModFix/>
          </a:blip>
          <a:srcRect b="0" l="0" r="0" t="0"/>
          <a:stretch/>
        </p:blipFill>
        <p:spPr>
          <a:xfrm>
            <a:off x="1969700" y="1004459"/>
            <a:ext cx="697410" cy="258300"/>
          </a:xfrm>
          <a:prstGeom prst="rect">
            <a:avLst/>
          </a:prstGeom>
          <a:noFill/>
          <a:ln>
            <a:noFill/>
          </a:ln>
        </p:spPr>
      </p:pic>
      <p:pic>
        <p:nvPicPr>
          <p:cNvPr descr="\boldsymbol{\theta}^{*} = \underset{\boldsymbol{\theta}}{\operatorname{argmin}} \: J\big( \mathbf{Y}, f(\mathbf{X, \boldsymbol{\theta}}) \big)" id="926" name="Google Shape;926;p28"/>
          <p:cNvPicPr preferRelativeResize="0"/>
          <p:nvPr/>
        </p:nvPicPr>
        <p:blipFill rotWithShape="1">
          <a:blip r:embed="rId4">
            <a:alphaModFix/>
          </a:blip>
          <a:srcRect b="0" l="0" r="0" t="0"/>
          <a:stretch/>
        </p:blipFill>
        <p:spPr>
          <a:xfrm>
            <a:off x="5935575" y="755175"/>
            <a:ext cx="3187249" cy="489050"/>
          </a:xfrm>
          <a:prstGeom prst="rect">
            <a:avLst/>
          </a:prstGeom>
          <a:noFill/>
          <a:ln>
            <a:noFill/>
          </a:ln>
        </p:spPr>
      </p:pic>
      <p:sp>
        <p:nvSpPr>
          <p:cNvPr id="927" name="Google Shape;927;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928" name="Google Shape;928;p28"/>
          <p:cNvPicPr preferRelativeResize="0"/>
          <p:nvPr/>
        </p:nvPicPr>
        <p:blipFill rotWithShape="1">
          <a:blip r:embed="rId5">
            <a:alphaModFix/>
          </a:blip>
          <a:srcRect b="0" l="0" r="0" t="0"/>
          <a:stretch/>
        </p:blipFill>
        <p:spPr>
          <a:xfrm>
            <a:off x="654575" y="1521888"/>
            <a:ext cx="1900979" cy="298925"/>
          </a:xfrm>
          <a:prstGeom prst="rect">
            <a:avLst/>
          </a:prstGeom>
          <a:noFill/>
          <a:ln>
            <a:noFill/>
          </a:ln>
        </p:spPr>
      </p:pic>
      <p:pic>
        <p:nvPicPr>
          <p:cNvPr id="929" name="Google Shape;929;p28"/>
          <p:cNvPicPr preferRelativeResize="0"/>
          <p:nvPr/>
        </p:nvPicPr>
        <p:blipFill rotWithShape="1">
          <a:blip r:embed="rId6">
            <a:alphaModFix/>
          </a:blip>
          <a:srcRect b="0" l="0" r="0" t="0"/>
          <a:stretch/>
        </p:blipFill>
        <p:spPr>
          <a:xfrm>
            <a:off x="842500" y="2471537"/>
            <a:ext cx="3497251" cy="647425"/>
          </a:xfrm>
          <a:prstGeom prst="rect">
            <a:avLst/>
          </a:prstGeom>
          <a:noFill/>
          <a:ln>
            <a:noFill/>
          </a:ln>
        </p:spPr>
      </p:pic>
      <p:cxnSp>
        <p:nvCxnSpPr>
          <p:cNvPr id="930" name="Google Shape;930;p28"/>
          <p:cNvCxnSpPr/>
          <p:nvPr/>
        </p:nvCxnSpPr>
        <p:spPr>
          <a:xfrm flipH="1">
            <a:off x="1712425" y="3220763"/>
            <a:ext cx="648900" cy="755400"/>
          </a:xfrm>
          <a:prstGeom prst="straightConnector1">
            <a:avLst/>
          </a:prstGeom>
          <a:noFill/>
          <a:ln cap="flat" cmpd="sng" w="9525">
            <a:solidFill>
              <a:srgbClr val="424242"/>
            </a:solidFill>
            <a:prstDash val="solid"/>
            <a:round/>
            <a:headEnd len="sm" w="sm" type="none"/>
            <a:tailEnd len="med" w="med" type="triangle"/>
          </a:ln>
        </p:spPr>
      </p:cxnSp>
      <p:sp>
        <p:nvSpPr>
          <p:cNvPr id="931" name="Google Shape;931;p28"/>
          <p:cNvSpPr txBox="1"/>
          <p:nvPr/>
        </p:nvSpPr>
        <p:spPr>
          <a:xfrm>
            <a:off x="308238" y="4031900"/>
            <a:ext cx="2943900" cy="6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How J changes when I apply a little perturbation to </a:t>
            </a:r>
            <a:r>
              <a:rPr b="0" i="0" lang="en-GB" sz="1450" u="none" cap="none" strike="noStrike">
                <a:solidFill>
                  <a:srgbClr val="202124"/>
                </a:solidFill>
                <a:highlight>
                  <a:srgbClr val="FFFFFF"/>
                </a:highlight>
                <a:latin typeface="Arial"/>
                <a:ea typeface="Arial"/>
                <a:cs typeface="Arial"/>
                <a:sym typeface="Arial"/>
              </a:rPr>
              <a:t>θ</a:t>
            </a:r>
            <a:r>
              <a:rPr b="0" i="0" lang="en-GB" sz="1050" u="none" cap="none" strike="noStrike">
                <a:solidFill>
                  <a:srgbClr val="202124"/>
                </a:solidFill>
                <a:highlight>
                  <a:srgbClr val="FFFFFF"/>
                </a:highlight>
                <a:latin typeface="Arial"/>
                <a:ea typeface="Arial"/>
                <a:cs typeface="Arial"/>
                <a:sym typeface="Arial"/>
              </a:rPr>
              <a:t>1 </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932" name="Google Shape;932;p28"/>
          <p:cNvSpPr txBox="1"/>
          <p:nvPr/>
        </p:nvSpPr>
        <p:spPr>
          <a:xfrm>
            <a:off x="2890725" y="1620150"/>
            <a:ext cx="262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Partial Derivatives</a:t>
            </a:r>
            <a:endParaRPr b="1" i="0" sz="1400" u="none" cap="none" strike="noStrike">
              <a:solidFill>
                <a:srgbClr val="000000"/>
              </a:solidFill>
              <a:latin typeface="Roboto"/>
              <a:ea typeface="Roboto"/>
              <a:cs typeface="Roboto"/>
              <a:sym typeface="Roboto"/>
            </a:endParaRPr>
          </a:p>
        </p:txBody>
      </p:sp>
      <p:cxnSp>
        <p:nvCxnSpPr>
          <p:cNvPr id="933" name="Google Shape;933;p28"/>
          <p:cNvCxnSpPr/>
          <p:nvPr/>
        </p:nvCxnSpPr>
        <p:spPr>
          <a:xfrm flipH="1">
            <a:off x="3544425" y="3227375"/>
            <a:ext cx="415500" cy="941700"/>
          </a:xfrm>
          <a:prstGeom prst="straightConnector1">
            <a:avLst/>
          </a:prstGeom>
          <a:noFill/>
          <a:ln cap="flat" cmpd="sng" w="9525">
            <a:solidFill>
              <a:srgbClr val="424242"/>
            </a:solidFill>
            <a:prstDash val="solid"/>
            <a:round/>
            <a:headEnd len="sm" w="sm" type="none"/>
            <a:tailEnd len="med" w="med" type="triangle"/>
          </a:ln>
        </p:spPr>
      </p:cxnSp>
      <p:sp>
        <p:nvSpPr>
          <p:cNvPr id="934" name="Google Shape;934;p28"/>
          <p:cNvSpPr txBox="1"/>
          <p:nvPr/>
        </p:nvSpPr>
        <p:spPr>
          <a:xfrm>
            <a:off x="2950450" y="4125825"/>
            <a:ext cx="2943900" cy="6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How J changes when I apply a little perturbation to </a:t>
            </a:r>
            <a:r>
              <a:rPr b="0" i="0" lang="en-GB" sz="1450" u="none" cap="none" strike="noStrike">
                <a:solidFill>
                  <a:srgbClr val="202124"/>
                </a:solidFill>
                <a:highlight>
                  <a:srgbClr val="FFFFFF"/>
                </a:highlight>
                <a:latin typeface="Arial"/>
                <a:ea typeface="Arial"/>
                <a:cs typeface="Arial"/>
                <a:sym typeface="Arial"/>
              </a:rPr>
              <a:t>θ</a:t>
            </a:r>
            <a:r>
              <a:rPr b="0" i="0" lang="en-GB" sz="1050" u="none" cap="none" strike="noStrike">
                <a:solidFill>
                  <a:srgbClr val="202124"/>
                </a:solidFill>
                <a:highlight>
                  <a:srgbClr val="FFFFFF"/>
                </a:highlight>
                <a:latin typeface="Arial"/>
                <a:ea typeface="Arial"/>
                <a:cs typeface="Arial"/>
                <a:sym typeface="Arial"/>
              </a:rPr>
              <a:t>P </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935" name="Google Shape;935;p28"/>
          <p:cNvSpPr/>
          <p:nvPr/>
        </p:nvSpPr>
        <p:spPr>
          <a:xfrm rot="-5400000">
            <a:off x="2864950" y="1189025"/>
            <a:ext cx="448500" cy="2116500"/>
          </a:xfrm>
          <a:prstGeom prst="rightBrace">
            <a:avLst>
              <a:gd fmla="val 50000" name="adj1"/>
              <a:gd fmla="val 50000" name="adj2"/>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4242"/>
              </a:solidFill>
              <a:latin typeface="Arial"/>
              <a:ea typeface="Arial"/>
              <a:cs typeface="Arial"/>
              <a:sym typeface="Arial"/>
            </a:endParaRPr>
          </a:p>
        </p:txBody>
      </p:sp>
      <p:sp>
        <p:nvSpPr>
          <p:cNvPr id="936" name="Google Shape;936;p28"/>
          <p:cNvSpPr txBox="1"/>
          <p:nvPr/>
        </p:nvSpPr>
        <p:spPr>
          <a:xfrm>
            <a:off x="5113950" y="1939475"/>
            <a:ext cx="3810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gradient</a:t>
            </a:r>
            <a:r>
              <a:rPr b="0" i="0" lang="en-GB" sz="1400" u="none" cap="none" strike="noStrike">
                <a:solidFill>
                  <a:srgbClr val="000000"/>
                </a:solidFill>
                <a:latin typeface="Roboto"/>
                <a:ea typeface="Roboto"/>
                <a:cs typeface="Roboto"/>
                <a:sym typeface="Roboto"/>
              </a:rPr>
              <a:t> generalizes the notion of derivative.</a:t>
            </a:r>
            <a:endParaRPr b="0" i="0" sz="1400" u="none" cap="none" strike="noStrike">
              <a:solidFill>
                <a:srgbClr val="000000"/>
              </a:solidFill>
              <a:latin typeface="Roboto"/>
              <a:ea typeface="Roboto"/>
              <a:cs typeface="Roboto"/>
              <a:sym typeface="Roboto"/>
            </a:endParaRPr>
          </a:p>
        </p:txBody>
      </p:sp>
      <p:sp>
        <p:nvSpPr>
          <p:cNvPr id="937" name="Google Shape;937;p28"/>
          <p:cNvSpPr txBox="1"/>
          <p:nvPr/>
        </p:nvSpPr>
        <p:spPr>
          <a:xfrm>
            <a:off x="5143025" y="3409813"/>
            <a:ext cx="38109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It tells us what happens to the objective function when we apply a </a:t>
            </a:r>
            <a:r>
              <a:rPr b="1" i="0" lang="en-GB" sz="1400" u="none" cap="none" strike="noStrike">
                <a:solidFill>
                  <a:srgbClr val="000000"/>
                </a:solidFill>
                <a:latin typeface="Roboto"/>
                <a:ea typeface="Roboto"/>
                <a:cs typeface="Roboto"/>
                <a:sym typeface="Roboto"/>
              </a:rPr>
              <a:t>little change</a:t>
            </a:r>
            <a:r>
              <a:rPr b="0" i="0" lang="en-GB" sz="1400" u="none" cap="none" strike="noStrike">
                <a:solidFill>
                  <a:srgbClr val="000000"/>
                </a:solidFill>
                <a:latin typeface="Roboto"/>
                <a:ea typeface="Roboto"/>
                <a:cs typeface="Roboto"/>
                <a:sym typeface="Roboto"/>
              </a:rPr>
              <a:t> to each parameter.</a:t>
            </a:r>
            <a:endParaRPr b="0" i="0" sz="1400" u="none" cap="none" strike="noStrike">
              <a:solidFill>
                <a:srgbClr val="000000"/>
              </a:solidFill>
              <a:latin typeface="Roboto"/>
              <a:ea typeface="Roboto"/>
              <a:cs typeface="Roboto"/>
              <a:sym typeface="Roboto"/>
            </a:endParaRPr>
          </a:p>
        </p:txBody>
      </p:sp>
      <p:sp>
        <p:nvSpPr>
          <p:cNvPr id="938" name="Google Shape;938;p28"/>
          <p:cNvSpPr txBox="1"/>
          <p:nvPr/>
        </p:nvSpPr>
        <p:spPr>
          <a:xfrm>
            <a:off x="5067075" y="2658725"/>
            <a:ext cx="3895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It is a </a:t>
            </a:r>
            <a:r>
              <a:rPr b="1" i="0" lang="en-GB" sz="1400" u="none" cap="none" strike="noStrike">
                <a:solidFill>
                  <a:srgbClr val="000000"/>
                </a:solidFill>
                <a:latin typeface="Roboto"/>
                <a:ea typeface="Roboto"/>
                <a:cs typeface="Roboto"/>
                <a:sym typeface="Roboto"/>
              </a:rPr>
              <a:t>vector</a:t>
            </a:r>
            <a:r>
              <a:rPr b="0" i="0" lang="en-GB" sz="1400" u="none" cap="none" strike="noStrike">
                <a:solidFill>
                  <a:srgbClr val="000000"/>
                </a:solidFill>
                <a:latin typeface="Roboto"/>
                <a:ea typeface="Roboto"/>
                <a:cs typeface="Roboto"/>
                <a:sym typeface="Roboto"/>
              </a:rPr>
              <a:t> that points in the direction of the </a:t>
            </a:r>
            <a:r>
              <a:rPr b="1" i="0" lang="en-GB" sz="1400" u="none" cap="none" strike="noStrike">
                <a:solidFill>
                  <a:srgbClr val="000000"/>
                </a:solidFill>
                <a:latin typeface="Roboto"/>
                <a:ea typeface="Roboto"/>
                <a:cs typeface="Roboto"/>
                <a:sym typeface="Roboto"/>
              </a:rPr>
              <a:t>greatest increase</a:t>
            </a:r>
            <a:r>
              <a:rPr b="0" i="0" lang="en-GB" sz="1400" u="none" cap="none" strike="noStrike">
                <a:solidFill>
                  <a:srgbClr val="000000"/>
                </a:solidFill>
                <a:latin typeface="Roboto"/>
                <a:ea typeface="Roboto"/>
                <a:cs typeface="Roboto"/>
                <a:sym typeface="Roboto"/>
              </a:rPr>
              <a:t> of the objective.</a:t>
            </a:r>
            <a:endParaRPr b="0" i="0" sz="1400" u="none" cap="none" strike="noStrike">
              <a:solidFill>
                <a:srgbClr val="000000"/>
              </a:solidFill>
              <a:latin typeface="Roboto"/>
              <a:ea typeface="Roboto"/>
              <a:cs typeface="Roboto"/>
              <a:sym typeface="Roboto"/>
            </a:endParaRPr>
          </a:p>
        </p:txBody>
      </p:sp>
      <p:sp>
        <p:nvSpPr>
          <p:cNvPr id="939" name="Google Shape;939;p28"/>
          <p:cNvSpPr txBox="1"/>
          <p:nvPr/>
        </p:nvSpPr>
        <p:spPr>
          <a:xfrm>
            <a:off x="6066525" y="4300675"/>
            <a:ext cx="3022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use this information during optimization?</a:t>
            </a:r>
            <a:endParaRPr b="0" i="1" sz="1400" u="none" cap="none" strike="noStrike">
              <a:solidFill>
                <a:srgbClr val="000000"/>
              </a:solidFill>
              <a:latin typeface="Roboto"/>
              <a:ea typeface="Roboto"/>
              <a:cs typeface="Roboto"/>
              <a:sym typeface="Roboto"/>
            </a:endParaRPr>
          </a:p>
        </p:txBody>
      </p:sp>
      <p:pic>
        <p:nvPicPr>
          <p:cNvPr id="940" name="Google Shape;940;p28"/>
          <p:cNvPicPr preferRelativeResize="0"/>
          <p:nvPr/>
        </p:nvPicPr>
        <p:blipFill rotWithShape="1">
          <a:blip r:embed="rId7">
            <a:alphaModFix/>
          </a:blip>
          <a:srcRect b="0" l="0" r="0" t="0"/>
          <a:stretch/>
        </p:blipFill>
        <p:spPr>
          <a:xfrm>
            <a:off x="5517825" y="4272501"/>
            <a:ext cx="548699" cy="6437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10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44" name="Shape 944"/>
        <p:cNvGrpSpPr/>
        <p:nvPr/>
      </p:nvGrpSpPr>
      <p:grpSpPr>
        <a:xfrm>
          <a:off x="0" y="0"/>
          <a:ext cx="0" cy="0"/>
          <a:chOff x="0" y="0"/>
          <a:chExt cx="0" cy="0"/>
        </a:xfrm>
      </p:grpSpPr>
      <p:sp>
        <p:nvSpPr>
          <p:cNvPr id="945" name="Google Shape;945;p2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Gradient Descent</a:t>
            </a:r>
            <a:endParaRPr sz="2600"/>
          </a:p>
        </p:txBody>
      </p:sp>
      <p:sp>
        <p:nvSpPr>
          <p:cNvPr id="946" name="Google Shape;946;p29"/>
          <p:cNvSpPr txBox="1"/>
          <p:nvPr/>
        </p:nvSpPr>
        <p:spPr>
          <a:xfrm>
            <a:off x="568325" y="53761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9"/>
          <p:cNvSpPr/>
          <p:nvPr/>
        </p:nvSpPr>
        <p:spPr>
          <a:xfrm>
            <a:off x="5867775" y="742425"/>
            <a:ext cx="3276300" cy="554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8" name="Google Shape;948;p29"/>
          <p:cNvPicPr preferRelativeResize="0"/>
          <p:nvPr/>
        </p:nvPicPr>
        <p:blipFill rotWithShape="1">
          <a:blip r:embed="rId3">
            <a:alphaModFix/>
          </a:blip>
          <a:srcRect b="0" l="0" r="0" t="0"/>
          <a:stretch/>
        </p:blipFill>
        <p:spPr>
          <a:xfrm>
            <a:off x="290300" y="1648175"/>
            <a:ext cx="4016500" cy="3105400"/>
          </a:xfrm>
          <a:prstGeom prst="rect">
            <a:avLst/>
          </a:prstGeom>
          <a:noFill/>
          <a:ln>
            <a:noFill/>
          </a:ln>
        </p:spPr>
      </p:pic>
      <p:sp>
        <p:nvSpPr>
          <p:cNvPr id="949" name="Google Shape;949;p29"/>
          <p:cNvSpPr/>
          <p:nvPr/>
        </p:nvSpPr>
        <p:spPr>
          <a:xfrm>
            <a:off x="505225" y="3729650"/>
            <a:ext cx="1035600" cy="2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9"/>
          <p:cNvSpPr/>
          <p:nvPr/>
        </p:nvSpPr>
        <p:spPr>
          <a:xfrm>
            <a:off x="688200" y="3811750"/>
            <a:ext cx="3618600" cy="94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9"/>
          <p:cNvSpPr/>
          <p:nvPr/>
        </p:nvSpPr>
        <p:spPr>
          <a:xfrm>
            <a:off x="2962575" y="3673650"/>
            <a:ext cx="1035600" cy="2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9"/>
          <p:cNvSpPr/>
          <p:nvPr/>
        </p:nvSpPr>
        <p:spPr>
          <a:xfrm>
            <a:off x="2256150" y="3762900"/>
            <a:ext cx="1035600" cy="2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3" name="Google Shape;953;p29"/>
          <p:cNvCxnSpPr/>
          <p:nvPr/>
        </p:nvCxnSpPr>
        <p:spPr>
          <a:xfrm>
            <a:off x="1780825" y="3944350"/>
            <a:ext cx="151500" cy="480000"/>
          </a:xfrm>
          <a:prstGeom prst="straightConnector1">
            <a:avLst/>
          </a:prstGeom>
          <a:noFill/>
          <a:ln cap="flat" cmpd="sng" w="9525">
            <a:solidFill>
              <a:schemeClr val="dk2"/>
            </a:solidFill>
            <a:prstDash val="solid"/>
            <a:round/>
            <a:headEnd len="sm" w="sm" type="none"/>
            <a:tailEnd len="med" w="med" type="triangle"/>
          </a:ln>
        </p:spPr>
      </p:cxnSp>
      <p:sp>
        <p:nvSpPr>
          <p:cNvPr id="954" name="Google Shape;954;p29"/>
          <p:cNvSpPr txBox="1"/>
          <p:nvPr/>
        </p:nvSpPr>
        <p:spPr>
          <a:xfrm>
            <a:off x="1452475" y="4419150"/>
            <a:ext cx="134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minimum</a:t>
            </a:r>
            <a:endParaRPr b="0" i="0" sz="1200" u="none" cap="none" strike="noStrike">
              <a:solidFill>
                <a:srgbClr val="000000"/>
              </a:solidFill>
              <a:latin typeface="Roboto"/>
              <a:ea typeface="Roboto"/>
              <a:cs typeface="Roboto"/>
              <a:sym typeface="Roboto"/>
            </a:endParaRPr>
          </a:p>
        </p:txBody>
      </p:sp>
      <p:sp>
        <p:nvSpPr>
          <p:cNvPr id="955" name="Google Shape;955;p29"/>
          <p:cNvSpPr txBox="1"/>
          <p:nvPr/>
        </p:nvSpPr>
        <p:spPr>
          <a:xfrm>
            <a:off x="393500" y="1648175"/>
            <a:ext cx="134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maximum</a:t>
            </a:r>
            <a:endParaRPr b="0" i="0" sz="1200" u="none" cap="none" strike="noStrike">
              <a:solidFill>
                <a:srgbClr val="000000"/>
              </a:solidFill>
              <a:latin typeface="Roboto"/>
              <a:ea typeface="Roboto"/>
              <a:cs typeface="Roboto"/>
              <a:sym typeface="Roboto"/>
            </a:endParaRPr>
          </a:p>
        </p:txBody>
      </p:sp>
      <p:cxnSp>
        <p:nvCxnSpPr>
          <p:cNvPr id="956" name="Google Shape;956;p29"/>
          <p:cNvCxnSpPr/>
          <p:nvPr/>
        </p:nvCxnSpPr>
        <p:spPr>
          <a:xfrm>
            <a:off x="2911200" y="3762900"/>
            <a:ext cx="151500" cy="480000"/>
          </a:xfrm>
          <a:prstGeom prst="straightConnector1">
            <a:avLst/>
          </a:prstGeom>
          <a:noFill/>
          <a:ln cap="flat" cmpd="sng" w="9525">
            <a:solidFill>
              <a:schemeClr val="dk2"/>
            </a:solidFill>
            <a:prstDash val="solid"/>
            <a:round/>
            <a:headEnd len="sm" w="sm" type="none"/>
            <a:tailEnd len="med" w="med" type="triangle"/>
          </a:ln>
        </p:spPr>
      </p:cxnSp>
      <p:sp>
        <p:nvSpPr>
          <p:cNvPr id="957" name="Google Shape;957;p29"/>
          <p:cNvSpPr txBox="1"/>
          <p:nvPr/>
        </p:nvSpPr>
        <p:spPr>
          <a:xfrm>
            <a:off x="2805375" y="4300850"/>
            <a:ext cx="134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minimum</a:t>
            </a:r>
            <a:endParaRPr b="0" i="0" sz="1200" u="none" cap="none" strike="noStrike">
              <a:solidFill>
                <a:srgbClr val="000000"/>
              </a:solidFill>
              <a:latin typeface="Roboto"/>
              <a:ea typeface="Roboto"/>
              <a:cs typeface="Roboto"/>
              <a:sym typeface="Roboto"/>
            </a:endParaRPr>
          </a:p>
        </p:txBody>
      </p:sp>
      <p:cxnSp>
        <p:nvCxnSpPr>
          <p:cNvPr id="958" name="Google Shape;958;p29"/>
          <p:cNvCxnSpPr/>
          <p:nvPr/>
        </p:nvCxnSpPr>
        <p:spPr>
          <a:xfrm rot="10800000">
            <a:off x="1193600" y="1892100"/>
            <a:ext cx="277800" cy="164100"/>
          </a:xfrm>
          <a:prstGeom prst="straightConnector1">
            <a:avLst/>
          </a:prstGeom>
          <a:noFill/>
          <a:ln cap="flat" cmpd="sng" w="9525">
            <a:solidFill>
              <a:schemeClr val="dk2"/>
            </a:solidFill>
            <a:prstDash val="solid"/>
            <a:round/>
            <a:headEnd len="sm" w="sm" type="none"/>
            <a:tailEnd len="med" w="med" type="triangle"/>
          </a:ln>
        </p:spPr>
      </p:cxnSp>
      <p:sp>
        <p:nvSpPr>
          <p:cNvPr id="959" name="Google Shape;959;p29"/>
          <p:cNvSpPr txBox="1"/>
          <p:nvPr/>
        </p:nvSpPr>
        <p:spPr>
          <a:xfrm>
            <a:off x="3316900" y="1968300"/>
            <a:ext cx="87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maximum</a:t>
            </a:r>
            <a:endParaRPr b="0" i="0" sz="1200" u="none" cap="none" strike="noStrike">
              <a:solidFill>
                <a:srgbClr val="000000"/>
              </a:solidFill>
              <a:latin typeface="Roboto"/>
              <a:ea typeface="Roboto"/>
              <a:cs typeface="Roboto"/>
              <a:sym typeface="Roboto"/>
            </a:endParaRPr>
          </a:p>
        </p:txBody>
      </p:sp>
      <p:cxnSp>
        <p:nvCxnSpPr>
          <p:cNvPr id="960" name="Google Shape;960;p29"/>
          <p:cNvCxnSpPr/>
          <p:nvPr/>
        </p:nvCxnSpPr>
        <p:spPr>
          <a:xfrm flipH="1" rot="10800000">
            <a:off x="2873300" y="2298925"/>
            <a:ext cx="549300" cy="252600"/>
          </a:xfrm>
          <a:prstGeom prst="straightConnector1">
            <a:avLst/>
          </a:prstGeom>
          <a:noFill/>
          <a:ln cap="flat" cmpd="sng" w="9525">
            <a:solidFill>
              <a:schemeClr val="dk2"/>
            </a:solidFill>
            <a:prstDash val="solid"/>
            <a:round/>
            <a:headEnd len="sm" w="sm" type="none"/>
            <a:tailEnd len="med" w="med" type="triangle"/>
          </a:ln>
        </p:spPr>
      </p:cxnSp>
      <p:sp>
        <p:nvSpPr>
          <p:cNvPr id="961" name="Google Shape;961;p29"/>
          <p:cNvSpPr/>
          <p:nvPr/>
        </p:nvSpPr>
        <p:spPr>
          <a:xfrm>
            <a:off x="2256150" y="2990775"/>
            <a:ext cx="124500" cy="1263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2" name="Google Shape;962;p29"/>
          <p:cNvCxnSpPr>
            <a:stCxn id="961" idx="7"/>
          </p:cNvCxnSpPr>
          <p:nvPr/>
        </p:nvCxnSpPr>
        <p:spPr>
          <a:xfrm flipH="1" rot="10800000">
            <a:off x="2362417" y="2750971"/>
            <a:ext cx="170100" cy="258300"/>
          </a:xfrm>
          <a:prstGeom prst="straightConnector1">
            <a:avLst/>
          </a:prstGeom>
          <a:noFill/>
          <a:ln cap="flat" cmpd="sng" w="19050">
            <a:solidFill>
              <a:schemeClr val="accent3"/>
            </a:solidFill>
            <a:prstDash val="solid"/>
            <a:round/>
            <a:headEnd len="sm" w="sm" type="none"/>
            <a:tailEnd len="med" w="med" type="triangle"/>
          </a:ln>
        </p:spPr>
      </p:cxnSp>
      <p:sp>
        <p:nvSpPr>
          <p:cNvPr id="963" name="Google Shape;963;p29"/>
          <p:cNvSpPr txBox="1"/>
          <p:nvPr/>
        </p:nvSpPr>
        <p:spPr>
          <a:xfrm>
            <a:off x="4458350" y="1708850"/>
            <a:ext cx="401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964" name="Google Shape;964;p29"/>
          <p:cNvSpPr txBox="1"/>
          <p:nvPr/>
        </p:nvSpPr>
        <p:spPr>
          <a:xfrm>
            <a:off x="4477300" y="1759375"/>
            <a:ext cx="4496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gradient points in the direction of the </a:t>
            </a:r>
            <a:r>
              <a:rPr b="1" i="0" lang="en-GB" sz="1400" u="none" cap="none" strike="noStrike">
                <a:solidFill>
                  <a:srgbClr val="000000"/>
                </a:solidFill>
                <a:latin typeface="Roboto"/>
                <a:ea typeface="Roboto"/>
                <a:cs typeface="Roboto"/>
                <a:sym typeface="Roboto"/>
              </a:rPr>
              <a:t>greatest  increase</a:t>
            </a:r>
            <a:r>
              <a:rPr b="0" i="0" lang="en-GB" sz="1400" u="none" cap="none" strike="noStrike">
                <a:solidFill>
                  <a:srgbClr val="000000"/>
                </a:solidFill>
                <a:latin typeface="Roboto"/>
                <a:ea typeface="Roboto"/>
                <a:cs typeface="Roboto"/>
                <a:sym typeface="Roboto"/>
              </a:rPr>
              <a:t> of the objective.</a:t>
            </a:r>
            <a:endParaRPr b="0" i="0" sz="1400" u="none" cap="none" strike="noStrike">
              <a:solidFill>
                <a:srgbClr val="000000"/>
              </a:solidFill>
              <a:latin typeface="Roboto"/>
              <a:ea typeface="Roboto"/>
              <a:cs typeface="Roboto"/>
              <a:sym typeface="Roboto"/>
            </a:endParaRPr>
          </a:p>
        </p:txBody>
      </p:sp>
      <p:sp>
        <p:nvSpPr>
          <p:cNvPr id="965" name="Google Shape;965;p29"/>
          <p:cNvSpPr txBox="1"/>
          <p:nvPr/>
        </p:nvSpPr>
        <p:spPr>
          <a:xfrm>
            <a:off x="4477300" y="2521375"/>
            <a:ext cx="4496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If we want to minimize J, we might want to do a </a:t>
            </a:r>
            <a:r>
              <a:rPr b="1" i="0" lang="en-GB" sz="1400" u="none" cap="none" strike="noStrike">
                <a:solidFill>
                  <a:srgbClr val="000000"/>
                </a:solidFill>
                <a:latin typeface="Roboto"/>
                <a:ea typeface="Roboto"/>
                <a:cs typeface="Roboto"/>
                <a:sym typeface="Roboto"/>
              </a:rPr>
              <a:t>little step</a:t>
            </a:r>
            <a:r>
              <a:rPr b="0" i="0" lang="en-GB" sz="1400" u="none" cap="none" strike="noStrike">
                <a:solidFill>
                  <a:srgbClr val="000000"/>
                </a:solidFill>
                <a:latin typeface="Roboto"/>
                <a:ea typeface="Roboto"/>
                <a:cs typeface="Roboto"/>
                <a:sym typeface="Roboto"/>
              </a:rPr>
              <a:t> in this direction:</a:t>
            </a:r>
            <a:endParaRPr b="0" i="0" sz="1400" u="none" cap="none" strike="noStrike">
              <a:solidFill>
                <a:srgbClr val="000000"/>
              </a:solidFill>
              <a:latin typeface="Roboto"/>
              <a:ea typeface="Roboto"/>
              <a:cs typeface="Roboto"/>
              <a:sym typeface="Roboto"/>
            </a:endParaRPr>
          </a:p>
        </p:txBody>
      </p:sp>
      <p:sp>
        <p:nvSpPr>
          <p:cNvPr id="966" name="Google Shape;966;p29"/>
          <p:cNvSpPr/>
          <p:nvPr/>
        </p:nvSpPr>
        <p:spPr>
          <a:xfrm>
            <a:off x="2111950" y="3268900"/>
            <a:ext cx="124500" cy="1263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7" name="Google Shape;967;p29"/>
          <p:cNvCxnSpPr/>
          <p:nvPr/>
        </p:nvCxnSpPr>
        <p:spPr>
          <a:xfrm>
            <a:off x="5344550" y="3868575"/>
            <a:ext cx="0" cy="461100"/>
          </a:xfrm>
          <a:prstGeom prst="straightConnector1">
            <a:avLst/>
          </a:prstGeom>
          <a:noFill/>
          <a:ln cap="flat" cmpd="sng" w="9525">
            <a:solidFill>
              <a:schemeClr val="dk2"/>
            </a:solidFill>
            <a:prstDash val="solid"/>
            <a:round/>
            <a:headEnd len="sm" w="sm" type="none"/>
            <a:tailEnd len="med" w="med" type="triangle"/>
          </a:ln>
        </p:spPr>
      </p:cxnSp>
      <p:sp>
        <p:nvSpPr>
          <p:cNvPr id="968" name="Google Shape;968;p29"/>
          <p:cNvSpPr txBox="1"/>
          <p:nvPr/>
        </p:nvSpPr>
        <p:spPr>
          <a:xfrm>
            <a:off x="4858300" y="4419150"/>
            <a:ext cx="1174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New parameters</a:t>
            </a:r>
            <a:endParaRPr b="0" i="0" sz="1200" u="none" cap="none" strike="noStrike">
              <a:solidFill>
                <a:srgbClr val="000000"/>
              </a:solidFill>
              <a:latin typeface="Roboto"/>
              <a:ea typeface="Roboto"/>
              <a:cs typeface="Roboto"/>
              <a:sym typeface="Roboto"/>
            </a:endParaRPr>
          </a:p>
        </p:txBody>
      </p:sp>
      <p:cxnSp>
        <p:nvCxnSpPr>
          <p:cNvPr id="969" name="Google Shape;969;p29"/>
          <p:cNvCxnSpPr/>
          <p:nvPr/>
        </p:nvCxnSpPr>
        <p:spPr>
          <a:xfrm>
            <a:off x="6292175" y="3852513"/>
            <a:ext cx="0" cy="461100"/>
          </a:xfrm>
          <a:prstGeom prst="straightConnector1">
            <a:avLst/>
          </a:prstGeom>
          <a:noFill/>
          <a:ln cap="flat" cmpd="sng" w="9525">
            <a:solidFill>
              <a:schemeClr val="dk2"/>
            </a:solidFill>
            <a:prstDash val="solid"/>
            <a:round/>
            <a:headEnd len="sm" w="sm" type="none"/>
            <a:tailEnd len="med" w="med" type="triangle"/>
          </a:ln>
        </p:spPr>
      </p:cxnSp>
      <p:sp>
        <p:nvSpPr>
          <p:cNvPr id="970" name="Google Shape;970;p29"/>
          <p:cNvSpPr txBox="1"/>
          <p:nvPr/>
        </p:nvSpPr>
        <p:spPr>
          <a:xfrm>
            <a:off x="5848900" y="4419150"/>
            <a:ext cx="1231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Current parameters</a:t>
            </a:r>
            <a:endParaRPr b="0" i="0" sz="1200" u="none" cap="none" strike="noStrike">
              <a:solidFill>
                <a:srgbClr val="000000"/>
              </a:solidFill>
              <a:latin typeface="Roboto"/>
              <a:ea typeface="Roboto"/>
              <a:cs typeface="Roboto"/>
              <a:sym typeface="Roboto"/>
            </a:endParaRPr>
          </a:p>
        </p:txBody>
      </p:sp>
      <p:cxnSp>
        <p:nvCxnSpPr>
          <p:cNvPr id="971" name="Google Shape;971;p29"/>
          <p:cNvCxnSpPr>
            <a:endCxn id="972" idx="0"/>
          </p:cNvCxnSpPr>
          <p:nvPr/>
        </p:nvCxnSpPr>
        <p:spPr>
          <a:xfrm>
            <a:off x="7194125" y="3846450"/>
            <a:ext cx="295200" cy="665100"/>
          </a:xfrm>
          <a:prstGeom prst="straightConnector1">
            <a:avLst/>
          </a:prstGeom>
          <a:noFill/>
          <a:ln cap="flat" cmpd="sng" w="9525">
            <a:solidFill>
              <a:schemeClr val="dk2"/>
            </a:solidFill>
            <a:prstDash val="solid"/>
            <a:round/>
            <a:headEnd len="sm" w="sm" type="none"/>
            <a:tailEnd len="med" w="med" type="triangle"/>
          </a:ln>
        </p:spPr>
      </p:cxnSp>
      <p:sp>
        <p:nvSpPr>
          <p:cNvPr id="972" name="Google Shape;972;p29"/>
          <p:cNvSpPr txBox="1"/>
          <p:nvPr/>
        </p:nvSpPr>
        <p:spPr>
          <a:xfrm>
            <a:off x="6816725" y="4511550"/>
            <a:ext cx="134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Learning Rate</a:t>
            </a:r>
            <a:endParaRPr b="0" i="0" sz="1200" u="none" cap="none" strike="noStrike">
              <a:solidFill>
                <a:srgbClr val="000000"/>
              </a:solidFill>
              <a:latin typeface="Roboto"/>
              <a:ea typeface="Roboto"/>
              <a:cs typeface="Roboto"/>
              <a:sym typeface="Roboto"/>
            </a:endParaRPr>
          </a:p>
        </p:txBody>
      </p:sp>
      <p:cxnSp>
        <p:nvCxnSpPr>
          <p:cNvPr id="973" name="Google Shape;973;p29"/>
          <p:cNvCxnSpPr/>
          <p:nvPr/>
        </p:nvCxnSpPr>
        <p:spPr>
          <a:xfrm>
            <a:off x="8017575" y="3813675"/>
            <a:ext cx="434100" cy="682800"/>
          </a:xfrm>
          <a:prstGeom prst="straightConnector1">
            <a:avLst/>
          </a:prstGeom>
          <a:noFill/>
          <a:ln cap="flat" cmpd="sng" w="9525">
            <a:solidFill>
              <a:schemeClr val="dk2"/>
            </a:solidFill>
            <a:prstDash val="solid"/>
            <a:round/>
            <a:headEnd len="sm" w="sm" type="none"/>
            <a:tailEnd len="med" w="med" type="triangle"/>
          </a:ln>
        </p:spPr>
      </p:cxnSp>
      <p:sp>
        <p:nvSpPr>
          <p:cNvPr id="974" name="Google Shape;974;p29"/>
          <p:cNvSpPr txBox="1"/>
          <p:nvPr/>
        </p:nvSpPr>
        <p:spPr>
          <a:xfrm>
            <a:off x="8132475" y="4559725"/>
            <a:ext cx="1345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Gradient</a:t>
            </a:r>
            <a:endParaRPr b="0" i="0" sz="1200" u="none" cap="none" strike="noStrike">
              <a:solidFill>
                <a:srgbClr val="000000"/>
              </a:solidFill>
              <a:latin typeface="Roboto"/>
              <a:ea typeface="Roboto"/>
              <a:cs typeface="Roboto"/>
              <a:sym typeface="Roboto"/>
            </a:endParaRPr>
          </a:p>
        </p:txBody>
      </p:sp>
      <p:pic>
        <p:nvPicPr>
          <p:cNvPr descr="\boldsymbol{\theta}^{*} = \underset{\boldsymbol{\theta}}{\operatorname{argmin}} \: J\big( \mathbf{Y}, f(\mathbf{X, \boldsymbol{\theta}}) \big)" id="975" name="Google Shape;975;p29"/>
          <p:cNvPicPr preferRelativeResize="0"/>
          <p:nvPr/>
        </p:nvPicPr>
        <p:blipFill rotWithShape="1">
          <a:blip r:embed="rId4">
            <a:alphaModFix/>
          </a:blip>
          <a:srcRect b="0" l="0" r="0" t="0"/>
          <a:stretch/>
        </p:blipFill>
        <p:spPr>
          <a:xfrm>
            <a:off x="5935575" y="755175"/>
            <a:ext cx="3187249" cy="489050"/>
          </a:xfrm>
          <a:prstGeom prst="rect">
            <a:avLst/>
          </a:prstGeom>
          <a:noFill/>
          <a:ln>
            <a:noFill/>
          </a:ln>
        </p:spPr>
      </p:pic>
      <p:pic>
        <p:nvPicPr>
          <p:cNvPr descr="\boldsymbol{\theta}_{new} = \boldsymbol{\theta} - \eta \nabla J(\boldsymbol{\theta})" id="976" name="Google Shape;976;p29"/>
          <p:cNvPicPr preferRelativeResize="0"/>
          <p:nvPr/>
        </p:nvPicPr>
        <p:blipFill rotWithShape="1">
          <a:blip r:embed="rId5">
            <a:alphaModFix/>
          </a:blip>
          <a:srcRect b="0" l="0" r="0" t="0"/>
          <a:stretch/>
        </p:blipFill>
        <p:spPr>
          <a:xfrm>
            <a:off x="4807575" y="3268912"/>
            <a:ext cx="3618599" cy="451676"/>
          </a:xfrm>
          <a:prstGeom prst="rect">
            <a:avLst/>
          </a:prstGeom>
          <a:noFill/>
          <a:ln>
            <a:noFill/>
          </a:ln>
        </p:spPr>
      </p:pic>
      <p:cxnSp>
        <p:nvCxnSpPr>
          <p:cNvPr id="977" name="Google Shape;977;p29"/>
          <p:cNvCxnSpPr/>
          <p:nvPr/>
        </p:nvCxnSpPr>
        <p:spPr>
          <a:xfrm flipH="1">
            <a:off x="2187313" y="3113125"/>
            <a:ext cx="112500" cy="175500"/>
          </a:xfrm>
          <a:prstGeom prst="straightConnector1">
            <a:avLst/>
          </a:prstGeom>
          <a:noFill/>
          <a:ln cap="flat" cmpd="sng" w="19050">
            <a:solidFill>
              <a:schemeClr val="accent2"/>
            </a:solidFill>
            <a:prstDash val="solid"/>
            <a:round/>
            <a:headEnd len="sm" w="sm" type="none"/>
            <a:tailEnd len="med" w="med" type="triangle"/>
          </a:ln>
        </p:spPr>
      </p:cxnSp>
      <p:sp>
        <p:nvSpPr>
          <p:cNvPr id="978" name="Google Shape;978;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979" name="Google Shape;979;p29"/>
          <p:cNvSpPr txBox="1"/>
          <p:nvPr/>
        </p:nvSpPr>
        <p:spPr>
          <a:xfrm>
            <a:off x="325150" y="789650"/>
            <a:ext cx="4943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update the current parameters based on the gradient. </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par>
                                <p:cTn fill="hold" nodeType="with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par>
                                <p:cTn fill="hold" nodeType="with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000"/>
                                        <p:tgtEl>
                                          <p:spTgt spid="971"/>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83" name="Shape 983"/>
        <p:cNvGrpSpPr/>
        <p:nvPr/>
      </p:nvGrpSpPr>
      <p:grpSpPr>
        <a:xfrm>
          <a:off x="0" y="0"/>
          <a:ext cx="0" cy="0"/>
          <a:chOff x="0" y="0"/>
          <a:chExt cx="0" cy="0"/>
        </a:xfrm>
      </p:grpSpPr>
      <p:sp>
        <p:nvSpPr>
          <p:cNvPr id="984" name="Google Shape;984;p3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Gradient Descent</a:t>
            </a:r>
            <a:endParaRPr sz="2600"/>
          </a:p>
        </p:txBody>
      </p:sp>
      <p:sp>
        <p:nvSpPr>
          <p:cNvPr id="985" name="Google Shape;985;p30"/>
          <p:cNvSpPr txBox="1"/>
          <p:nvPr/>
        </p:nvSpPr>
        <p:spPr>
          <a:xfrm>
            <a:off x="568325" y="53761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0"/>
          <p:cNvSpPr/>
          <p:nvPr/>
        </p:nvSpPr>
        <p:spPr>
          <a:xfrm>
            <a:off x="5875125" y="742425"/>
            <a:ext cx="3268800" cy="602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0"/>
          <p:cNvSpPr/>
          <p:nvPr/>
        </p:nvSpPr>
        <p:spPr>
          <a:xfrm>
            <a:off x="649175" y="1343925"/>
            <a:ext cx="2387400" cy="246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Choose the learning rate n </a:t>
            </a:r>
            <a:endParaRPr b="0" i="0" sz="1400" u="none" cap="none" strike="noStrike">
              <a:solidFill>
                <a:srgbClr val="000000"/>
              </a:solidFill>
              <a:latin typeface="Arial"/>
              <a:ea typeface="Arial"/>
              <a:cs typeface="Arial"/>
              <a:sym typeface="Arial"/>
            </a:endParaRPr>
          </a:p>
        </p:txBody>
      </p:sp>
      <p:sp>
        <p:nvSpPr>
          <p:cNvPr id="988" name="Google Shape;988;p30"/>
          <p:cNvSpPr/>
          <p:nvPr/>
        </p:nvSpPr>
        <p:spPr>
          <a:xfrm>
            <a:off x="649175" y="1877325"/>
            <a:ext cx="2387400" cy="246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Randomly Initialize θ</a:t>
            </a:r>
            <a:endParaRPr b="0" i="0" sz="1400" u="none" cap="none" strike="noStrike">
              <a:solidFill>
                <a:srgbClr val="000000"/>
              </a:solidFill>
              <a:latin typeface="Arial"/>
              <a:ea typeface="Arial"/>
              <a:cs typeface="Arial"/>
              <a:sym typeface="Arial"/>
            </a:endParaRPr>
          </a:p>
        </p:txBody>
      </p:sp>
      <p:sp>
        <p:nvSpPr>
          <p:cNvPr id="989" name="Google Shape;989;p30"/>
          <p:cNvSpPr/>
          <p:nvPr/>
        </p:nvSpPr>
        <p:spPr>
          <a:xfrm>
            <a:off x="649175" y="2410725"/>
            <a:ext cx="2387400" cy="246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Compute the Gradient</a:t>
            </a:r>
            <a:endParaRPr b="0" i="0" sz="1400" u="none" cap="none" strike="noStrike">
              <a:solidFill>
                <a:srgbClr val="000000"/>
              </a:solidFill>
              <a:latin typeface="Arial"/>
              <a:ea typeface="Arial"/>
              <a:cs typeface="Arial"/>
              <a:sym typeface="Arial"/>
            </a:endParaRPr>
          </a:p>
        </p:txBody>
      </p:sp>
      <p:sp>
        <p:nvSpPr>
          <p:cNvPr id="990" name="Google Shape;990;p30"/>
          <p:cNvSpPr/>
          <p:nvPr/>
        </p:nvSpPr>
        <p:spPr>
          <a:xfrm>
            <a:off x="649175" y="2944125"/>
            <a:ext cx="2387400" cy="2460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Update the Parameters</a:t>
            </a:r>
            <a:endParaRPr b="0" i="0" sz="1400" u="none" cap="none" strike="noStrike">
              <a:solidFill>
                <a:srgbClr val="000000"/>
              </a:solidFill>
              <a:latin typeface="Arial"/>
              <a:ea typeface="Arial"/>
              <a:cs typeface="Arial"/>
              <a:sym typeface="Arial"/>
            </a:endParaRPr>
          </a:p>
        </p:txBody>
      </p:sp>
      <p:sp>
        <p:nvSpPr>
          <p:cNvPr id="991" name="Google Shape;991;p30"/>
          <p:cNvSpPr/>
          <p:nvPr/>
        </p:nvSpPr>
        <p:spPr>
          <a:xfrm>
            <a:off x="1116425" y="3502675"/>
            <a:ext cx="1391100" cy="776400"/>
          </a:xfrm>
          <a:prstGeom prst="diamond">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Good Solution?</a:t>
            </a:r>
            <a:endParaRPr b="0" i="0" sz="1100" u="none" cap="none" strike="noStrike">
              <a:solidFill>
                <a:srgbClr val="000000"/>
              </a:solidFill>
              <a:latin typeface="Arial"/>
              <a:ea typeface="Arial"/>
              <a:cs typeface="Arial"/>
              <a:sym typeface="Arial"/>
            </a:endParaRPr>
          </a:p>
        </p:txBody>
      </p:sp>
      <p:cxnSp>
        <p:nvCxnSpPr>
          <p:cNvPr id="992" name="Google Shape;992;p30"/>
          <p:cNvCxnSpPr>
            <a:stCxn id="987" idx="2"/>
            <a:endCxn id="988" idx="0"/>
          </p:cNvCxnSpPr>
          <p:nvPr/>
        </p:nvCxnSpPr>
        <p:spPr>
          <a:xfrm>
            <a:off x="1842875" y="1589925"/>
            <a:ext cx="0" cy="287400"/>
          </a:xfrm>
          <a:prstGeom prst="straightConnector1">
            <a:avLst/>
          </a:prstGeom>
          <a:noFill/>
          <a:ln cap="flat" cmpd="sng" w="9525">
            <a:solidFill>
              <a:schemeClr val="dk2"/>
            </a:solidFill>
            <a:prstDash val="solid"/>
            <a:round/>
            <a:headEnd len="sm" w="sm" type="none"/>
            <a:tailEnd len="med" w="med" type="triangle"/>
          </a:ln>
        </p:spPr>
      </p:cxnSp>
      <p:cxnSp>
        <p:nvCxnSpPr>
          <p:cNvPr id="993" name="Google Shape;993;p30"/>
          <p:cNvCxnSpPr/>
          <p:nvPr/>
        </p:nvCxnSpPr>
        <p:spPr>
          <a:xfrm>
            <a:off x="1842875" y="2123325"/>
            <a:ext cx="0" cy="287400"/>
          </a:xfrm>
          <a:prstGeom prst="straightConnector1">
            <a:avLst/>
          </a:prstGeom>
          <a:noFill/>
          <a:ln cap="flat" cmpd="sng" w="9525">
            <a:solidFill>
              <a:schemeClr val="dk2"/>
            </a:solidFill>
            <a:prstDash val="solid"/>
            <a:round/>
            <a:headEnd len="sm" w="sm" type="none"/>
            <a:tailEnd len="med" w="med" type="triangle"/>
          </a:ln>
        </p:spPr>
      </p:cxnSp>
      <p:cxnSp>
        <p:nvCxnSpPr>
          <p:cNvPr id="994" name="Google Shape;994;p30"/>
          <p:cNvCxnSpPr/>
          <p:nvPr/>
        </p:nvCxnSpPr>
        <p:spPr>
          <a:xfrm>
            <a:off x="1842875" y="2656725"/>
            <a:ext cx="0" cy="287400"/>
          </a:xfrm>
          <a:prstGeom prst="straightConnector1">
            <a:avLst/>
          </a:prstGeom>
          <a:noFill/>
          <a:ln cap="flat" cmpd="sng" w="9525">
            <a:solidFill>
              <a:schemeClr val="dk2"/>
            </a:solidFill>
            <a:prstDash val="solid"/>
            <a:round/>
            <a:headEnd len="sm" w="sm" type="none"/>
            <a:tailEnd len="med" w="med" type="triangle"/>
          </a:ln>
        </p:spPr>
      </p:cxnSp>
      <p:cxnSp>
        <p:nvCxnSpPr>
          <p:cNvPr id="995" name="Google Shape;995;p30"/>
          <p:cNvCxnSpPr/>
          <p:nvPr/>
        </p:nvCxnSpPr>
        <p:spPr>
          <a:xfrm>
            <a:off x="1811975" y="3190138"/>
            <a:ext cx="0" cy="287400"/>
          </a:xfrm>
          <a:prstGeom prst="straightConnector1">
            <a:avLst/>
          </a:prstGeom>
          <a:noFill/>
          <a:ln cap="flat" cmpd="sng" w="9525">
            <a:solidFill>
              <a:schemeClr val="dk2"/>
            </a:solidFill>
            <a:prstDash val="solid"/>
            <a:round/>
            <a:headEnd len="sm" w="sm" type="none"/>
            <a:tailEnd len="med" w="med" type="triangle"/>
          </a:ln>
        </p:spPr>
      </p:cxnSp>
      <p:cxnSp>
        <p:nvCxnSpPr>
          <p:cNvPr id="996" name="Google Shape;996;p30"/>
          <p:cNvCxnSpPr>
            <a:stCxn id="991" idx="1"/>
          </p:cNvCxnSpPr>
          <p:nvPr/>
        </p:nvCxnSpPr>
        <p:spPr>
          <a:xfrm flipH="1">
            <a:off x="376625" y="3890875"/>
            <a:ext cx="739800" cy="4200"/>
          </a:xfrm>
          <a:prstGeom prst="straightConnector1">
            <a:avLst/>
          </a:prstGeom>
          <a:noFill/>
          <a:ln cap="flat" cmpd="sng" w="9525">
            <a:solidFill>
              <a:schemeClr val="dk2"/>
            </a:solidFill>
            <a:prstDash val="solid"/>
            <a:round/>
            <a:headEnd len="sm" w="sm" type="none"/>
            <a:tailEnd len="sm" w="sm" type="none"/>
          </a:ln>
        </p:spPr>
      </p:cxnSp>
      <p:cxnSp>
        <p:nvCxnSpPr>
          <p:cNvPr id="997" name="Google Shape;997;p30"/>
          <p:cNvCxnSpPr/>
          <p:nvPr/>
        </p:nvCxnSpPr>
        <p:spPr>
          <a:xfrm rot="10800000">
            <a:off x="375300" y="2533650"/>
            <a:ext cx="0" cy="1352100"/>
          </a:xfrm>
          <a:prstGeom prst="straightConnector1">
            <a:avLst/>
          </a:prstGeom>
          <a:noFill/>
          <a:ln cap="flat" cmpd="sng" w="9525">
            <a:solidFill>
              <a:schemeClr val="dk2"/>
            </a:solidFill>
            <a:prstDash val="solid"/>
            <a:round/>
            <a:headEnd len="sm" w="sm" type="none"/>
            <a:tailEnd len="sm" w="sm" type="none"/>
          </a:ln>
        </p:spPr>
      </p:cxnSp>
      <p:cxnSp>
        <p:nvCxnSpPr>
          <p:cNvPr id="998" name="Google Shape;998;p30"/>
          <p:cNvCxnSpPr/>
          <p:nvPr/>
        </p:nvCxnSpPr>
        <p:spPr>
          <a:xfrm flipH="1" rot="10800000">
            <a:off x="371500" y="2530125"/>
            <a:ext cx="297300" cy="7500"/>
          </a:xfrm>
          <a:prstGeom prst="straightConnector1">
            <a:avLst/>
          </a:prstGeom>
          <a:noFill/>
          <a:ln cap="flat" cmpd="sng" w="9525">
            <a:solidFill>
              <a:schemeClr val="dk2"/>
            </a:solidFill>
            <a:prstDash val="solid"/>
            <a:round/>
            <a:headEnd len="sm" w="sm" type="none"/>
            <a:tailEnd len="med" w="med" type="triangle"/>
          </a:ln>
        </p:spPr>
      </p:cxnSp>
      <p:sp>
        <p:nvSpPr>
          <p:cNvPr id="999" name="Google Shape;999;p30"/>
          <p:cNvSpPr txBox="1"/>
          <p:nvPr/>
        </p:nvSpPr>
        <p:spPr>
          <a:xfrm>
            <a:off x="2525375" y="3477525"/>
            <a:ext cx="53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Yes</a:t>
            </a:r>
            <a:endParaRPr b="0" i="0" sz="1400" u="none" cap="none" strike="noStrike">
              <a:solidFill>
                <a:srgbClr val="000000"/>
              </a:solidFill>
              <a:latin typeface="Roboto"/>
              <a:ea typeface="Roboto"/>
              <a:cs typeface="Roboto"/>
              <a:sym typeface="Roboto"/>
            </a:endParaRPr>
          </a:p>
        </p:txBody>
      </p:sp>
      <p:sp>
        <p:nvSpPr>
          <p:cNvPr id="1000" name="Google Shape;1000;p30"/>
          <p:cNvSpPr txBox="1"/>
          <p:nvPr/>
        </p:nvSpPr>
        <p:spPr>
          <a:xfrm>
            <a:off x="649175" y="3502675"/>
            <a:ext cx="53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No</a:t>
            </a:r>
            <a:endParaRPr b="0" i="0" sz="1400" u="none" cap="none" strike="noStrike">
              <a:solidFill>
                <a:srgbClr val="000000"/>
              </a:solidFill>
              <a:latin typeface="Roboto"/>
              <a:ea typeface="Roboto"/>
              <a:cs typeface="Roboto"/>
              <a:sym typeface="Roboto"/>
            </a:endParaRPr>
          </a:p>
        </p:txBody>
      </p:sp>
      <p:cxnSp>
        <p:nvCxnSpPr>
          <p:cNvPr id="1001" name="Google Shape;1001;p30"/>
          <p:cNvCxnSpPr/>
          <p:nvPr/>
        </p:nvCxnSpPr>
        <p:spPr>
          <a:xfrm>
            <a:off x="2519375" y="3887525"/>
            <a:ext cx="480000" cy="3300"/>
          </a:xfrm>
          <a:prstGeom prst="straightConnector1">
            <a:avLst/>
          </a:prstGeom>
          <a:noFill/>
          <a:ln cap="flat" cmpd="sng" w="9525">
            <a:solidFill>
              <a:schemeClr val="dk2"/>
            </a:solidFill>
            <a:prstDash val="solid"/>
            <a:round/>
            <a:headEnd len="sm" w="sm" type="none"/>
            <a:tailEnd len="sm" w="sm" type="none"/>
          </a:ln>
        </p:spPr>
      </p:cxnSp>
      <p:cxnSp>
        <p:nvCxnSpPr>
          <p:cNvPr id="1002" name="Google Shape;1002;p30"/>
          <p:cNvCxnSpPr/>
          <p:nvPr/>
        </p:nvCxnSpPr>
        <p:spPr>
          <a:xfrm>
            <a:off x="3000400" y="3882750"/>
            <a:ext cx="3600" cy="349800"/>
          </a:xfrm>
          <a:prstGeom prst="straightConnector1">
            <a:avLst/>
          </a:prstGeom>
          <a:noFill/>
          <a:ln cap="flat" cmpd="sng" w="9525">
            <a:solidFill>
              <a:schemeClr val="dk2"/>
            </a:solidFill>
            <a:prstDash val="solid"/>
            <a:round/>
            <a:headEnd len="sm" w="sm" type="none"/>
            <a:tailEnd len="med" w="med" type="triangle"/>
          </a:ln>
        </p:spPr>
      </p:cxnSp>
      <p:sp>
        <p:nvSpPr>
          <p:cNvPr id="1003" name="Google Shape;1003;p30"/>
          <p:cNvSpPr txBox="1"/>
          <p:nvPr/>
        </p:nvSpPr>
        <p:spPr>
          <a:xfrm>
            <a:off x="2758750" y="4235413"/>
            <a:ext cx="53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End</a:t>
            </a:r>
            <a:endParaRPr b="0" i="0" sz="1400" u="none" cap="none" strike="noStrike">
              <a:solidFill>
                <a:srgbClr val="000000"/>
              </a:solidFill>
              <a:latin typeface="Roboto"/>
              <a:ea typeface="Roboto"/>
              <a:cs typeface="Roboto"/>
              <a:sym typeface="Roboto"/>
            </a:endParaRPr>
          </a:p>
        </p:txBody>
      </p:sp>
      <p:sp>
        <p:nvSpPr>
          <p:cNvPr id="1004" name="Google Shape;1004;p30"/>
          <p:cNvSpPr txBox="1"/>
          <p:nvPr/>
        </p:nvSpPr>
        <p:spPr>
          <a:xfrm>
            <a:off x="371500" y="809500"/>
            <a:ext cx="109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sng" cap="none" strike="noStrike">
                <a:solidFill>
                  <a:srgbClr val="000000"/>
                </a:solidFill>
                <a:latin typeface="Roboto"/>
                <a:ea typeface="Roboto"/>
                <a:cs typeface="Roboto"/>
                <a:sym typeface="Roboto"/>
              </a:rPr>
              <a:t>Algorithm</a:t>
            </a:r>
            <a:endParaRPr b="1" i="0" sz="1400" u="sng" cap="none" strike="noStrike">
              <a:solidFill>
                <a:srgbClr val="000000"/>
              </a:solidFill>
              <a:latin typeface="Roboto"/>
              <a:ea typeface="Roboto"/>
              <a:cs typeface="Roboto"/>
              <a:sym typeface="Roboto"/>
            </a:endParaRPr>
          </a:p>
        </p:txBody>
      </p:sp>
      <p:cxnSp>
        <p:nvCxnSpPr>
          <p:cNvPr id="1005" name="Google Shape;1005;p30"/>
          <p:cNvCxnSpPr/>
          <p:nvPr/>
        </p:nvCxnSpPr>
        <p:spPr>
          <a:xfrm rot="10800000">
            <a:off x="4179525" y="1812025"/>
            <a:ext cx="0" cy="1158000"/>
          </a:xfrm>
          <a:prstGeom prst="straightConnector1">
            <a:avLst/>
          </a:prstGeom>
          <a:noFill/>
          <a:ln cap="flat" cmpd="sng" w="9525">
            <a:solidFill>
              <a:schemeClr val="dk2"/>
            </a:solidFill>
            <a:prstDash val="solid"/>
            <a:round/>
            <a:headEnd len="sm" w="sm" type="none"/>
            <a:tailEnd len="med" w="med" type="triangle"/>
          </a:ln>
        </p:spPr>
      </p:cxnSp>
      <p:cxnSp>
        <p:nvCxnSpPr>
          <p:cNvPr id="1006" name="Google Shape;1006;p30"/>
          <p:cNvCxnSpPr/>
          <p:nvPr/>
        </p:nvCxnSpPr>
        <p:spPr>
          <a:xfrm>
            <a:off x="3862525" y="2857150"/>
            <a:ext cx="2128500" cy="0"/>
          </a:xfrm>
          <a:prstGeom prst="straightConnector1">
            <a:avLst/>
          </a:prstGeom>
          <a:noFill/>
          <a:ln cap="flat" cmpd="sng" w="9525">
            <a:solidFill>
              <a:schemeClr val="dk2"/>
            </a:solidFill>
            <a:prstDash val="solid"/>
            <a:round/>
            <a:headEnd len="sm" w="sm" type="none"/>
            <a:tailEnd len="med" w="med" type="triangle"/>
          </a:ln>
        </p:spPr>
      </p:cxnSp>
      <p:sp>
        <p:nvSpPr>
          <p:cNvPr id="1007" name="Google Shape;1007;p30"/>
          <p:cNvSpPr/>
          <p:nvPr/>
        </p:nvSpPr>
        <p:spPr>
          <a:xfrm>
            <a:off x="4405975" y="1840288"/>
            <a:ext cx="1412575" cy="952800"/>
          </a:xfrm>
          <a:custGeom>
            <a:rect b="b" l="l" r="r" t="t"/>
            <a:pathLst>
              <a:path extrusionOk="0" h="38112" w="56503">
                <a:moveTo>
                  <a:pt x="0" y="8325"/>
                </a:moveTo>
                <a:cubicBezTo>
                  <a:pt x="3882" y="13285"/>
                  <a:pt x="14708" y="38517"/>
                  <a:pt x="23291" y="38086"/>
                </a:cubicBezTo>
                <a:cubicBezTo>
                  <a:pt x="31874" y="37655"/>
                  <a:pt x="46497" y="11474"/>
                  <a:pt x="51500" y="5737"/>
                </a:cubicBezTo>
                <a:cubicBezTo>
                  <a:pt x="56503" y="1"/>
                  <a:pt x="53009" y="4012"/>
                  <a:pt x="53311" y="3667"/>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0"/>
          <p:cNvSpPr txBox="1"/>
          <p:nvPr/>
        </p:nvSpPr>
        <p:spPr>
          <a:xfrm>
            <a:off x="5693725" y="2867025"/>
            <a:ext cx="297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θ</a:t>
            </a:r>
            <a:endParaRPr b="0" i="0" sz="1400" u="none" cap="none" strike="noStrike">
              <a:solidFill>
                <a:srgbClr val="000000"/>
              </a:solidFill>
              <a:latin typeface="Arial"/>
              <a:ea typeface="Arial"/>
              <a:cs typeface="Arial"/>
              <a:sym typeface="Arial"/>
            </a:endParaRPr>
          </a:p>
        </p:txBody>
      </p:sp>
      <p:sp>
        <p:nvSpPr>
          <p:cNvPr id="1009" name="Google Shape;1009;p30"/>
          <p:cNvSpPr txBox="1"/>
          <p:nvPr/>
        </p:nvSpPr>
        <p:spPr>
          <a:xfrm>
            <a:off x="3478150" y="1477125"/>
            <a:ext cx="966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J(θ)</a:t>
            </a:r>
            <a:endParaRPr b="0" i="0" sz="1400" u="none" cap="none" strike="noStrike">
              <a:solidFill>
                <a:srgbClr val="000000"/>
              </a:solidFill>
              <a:latin typeface="Arial"/>
              <a:ea typeface="Arial"/>
              <a:cs typeface="Arial"/>
              <a:sym typeface="Arial"/>
            </a:endParaRPr>
          </a:p>
        </p:txBody>
      </p:sp>
      <p:sp>
        <p:nvSpPr>
          <p:cNvPr id="1010" name="Google Shape;1010;p30"/>
          <p:cNvSpPr/>
          <p:nvPr/>
        </p:nvSpPr>
        <p:spPr>
          <a:xfrm>
            <a:off x="5628750" y="1955025"/>
            <a:ext cx="96900" cy="906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0"/>
          <p:cNvSpPr/>
          <p:nvPr/>
        </p:nvSpPr>
        <p:spPr>
          <a:xfrm>
            <a:off x="5476350" y="2183625"/>
            <a:ext cx="96900" cy="90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0"/>
          <p:cNvSpPr/>
          <p:nvPr/>
        </p:nvSpPr>
        <p:spPr>
          <a:xfrm>
            <a:off x="5323950" y="2412225"/>
            <a:ext cx="96900" cy="90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0"/>
          <p:cNvSpPr/>
          <p:nvPr/>
        </p:nvSpPr>
        <p:spPr>
          <a:xfrm>
            <a:off x="5171550" y="2564625"/>
            <a:ext cx="96900" cy="90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0"/>
          <p:cNvSpPr/>
          <p:nvPr/>
        </p:nvSpPr>
        <p:spPr>
          <a:xfrm>
            <a:off x="5095350" y="2640825"/>
            <a:ext cx="96900" cy="90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0"/>
          <p:cNvSpPr/>
          <p:nvPr/>
        </p:nvSpPr>
        <p:spPr>
          <a:xfrm>
            <a:off x="5019150" y="2717025"/>
            <a:ext cx="96900" cy="90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0"/>
          <p:cNvSpPr/>
          <p:nvPr/>
        </p:nvSpPr>
        <p:spPr>
          <a:xfrm>
            <a:off x="4942950" y="2717025"/>
            <a:ext cx="96900" cy="90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0"/>
          <p:cNvSpPr txBox="1"/>
          <p:nvPr/>
        </p:nvSpPr>
        <p:spPr>
          <a:xfrm>
            <a:off x="5434200" y="17378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1</a:t>
            </a:r>
            <a:endParaRPr b="0" i="0" sz="800" u="none" cap="none" strike="noStrike">
              <a:solidFill>
                <a:srgbClr val="000000"/>
              </a:solidFill>
              <a:latin typeface="Roboto"/>
              <a:ea typeface="Roboto"/>
              <a:cs typeface="Roboto"/>
              <a:sym typeface="Roboto"/>
            </a:endParaRPr>
          </a:p>
        </p:txBody>
      </p:sp>
      <p:sp>
        <p:nvSpPr>
          <p:cNvPr id="1018" name="Google Shape;1018;p30"/>
          <p:cNvSpPr txBox="1"/>
          <p:nvPr/>
        </p:nvSpPr>
        <p:spPr>
          <a:xfrm>
            <a:off x="5281800" y="19664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2</a:t>
            </a:r>
            <a:endParaRPr b="0" i="0" sz="800" u="none" cap="none" strike="noStrike">
              <a:solidFill>
                <a:srgbClr val="000000"/>
              </a:solidFill>
              <a:latin typeface="Roboto"/>
              <a:ea typeface="Roboto"/>
              <a:cs typeface="Roboto"/>
              <a:sym typeface="Roboto"/>
            </a:endParaRPr>
          </a:p>
        </p:txBody>
      </p:sp>
      <p:sp>
        <p:nvSpPr>
          <p:cNvPr id="1019" name="Google Shape;1019;p30"/>
          <p:cNvSpPr txBox="1"/>
          <p:nvPr/>
        </p:nvSpPr>
        <p:spPr>
          <a:xfrm>
            <a:off x="5129400" y="21950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3</a:t>
            </a:r>
            <a:endParaRPr b="0" i="0" sz="800" u="none" cap="none" strike="noStrike">
              <a:solidFill>
                <a:srgbClr val="000000"/>
              </a:solidFill>
              <a:latin typeface="Roboto"/>
              <a:ea typeface="Roboto"/>
              <a:cs typeface="Roboto"/>
              <a:sym typeface="Roboto"/>
            </a:endParaRPr>
          </a:p>
        </p:txBody>
      </p:sp>
      <p:sp>
        <p:nvSpPr>
          <p:cNvPr id="1020" name="Google Shape;1020;p30"/>
          <p:cNvSpPr txBox="1"/>
          <p:nvPr/>
        </p:nvSpPr>
        <p:spPr>
          <a:xfrm>
            <a:off x="5053200" y="23474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4</a:t>
            </a:r>
            <a:endParaRPr b="0" i="0" sz="800" u="none" cap="none" strike="noStrike">
              <a:solidFill>
                <a:srgbClr val="000000"/>
              </a:solidFill>
              <a:latin typeface="Roboto"/>
              <a:ea typeface="Roboto"/>
              <a:cs typeface="Roboto"/>
              <a:sym typeface="Roboto"/>
            </a:endParaRPr>
          </a:p>
        </p:txBody>
      </p:sp>
      <p:sp>
        <p:nvSpPr>
          <p:cNvPr id="1021" name="Google Shape;1021;p30"/>
          <p:cNvSpPr txBox="1"/>
          <p:nvPr/>
        </p:nvSpPr>
        <p:spPr>
          <a:xfrm>
            <a:off x="4977000" y="24236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5</a:t>
            </a:r>
            <a:endParaRPr b="0" i="0" sz="800" u="none" cap="none" strike="noStrike">
              <a:solidFill>
                <a:srgbClr val="000000"/>
              </a:solidFill>
              <a:latin typeface="Roboto"/>
              <a:ea typeface="Roboto"/>
              <a:cs typeface="Roboto"/>
              <a:sym typeface="Roboto"/>
            </a:endParaRPr>
          </a:p>
        </p:txBody>
      </p:sp>
      <p:sp>
        <p:nvSpPr>
          <p:cNvPr id="1022" name="Google Shape;1022;p30"/>
          <p:cNvSpPr txBox="1"/>
          <p:nvPr/>
        </p:nvSpPr>
        <p:spPr>
          <a:xfrm>
            <a:off x="4900800" y="24998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6</a:t>
            </a:r>
            <a:endParaRPr b="0" i="0" sz="800" u="none" cap="none" strike="noStrike">
              <a:solidFill>
                <a:srgbClr val="000000"/>
              </a:solidFill>
              <a:latin typeface="Roboto"/>
              <a:ea typeface="Roboto"/>
              <a:cs typeface="Roboto"/>
              <a:sym typeface="Roboto"/>
            </a:endParaRPr>
          </a:p>
        </p:txBody>
      </p:sp>
      <p:sp>
        <p:nvSpPr>
          <p:cNvPr id="1023" name="Google Shape;1023;p30"/>
          <p:cNvSpPr txBox="1"/>
          <p:nvPr/>
        </p:nvSpPr>
        <p:spPr>
          <a:xfrm>
            <a:off x="4824600" y="24998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7</a:t>
            </a:r>
            <a:endParaRPr b="0" i="0" sz="800" u="none" cap="none" strike="noStrike">
              <a:solidFill>
                <a:srgbClr val="000000"/>
              </a:solidFill>
              <a:latin typeface="Roboto"/>
              <a:ea typeface="Roboto"/>
              <a:cs typeface="Roboto"/>
              <a:sym typeface="Roboto"/>
            </a:endParaRPr>
          </a:p>
        </p:txBody>
      </p:sp>
      <p:pic>
        <p:nvPicPr>
          <p:cNvPr id="1024" name="Google Shape;1024;p30"/>
          <p:cNvPicPr preferRelativeResize="0"/>
          <p:nvPr/>
        </p:nvPicPr>
        <p:blipFill rotWithShape="1">
          <a:blip r:embed="rId3">
            <a:alphaModFix/>
          </a:blip>
          <a:srcRect b="0" l="0" r="0" t="0"/>
          <a:stretch/>
        </p:blipFill>
        <p:spPr>
          <a:xfrm>
            <a:off x="3865475" y="3214087"/>
            <a:ext cx="2251829" cy="1741025"/>
          </a:xfrm>
          <a:prstGeom prst="rect">
            <a:avLst/>
          </a:prstGeom>
          <a:noFill/>
          <a:ln>
            <a:noFill/>
          </a:ln>
        </p:spPr>
      </p:pic>
      <p:sp>
        <p:nvSpPr>
          <p:cNvPr id="1025" name="Google Shape;1025;p30"/>
          <p:cNvSpPr/>
          <p:nvPr/>
        </p:nvSpPr>
        <p:spPr>
          <a:xfrm>
            <a:off x="3865475" y="4378550"/>
            <a:ext cx="708300" cy="2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0"/>
          <p:cNvSpPr/>
          <p:nvPr/>
        </p:nvSpPr>
        <p:spPr>
          <a:xfrm>
            <a:off x="3894825" y="4461650"/>
            <a:ext cx="2222400" cy="60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0"/>
          <p:cNvSpPr/>
          <p:nvPr/>
        </p:nvSpPr>
        <p:spPr>
          <a:xfrm>
            <a:off x="5368850" y="4359400"/>
            <a:ext cx="708300" cy="2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0"/>
          <p:cNvSpPr/>
          <p:nvPr/>
        </p:nvSpPr>
        <p:spPr>
          <a:xfrm>
            <a:off x="4900800" y="4407025"/>
            <a:ext cx="1035600" cy="2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0"/>
          <p:cNvSpPr/>
          <p:nvPr/>
        </p:nvSpPr>
        <p:spPr>
          <a:xfrm>
            <a:off x="4473600" y="4433425"/>
            <a:ext cx="427200" cy="2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0"/>
          <p:cNvSpPr/>
          <p:nvPr/>
        </p:nvSpPr>
        <p:spPr>
          <a:xfrm>
            <a:off x="4376700" y="3693325"/>
            <a:ext cx="96900" cy="906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0"/>
          <p:cNvSpPr/>
          <p:nvPr/>
        </p:nvSpPr>
        <p:spPr>
          <a:xfrm>
            <a:off x="4405975" y="3836975"/>
            <a:ext cx="96900" cy="90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0"/>
          <p:cNvSpPr/>
          <p:nvPr/>
        </p:nvSpPr>
        <p:spPr>
          <a:xfrm>
            <a:off x="4523550" y="4039300"/>
            <a:ext cx="96900" cy="90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0"/>
          <p:cNvSpPr/>
          <p:nvPr/>
        </p:nvSpPr>
        <p:spPr>
          <a:xfrm>
            <a:off x="4638150" y="4241025"/>
            <a:ext cx="96900" cy="90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0"/>
          <p:cNvSpPr/>
          <p:nvPr/>
        </p:nvSpPr>
        <p:spPr>
          <a:xfrm>
            <a:off x="4727700" y="4351338"/>
            <a:ext cx="96900" cy="90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0"/>
          <p:cNvSpPr txBox="1"/>
          <p:nvPr/>
        </p:nvSpPr>
        <p:spPr>
          <a:xfrm>
            <a:off x="4138800" y="35666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rgbClr val="000000"/>
                </a:solidFill>
                <a:latin typeface="Roboto"/>
                <a:ea typeface="Roboto"/>
                <a:cs typeface="Roboto"/>
                <a:sym typeface="Roboto"/>
              </a:rPr>
              <a:t>1</a:t>
            </a:r>
            <a:endParaRPr b="1" i="0" sz="800" u="none" cap="none" strike="noStrike">
              <a:solidFill>
                <a:srgbClr val="000000"/>
              </a:solidFill>
              <a:latin typeface="Roboto"/>
              <a:ea typeface="Roboto"/>
              <a:cs typeface="Roboto"/>
              <a:sym typeface="Roboto"/>
            </a:endParaRPr>
          </a:p>
        </p:txBody>
      </p:sp>
      <p:sp>
        <p:nvSpPr>
          <p:cNvPr id="1036" name="Google Shape;1036;p30"/>
          <p:cNvSpPr txBox="1"/>
          <p:nvPr/>
        </p:nvSpPr>
        <p:spPr>
          <a:xfrm>
            <a:off x="4215000" y="37190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rgbClr val="000000"/>
                </a:solidFill>
                <a:latin typeface="Roboto"/>
                <a:ea typeface="Roboto"/>
                <a:cs typeface="Roboto"/>
                <a:sym typeface="Roboto"/>
              </a:rPr>
              <a:t>2</a:t>
            </a:r>
            <a:endParaRPr b="1" i="0" sz="800" u="none" cap="none" strike="noStrike">
              <a:solidFill>
                <a:srgbClr val="000000"/>
              </a:solidFill>
              <a:latin typeface="Roboto"/>
              <a:ea typeface="Roboto"/>
              <a:cs typeface="Roboto"/>
              <a:sym typeface="Roboto"/>
            </a:endParaRPr>
          </a:p>
        </p:txBody>
      </p:sp>
      <p:sp>
        <p:nvSpPr>
          <p:cNvPr id="1037" name="Google Shape;1037;p30"/>
          <p:cNvSpPr txBox="1"/>
          <p:nvPr/>
        </p:nvSpPr>
        <p:spPr>
          <a:xfrm>
            <a:off x="4291200" y="39476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rgbClr val="000000"/>
                </a:solidFill>
                <a:latin typeface="Roboto"/>
                <a:ea typeface="Roboto"/>
                <a:cs typeface="Roboto"/>
                <a:sym typeface="Roboto"/>
              </a:rPr>
              <a:t>3</a:t>
            </a:r>
            <a:endParaRPr b="1" i="0" sz="800" u="none" cap="none" strike="noStrike">
              <a:solidFill>
                <a:srgbClr val="000000"/>
              </a:solidFill>
              <a:latin typeface="Roboto"/>
              <a:ea typeface="Roboto"/>
              <a:cs typeface="Roboto"/>
              <a:sym typeface="Roboto"/>
            </a:endParaRPr>
          </a:p>
        </p:txBody>
      </p:sp>
      <p:sp>
        <p:nvSpPr>
          <p:cNvPr id="1038" name="Google Shape;1038;p30"/>
          <p:cNvSpPr txBox="1"/>
          <p:nvPr/>
        </p:nvSpPr>
        <p:spPr>
          <a:xfrm>
            <a:off x="4443600" y="41762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rgbClr val="000000"/>
                </a:solidFill>
                <a:latin typeface="Roboto"/>
                <a:ea typeface="Roboto"/>
                <a:cs typeface="Roboto"/>
                <a:sym typeface="Roboto"/>
              </a:rPr>
              <a:t>4</a:t>
            </a:r>
            <a:endParaRPr b="1" i="0" sz="800" u="none" cap="none" strike="noStrike">
              <a:solidFill>
                <a:srgbClr val="000000"/>
              </a:solidFill>
              <a:latin typeface="Roboto"/>
              <a:ea typeface="Roboto"/>
              <a:cs typeface="Roboto"/>
              <a:sym typeface="Roboto"/>
            </a:endParaRPr>
          </a:p>
        </p:txBody>
      </p:sp>
      <p:sp>
        <p:nvSpPr>
          <p:cNvPr id="1039" name="Google Shape;1039;p30"/>
          <p:cNvSpPr txBox="1"/>
          <p:nvPr/>
        </p:nvSpPr>
        <p:spPr>
          <a:xfrm>
            <a:off x="4672200" y="4404825"/>
            <a:ext cx="181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rgbClr val="000000"/>
                </a:solidFill>
                <a:latin typeface="Roboto"/>
                <a:ea typeface="Roboto"/>
                <a:cs typeface="Roboto"/>
                <a:sym typeface="Roboto"/>
              </a:rPr>
              <a:t>5</a:t>
            </a:r>
            <a:endParaRPr b="1" i="0" sz="800" u="none" cap="none" strike="noStrike">
              <a:solidFill>
                <a:srgbClr val="000000"/>
              </a:solidFill>
              <a:latin typeface="Roboto"/>
              <a:ea typeface="Roboto"/>
              <a:cs typeface="Roboto"/>
              <a:sym typeface="Roboto"/>
            </a:endParaRPr>
          </a:p>
        </p:txBody>
      </p:sp>
      <p:sp>
        <p:nvSpPr>
          <p:cNvPr id="1040" name="Google Shape;1040;p30"/>
          <p:cNvSpPr txBox="1"/>
          <p:nvPr/>
        </p:nvSpPr>
        <p:spPr>
          <a:xfrm>
            <a:off x="6321900" y="2598325"/>
            <a:ext cx="2602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We start from a </a:t>
            </a:r>
            <a:r>
              <a:rPr b="1" i="0" lang="en-GB" sz="1400" u="none" cap="none" strike="noStrike">
                <a:solidFill>
                  <a:srgbClr val="000000"/>
                </a:solidFill>
                <a:latin typeface="Roboto"/>
                <a:ea typeface="Roboto"/>
                <a:cs typeface="Roboto"/>
                <a:sym typeface="Roboto"/>
              </a:rPr>
              <a:t>random solution</a:t>
            </a:r>
            <a:r>
              <a:rPr b="0" i="0" lang="en-GB" sz="1400" u="none" cap="none" strike="noStrike">
                <a:solidFill>
                  <a:srgbClr val="000000"/>
                </a:solidFill>
                <a:latin typeface="Roboto"/>
                <a:ea typeface="Roboto"/>
                <a:cs typeface="Roboto"/>
                <a:sym typeface="Roboto"/>
              </a:rPr>
              <a:t>, and we progressively improve it until convergence.</a:t>
            </a:r>
            <a:endParaRPr b="0" i="0" sz="1400" u="none" cap="none" strike="noStrike">
              <a:solidFill>
                <a:srgbClr val="000000"/>
              </a:solidFill>
              <a:latin typeface="Roboto"/>
              <a:ea typeface="Roboto"/>
              <a:cs typeface="Roboto"/>
              <a:sym typeface="Roboto"/>
            </a:endParaRPr>
          </a:p>
        </p:txBody>
      </p:sp>
      <p:pic>
        <p:nvPicPr>
          <p:cNvPr descr="\boldsymbol{\theta}^{*} = \underset{\boldsymbol{\theta}}{\operatorname{argmin}} \: J\big( \mathbf{Y}, f(\mathbf{X, \boldsymbol{\theta}}) \big)" id="1041" name="Google Shape;1041;p30"/>
          <p:cNvPicPr preferRelativeResize="0"/>
          <p:nvPr/>
        </p:nvPicPr>
        <p:blipFill rotWithShape="1">
          <a:blip r:embed="rId4">
            <a:alphaModFix/>
          </a:blip>
          <a:srcRect b="0" l="0" r="0" t="0"/>
          <a:stretch/>
        </p:blipFill>
        <p:spPr>
          <a:xfrm>
            <a:off x="5935575" y="755175"/>
            <a:ext cx="3187249" cy="489050"/>
          </a:xfrm>
          <a:prstGeom prst="rect">
            <a:avLst/>
          </a:prstGeom>
          <a:noFill/>
          <a:ln>
            <a:noFill/>
          </a:ln>
        </p:spPr>
      </p:pic>
      <p:pic>
        <p:nvPicPr>
          <p:cNvPr descr="\boldsymbol{\theta}_{new} = \boldsymbol{\theta} - \eta \nabla J(\boldsymbol{\theta})" id="1042" name="Google Shape;1042;p30"/>
          <p:cNvPicPr preferRelativeResize="0"/>
          <p:nvPr/>
        </p:nvPicPr>
        <p:blipFill rotWithShape="1">
          <a:blip r:embed="rId5">
            <a:alphaModFix/>
          </a:blip>
          <a:srcRect b="0" l="0" r="0" t="0"/>
          <a:stretch/>
        </p:blipFill>
        <p:spPr>
          <a:xfrm>
            <a:off x="1924112" y="3249343"/>
            <a:ext cx="1970722" cy="246000"/>
          </a:xfrm>
          <a:prstGeom prst="rect">
            <a:avLst/>
          </a:prstGeom>
          <a:noFill/>
          <a:ln>
            <a:noFill/>
          </a:ln>
        </p:spPr>
      </p:pic>
      <p:sp>
        <p:nvSpPr>
          <p:cNvPr id="1043" name="Google Shape;1043;p30"/>
          <p:cNvSpPr txBox="1"/>
          <p:nvPr/>
        </p:nvSpPr>
        <p:spPr>
          <a:xfrm>
            <a:off x="6321900" y="3665125"/>
            <a:ext cx="2602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algorithm is </a:t>
            </a:r>
            <a:r>
              <a:rPr b="1" i="0" lang="en-GB" sz="1400" u="none" cap="none" strike="noStrike">
                <a:solidFill>
                  <a:srgbClr val="000000"/>
                </a:solidFill>
                <a:latin typeface="Roboto"/>
                <a:ea typeface="Roboto"/>
                <a:cs typeface="Roboto"/>
                <a:sym typeface="Roboto"/>
              </a:rPr>
              <a:t>sensitive</a:t>
            </a:r>
            <a:r>
              <a:rPr b="0" i="0" lang="en-GB" sz="1400" u="none" cap="none" strike="noStrike">
                <a:solidFill>
                  <a:srgbClr val="000000"/>
                </a:solidFill>
                <a:latin typeface="Roboto"/>
                <a:ea typeface="Roboto"/>
                <a:cs typeface="Roboto"/>
                <a:sym typeface="Roboto"/>
              </a:rPr>
              <a:t> to the </a:t>
            </a:r>
            <a:r>
              <a:rPr b="1" i="0" lang="en-GB" sz="1400" u="none" cap="none" strike="noStrike">
                <a:solidFill>
                  <a:srgbClr val="000000"/>
                </a:solidFill>
                <a:latin typeface="Roboto"/>
                <a:ea typeface="Roboto"/>
                <a:cs typeface="Roboto"/>
                <a:sym typeface="Roboto"/>
              </a:rPr>
              <a:t>initialization</a:t>
            </a:r>
            <a:r>
              <a:rPr b="0" i="0" lang="en-GB" sz="1400" u="none" cap="none" strike="noStrike">
                <a:solidFill>
                  <a:srgbClr val="000000"/>
                </a:solidFill>
                <a:latin typeface="Roboto"/>
                <a:ea typeface="Roboto"/>
                <a:cs typeface="Roboto"/>
                <a:sym typeface="Roboto"/>
              </a:rPr>
              <a:t> point.</a:t>
            </a:r>
            <a:endParaRPr b="0" i="0" sz="1400" u="none" cap="none" strike="noStrike">
              <a:solidFill>
                <a:srgbClr val="000000"/>
              </a:solidFill>
              <a:latin typeface="Roboto"/>
              <a:ea typeface="Roboto"/>
              <a:cs typeface="Roboto"/>
              <a:sym typeface="Roboto"/>
            </a:endParaRPr>
          </a:p>
        </p:txBody>
      </p:sp>
      <p:sp>
        <p:nvSpPr>
          <p:cNvPr id="1044" name="Google Shape;1044;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48" name="Shape 1048"/>
        <p:cNvGrpSpPr/>
        <p:nvPr/>
      </p:nvGrpSpPr>
      <p:grpSpPr>
        <a:xfrm>
          <a:off x="0" y="0"/>
          <a:ext cx="0" cy="0"/>
          <a:chOff x="0" y="0"/>
          <a:chExt cx="0" cy="0"/>
        </a:xfrm>
      </p:grpSpPr>
      <p:sp>
        <p:nvSpPr>
          <p:cNvPr id="1049" name="Google Shape;1049;p3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Learning Rate</a:t>
            </a:r>
            <a:endParaRPr sz="2600"/>
          </a:p>
        </p:txBody>
      </p:sp>
      <p:sp>
        <p:nvSpPr>
          <p:cNvPr id="1050" name="Google Shape;1050;p31"/>
          <p:cNvSpPr txBox="1"/>
          <p:nvPr/>
        </p:nvSpPr>
        <p:spPr>
          <a:xfrm>
            <a:off x="568325" y="53761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1"/>
          <p:cNvSpPr txBox="1"/>
          <p:nvPr/>
        </p:nvSpPr>
        <p:spPr>
          <a:xfrm>
            <a:off x="359975" y="919500"/>
            <a:ext cx="8447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Setting a proper </a:t>
            </a:r>
            <a:r>
              <a:rPr b="1" i="0" lang="en-GB" sz="1400" u="none" cap="none" strike="noStrike">
                <a:solidFill>
                  <a:srgbClr val="000000"/>
                </a:solidFill>
                <a:latin typeface="Roboto"/>
                <a:ea typeface="Roboto"/>
                <a:cs typeface="Roboto"/>
                <a:sym typeface="Roboto"/>
              </a:rPr>
              <a:t>learning rate</a:t>
            </a:r>
            <a:r>
              <a:rPr b="0" i="0" lang="en-GB" sz="1400" u="none" cap="none" strike="noStrike">
                <a:solidFill>
                  <a:srgbClr val="000000"/>
                </a:solidFill>
                <a:latin typeface="Roboto"/>
                <a:ea typeface="Roboto"/>
                <a:cs typeface="Roboto"/>
                <a:sym typeface="Roboto"/>
              </a:rPr>
              <a:t> Ɛ is crucial for gradient descent. A common choice is to set it as a constant value (e.g.,  n = 0.01).</a:t>
            </a:r>
            <a:endParaRPr b="0" i="0" sz="1400" u="none" cap="none" strike="noStrike">
              <a:solidFill>
                <a:srgbClr val="000000"/>
              </a:solidFill>
              <a:latin typeface="Roboto"/>
              <a:ea typeface="Roboto"/>
              <a:cs typeface="Roboto"/>
              <a:sym typeface="Roboto"/>
            </a:endParaRPr>
          </a:p>
        </p:txBody>
      </p:sp>
      <p:pic>
        <p:nvPicPr>
          <p:cNvPr id="1052" name="Google Shape;1052;p31"/>
          <p:cNvPicPr preferRelativeResize="0"/>
          <p:nvPr/>
        </p:nvPicPr>
        <p:blipFill rotWithShape="1">
          <a:blip r:embed="rId3">
            <a:alphaModFix/>
          </a:blip>
          <a:srcRect b="0" l="-1120" r="1118" t="0"/>
          <a:stretch/>
        </p:blipFill>
        <p:spPr>
          <a:xfrm>
            <a:off x="696775" y="1603400"/>
            <a:ext cx="7317326" cy="2708710"/>
          </a:xfrm>
          <a:prstGeom prst="rect">
            <a:avLst/>
          </a:prstGeom>
          <a:noFill/>
          <a:ln>
            <a:noFill/>
          </a:ln>
        </p:spPr>
      </p:pic>
      <p:sp>
        <p:nvSpPr>
          <p:cNvPr id="1053" name="Google Shape;1053;p31"/>
          <p:cNvSpPr/>
          <p:nvPr/>
        </p:nvSpPr>
        <p:spPr>
          <a:xfrm>
            <a:off x="2869225" y="3413100"/>
            <a:ext cx="328200" cy="21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θ</a:t>
            </a:r>
            <a:endParaRPr b="0" i="0" sz="1000" u="none" cap="none" strike="noStrike">
              <a:solidFill>
                <a:srgbClr val="000000"/>
              </a:solidFill>
              <a:latin typeface="Arial"/>
              <a:ea typeface="Arial"/>
              <a:cs typeface="Arial"/>
              <a:sym typeface="Arial"/>
            </a:endParaRPr>
          </a:p>
        </p:txBody>
      </p:sp>
      <p:sp>
        <p:nvSpPr>
          <p:cNvPr id="1054" name="Google Shape;1054;p31"/>
          <p:cNvSpPr/>
          <p:nvPr/>
        </p:nvSpPr>
        <p:spPr>
          <a:xfrm>
            <a:off x="625175" y="2063200"/>
            <a:ext cx="477000" cy="14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J(θ)</a:t>
            </a:r>
            <a:endParaRPr b="0" i="0" sz="500" u="none" cap="none" strike="noStrike">
              <a:solidFill>
                <a:srgbClr val="000000"/>
              </a:solidFill>
              <a:latin typeface="Arial"/>
              <a:ea typeface="Arial"/>
              <a:cs typeface="Arial"/>
              <a:sym typeface="Arial"/>
            </a:endParaRPr>
          </a:p>
        </p:txBody>
      </p:sp>
      <p:sp>
        <p:nvSpPr>
          <p:cNvPr id="1055" name="Google Shape;1055;p31"/>
          <p:cNvSpPr/>
          <p:nvPr/>
        </p:nvSpPr>
        <p:spPr>
          <a:xfrm>
            <a:off x="8014100" y="1758400"/>
            <a:ext cx="149100" cy="7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056" name="Google Shape;1056;p31"/>
          <p:cNvSpPr/>
          <p:nvPr/>
        </p:nvSpPr>
        <p:spPr>
          <a:xfrm>
            <a:off x="5383825" y="3489300"/>
            <a:ext cx="149100" cy="7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θ</a:t>
            </a:r>
            <a:endParaRPr b="0" i="0" sz="1000" u="none" cap="none" strike="noStrike">
              <a:solidFill>
                <a:srgbClr val="000000"/>
              </a:solidFill>
              <a:latin typeface="Arial"/>
              <a:ea typeface="Arial"/>
              <a:cs typeface="Arial"/>
              <a:sym typeface="Arial"/>
            </a:endParaRPr>
          </a:p>
        </p:txBody>
      </p:sp>
      <p:sp>
        <p:nvSpPr>
          <p:cNvPr id="1057" name="Google Shape;1057;p31"/>
          <p:cNvSpPr/>
          <p:nvPr/>
        </p:nvSpPr>
        <p:spPr>
          <a:xfrm>
            <a:off x="7816275" y="3413100"/>
            <a:ext cx="149100" cy="10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θ</a:t>
            </a:r>
            <a:endParaRPr b="0" i="0" sz="1000" u="none" cap="none" strike="noStrike">
              <a:solidFill>
                <a:srgbClr val="000000"/>
              </a:solidFill>
              <a:latin typeface="Arial"/>
              <a:ea typeface="Arial"/>
              <a:cs typeface="Arial"/>
              <a:sym typeface="Arial"/>
            </a:endParaRPr>
          </a:p>
        </p:txBody>
      </p:sp>
      <p:sp>
        <p:nvSpPr>
          <p:cNvPr id="1058" name="Google Shape;1058;p31"/>
          <p:cNvSpPr/>
          <p:nvPr/>
        </p:nvSpPr>
        <p:spPr>
          <a:xfrm>
            <a:off x="3093400" y="2093050"/>
            <a:ext cx="477000" cy="14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J(θ)</a:t>
            </a:r>
            <a:endParaRPr b="0" i="0" sz="500" u="none" cap="none" strike="noStrike">
              <a:solidFill>
                <a:srgbClr val="000000"/>
              </a:solidFill>
              <a:latin typeface="Arial"/>
              <a:ea typeface="Arial"/>
              <a:cs typeface="Arial"/>
              <a:sym typeface="Arial"/>
            </a:endParaRPr>
          </a:p>
        </p:txBody>
      </p:sp>
      <p:sp>
        <p:nvSpPr>
          <p:cNvPr id="1059" name="Google Shape;1059;p31"/>
          <p:cNvSpPr/>
          <p:nvPr/>
        </p:nvSpPr>
        <p:spPr>
          <a:xfrm>
            <a:off x="5578175" y="2063200"/>
            <a:ext cx="477000" cy="14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J(θ)</a:t>
            </a:r>
            <a:endParaRPr b="0" i="0" sz="500" u="none" cap="none" strike="noStrike">
              <a:solidFill>
                <a:srgbClr val="000000"/>
              </a:solidFill>
              <a:latin typeface="Arial"/>
              <a:ea typeface="Arial"/>
              <a:cs typeface="Arial"/>
              <a:sym typeface="Arial"/>
            </a:endParaRPr>
          </a:p>
        </p:txBody>
      </p:sp>
      <p:sp>
        <p:nvSpPr>
          <p:cNvPr id="1060" name="Google Shape;1060;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3" name="Shape 183"/>
        <p:cNvGrpSpPr/>
        <p:nvPr/>
      </p:nvGrpSpPr>
      <p:grpSpPr>
        <a:xfrm>
          <a:off x="0" y="0"/>
          <a:ext cx="0" cy="0"/>
          <a:chOff x="0" y="0"/>
          <a:chExt cx="0" cy="0"/>
        </a:xfrm>
      </p:grpSpPr>
      <p:sp>
        <p:nvSpPr>
          <p:cNvPr id="184" name="Google Shape;184;p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Introduction</a:t>
            </a:r>
            <a:endParaRPr sz="2600"/>
          </a:p>
        </p:txBody>
      </p:sp>
      <p:sp>
        <p:nvSpPr>
          <p:cNvPr id="185" name="Google Shape;185;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86" name="Google Shape;186;p3"/>
          <p:cNvPicPr preferRelativeResize="0"/>
          <p:nvPr/>
        </p:nvPicPr>
        <p:blipFill rotWithShape="1">
          <a:blip r:embed="rId3">
            <a:alphaModFix/>
          </a:blip>
          <a:srcRect b="0" l="0" r="0" t="0"/>
          <a:stretch/>
        </p:blipFill>
        <p:spPr>
          <a:xfrm>
            <a:off x="557538" y="2386438"/>
            <a:ext cx="432625" cy="432625"/>
          </a:xfrm>
          <a:prstGeom prst="rect">
            <a:avLst/>
          </a:prstGeom>
          <a:noFill/>
          <a:ln>
            <a:noFill/>
          </a:ln>
        </p:spPr>
      </p:pic>
      <p:pic>
        <p:nvPicPr>
          <p:cNvPr id="187" name="Google Shape;187;p3"/>
          <p:cNvPicPr preferRelativeResize="0"/>
          <p:nvPr/>
        </p:nvPicPr>
        <p:blipFill rotWithShape="1">
          <a:blip r:embed="rId4">
            <a:alphaModFix/>
          </a:blip>
          <a:srcRect b="0" l="0" r="0" t="0"/>
          <a:stretch/>
        </p:blipFill>
        <p:spPr>
          <a:xfrm>
            <a:off x="519688" y="1580888"/>
            <a:ext cx="508325" cy="508325"/>
          </a:xfrm>
          <a:prstGeom prst="rect">
            <a:avLst/>
          </a:prstGeom>
          <a:noFill/>
          <a:ln>
            <a:noFill/>
          </a:ln>
        </p:spPr>
      </p:pic>
      <p:pic>
        <p:nvPicPr>
          <p:cNvPr id="188" name="Google Shape;188;p3"/>
          <p:cNvPicPr preferRelativeResize="0"/>
          <p:nvPr/>
        </p:nvPicPr>
        <p:blipFill rotWithShape="1">
          <a:blip r:embed="rId5">
            <a:alphaModFix/>
          </a:blip>
          <a:srcRect b="0" l="0" r="0" t="0"/>
          <a:stretch/>
        </p:blipFill>
        <p:spPr>
          <a:xfrm>
            <a:off x="499500" y="3019300"/>
            <a:ext cx="548700" cy="548700"/>
          </a:xfrm>
          <a:prstGeom prst="rect">
            <a:avLst/>
          </a:prstGeom>
          <a:noFill/>
          <a:ln>
            <a:noFill/>
          </a:ln>
        </p:spPr>
      </p:pic>
      <p:sp>
        <p:nvSpPr>
          <p:cNvPr id="189" name="Google Shape;189;p3"/>
          <p:cNvSpPr/>
          <p:nvPr/>
        </p:nvSpPr>
        <p:spPr>
          <a:xfrm>
            <a:off x="1300050" y="1614963"/>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sp>
        <p:nvSpPr>
          <p:cNvPr id="190" name="Google Shape;190;p3"/>
          <p:cNvSpPr/>
          <p:nvPr/>
        </p:nvSpPr>
        <p:spPr>
          <a:xfrm>
            <a:off x="2366850" y="1624450"/>
            <a:ext cx="810600" cy="4326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Recording Setup</a:t>
            </a:r>
            <a:endParaRPr b="0" i="0" sz="700" u="none" cap="none" strike="noStrike">
              <a:solidFill>
                <a:srgbClr val="000000"/>
              </a:solidFill>
              <a:latin typeface="Arial"/>
              <a:ea typeface="Arial"/>
              <a:cs typeface="Arial"/>
              <a:sym typeface="Arial"/>
            </a:endParaRPr>
          </a:p>
        </p:txBody>
      </p:sp>
      <p:sp>
        <p:nvSpPr>
          <p:cNvPr id="191" name="Google Shape;191;p3"/>
          <p:cNvSpPr/>
          <p:nvPr/>
        </p:nvSpPr>
        <p:spPr>
          <a:xfrm>
            <a:off x="3433650" y="1624450"/>
            <a:ext cx="810600" cy="432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Voice Activity Detection</a:t>
            </a:r>
            <a:endParaRPr b="0" i="0" sz="700" u="none" cap="none" strike="noStrike">
              <a:solidFill>
                <a:srgbClr val="000000"/>
              </a:solidFill>
              <a:latin typeface="Arial"/>
              <a:ea typeface="Arial"/>
              <a:cs typeface="Arial"/>
              <a:sym typeface="Arial"/>
            </a:endParaRPr>
          </a:p>
        </p:txBody>
      </p:sp>
      <p:sp>
        <p:nvSpPr>
          <p:cNvPr id="192" name="Google Shape;192;p3"/>
          <p:cNvSpPr/>
          <p:nvPr/>
        </p:nvSpPr>
        <p:spPr>
          <a:xfrm>
            <a:off x="4500450" y="1624450"/>
            <a:ext cx="810600" cy="432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Enhancement</a:t>
            </a:r>
            <a:endParaRPr b="0" i="0" sz="700" u="none" cap="none" strike="noStrike">
              <a:solidFill>
                <a:srgbClr val="000000"/>
              </a:solidFill>
              <a:latin typeface="Arial"/>
              <a:ea typeface="Arial"/>
              <a:cs typeface="Arial"/>
              <a:sym typeface="Arial"/>
            </a:endParaRPr>
          </a:p>
        </p:txBody>
      </p:sp>
      <p:sp>
        <p:nvSpPr>
          <p:cNvPr id="193" name="Google Shape;193;p3"/>
          <p:cNvSpPr/>
          <p:nvPr/>
        </p:nvSpPr>
        <p:spPr>
          <a:xfrm>
            <a:off x="5567250" y="1624450"/>
            <a:ext cx="810600" cy="432600"/>
          </a:xfrm>
          <a:prstGeom prst="roundRect">
            <a:avLst>
              <a:gd fmla="val 16667" name="adj"/>
            </a:avLst>
          </a:prstGeom>
          <a:solidFill>
            <a:srgbClr val="F4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Keyword Spotting</a:t>
            </a:r>
            <a:endParaRPr b="0" i="0" sz="800" u="none" cap="none" strike="noStrike">
              <a:solidFill>
                <a:srgbClr val="000000"/>
              </a:solidFill>
              <a:latin typeface="Arial"/>
              <a:ea typeface="Arial"/>
              <a:cs typeface="Arial"/>
              <a:sym typeface="Arial"/>
            </a:endParaRPr>
          </a:p>
        </p:txBody>
      </p:sp>
      <p:sp>
        <p:nvSpPr>
          <p:cNvPr id="194" name="Google Shape;194;p3"/>
          <p:cNvSpPr/>
          <p:nvPr/>
        </p:nvSpPr>
        <p:spPr>
          <a:xfrm>
            <a:off x="5567250" y="2386450"/>
            <a:ext cx="810600" cy="432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Speech Recognition</a:t>
            </a:r>
            <a:endParaRPr b="0" i="0" sz="800" u="none" cap="none" strike="noStrike">
              <a:solidFill>
                <a:srgbClr val="000000"/>
              </a:solidFill>
              <a:latin typeface="Arial"/>
              <a:ea typeface="Arial"/>
              <a:cs typeface="Arial"/>
              <a:sym typeface="Arial"/>
            </a:endParaRPr>
          </a:p>
        </p:txBody>
      </p:sp>
      <p:sp>
        <p:nvSpPr>
          <p:cNvPr id="195" name="Google Shape;195;p3"/>
          <p:cNvSpPr/>
          <p:nvPr/>
        </p:nvSpPr>
        <p:spPr>
          <a:xfrm>
            <a:off x="5567250" y="3135400"/>
            <a:ext cx="810600" cy="432600"/>
          </a:xfrm>
          <a:prstGeom prst="roundRect">
            <a:avLst>
              <a:gd fmla="val 16667" name="adj"/>
            </a:avLst>
          </a:prstGeom>
          <a:solidFill>
            <a:srgbClr val="F9CB9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Spoken Language Understanding</a:t>
            </a:r>
            <a:endParaRPr b="0" i="0" sz="700" u="none" cap="none" strike="noStrike">
              <a:solidFill>
                <a:srgbClr val="000000"/>
              </a:solidFill>
              <a:latin typeface="Arial"/>
              <a:ea typeface="Arial"/>
              <a:cs typeface="Arial"/>
              <a:sym typeface="Arial"/>
            </a:endParaRPr>
          </a:p>
        </p:txBody>
      </p:sp>
      <p:sp>
        <p:nvSpPr>
          <p:cNvPr id="196" name="Google Shape;196;p3"/>
          <p:cNvSpPr/>
          <p:nvPr/>
        </p:nvSpPr>
        <p:spPr>
          <a:xfrm>
            <a:off x="4500450" y="3135400"/>
            <a:ext cx="810600" cy="432600"/>
          </a:xfrm>
          <a:prstGeom prst="roundRect">
            <a:avLst>
              <a:gd fmla="val 16667" name="adj"/>
            </a:avLst>
          </a:prstGeom>
          <a:solidFill>
            <a:srgbClr val="A4C2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Dialogue</a:t>
            </a:r>
            <a:endParaRPr b="0" i="0" sz="700" u="none" cap="none" strike="noStrike">
              <a:solidFill>
                <a:srgbClr val="000000"/>
              </a:solidFill>
              <a:latin typeface="Arial"/>
              <a:ea typeface="Arial"/>
              <a:cs typeface="Arial"/>
              <a:sym typeface="Arial"/>
            </a:endParaRPr>
          </a:p>
        </p:txBody>
      </p:sp>
      <p:sp>
        <p:nvSpPr>
          <p:cNvPr id="197" name="Google Shape;197;p3"/>
          <p:cNvSpPr/>
          <p:nvPr/>
        </p:nvSpPr>
        <p:spPr>
          <a:xfrm>
            <a:off x="3433650" y="3135400"/>
            <a:ext cx="810600" cy="432600"/>
          </a:xfrm>
          <a:prstGeom prst="roundRect">
            <a:avLst>
              <a:gd fmla="val 16667" name="adj"/>
            </a:avLst>
          </a:prstGeom>
          <a:solidFill>
            <a:srgbClr val="F6B26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 Synthesis</a:t>
            </a:r>
            <a:endParaRPr b="0" i="0" sz="700" u="none" cap="none" strike="noStrike">
              <a:solidFill>
                <a:srgbClr val="000000"/>
              </a:solidFill>
              <a:latin typeface="Arial"/>
              <a:ea typeface="Arial"/>
              <a:cs typeface="Arial"/>
              <a:sym typeface="Arial"/>
            </a:endParaRPr>
          </a:p>
        </p:txBody>
      </p:sp>
      <p:sp>
        <p:nvSpPr>
          <p:cNvPr id="198" name="Google Shape;198;p3"/>
          <p:cNvSpPr/>
          <p:nvPr/>
        </p:nvSpPr>
        <p:spPr>
          <a:xfrm>
            <a:off x="2366850" y="3135400"/>
            <a:ext cx="810600" cy="432600"/>
          </a:xfrm>
          <a:prstGeom prst="roundRect">
            <a:avLst>
              <a:gd fmla="val 16667" name="adj"/>
            </a:avLst>
          </a:prstGeom>
          <a:solidFill>
            <a:srgbClr val="D9D2E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50"/>
              <a:buFont typeface="Arial"/>
              <a:buNone/>
            </a:pPr>
            <a:r>
              <a:rPr b="0" i="0" lang="en-GB" sz="650" u="none" cap="none" strike="noStrike">
                <a:solidFill>
                  <a:srgbClr val="000000"/>
                </a:solidFill>
                <a:latin typeface="Arial"/>
                <a:ea typeface="Arial"/>
                <a:cs typeface="Arial"/>
                <a:sym typeface="Arial"/>
              </a:rPr>
              <a:t>Generation Setup</a:t>
            </a:r>
            <a:endParaRPr b="0" i="0" sz="1000" u="none" cap="none" strike="noStrike">
              <a:solidFill>
                <a:srgbClr val="000000"/>
              </a:solidFill>
              <a:latin typeface="Arial"/>
              <a:ea typeface="Arial"/>
              <a:cs typeface="Arial"/>
              <a:sym typeface="Arial"/>
            </a:endParaRPr>
          </a:p>
        </p:txBody>
      </p:sp>
      <p:sp>
        <p:nvSpPr>
          <p:cNvPr id="199" name="Google Shape;199;p3"/>
          <p:cNvSpPr/>
          <p:nvPr/>
        </p:nvSpPr>
        <p:spPr>
          <a:xfrm>
            <a:off x="1302213" y="3135388"/>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cxnSp>
        <p:nvCxnSpPr>
          <p:cNvPr id="200" name="Google Shape;200;p3"/>
          <p:cNvCxnSpPr>
            <a:stCxn id="187" idx="3"/>
            <a:endCxn id="189" idx="1"/>
          </p:cNvCxnSpPr>
          <p:nvPr/>
        </p:nvCxnSpPr>
        <p:spPr>
          <a:xfrm flipH="1" rot="10800000">
            <a:off x="1028013" y="1831151"/>
            <a:ext cx="272100" cy="3900"/>
          </a:xfrm>
          <a:prstGeom prst="straightConnector1">
            <a:avLst/>
          </a:prstGeom>
          <a:noFill/>
          <a:ln cap="flat" cmpd="sng" w="9525">
            <a:solidFill>
              <a:srgbClr val="424242"/>
            </a:solidFill>
            <a:prstDash val="solid"/>
            <a:round/>
            <a:headEnd len="sm" w="sm" type="none"/>
            <a:tailEnd len="med" w="med" type="triangle"/>
          </a:ln>
        </p:spPr>
      </p:cxnSp>
      <p:cxnSp>
        <p:nvCxnSpPr>
          <p:cNvPr id="201" name="Google Shape;201;p3"/>
          <p:cNvCxnSpPr>
            <a:endCxn id="190" idx="1"/>
          </p:cNvCxnSpPr>
          <p:nvPr/>
        </p:nvCxnSpPr>
        <p:spPr>
          <a:xfrm>
            <a:off x="2110650" y="18359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202" name="Google Shape;202;p3"/>
          <p:cNvCxnSpPr/>
          <p:nvPr/>
        </p:nvCxnSpPr>
        <p:spPr>
          <a:xfrm>
            <a:off x="3177450" y="18359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203" name="Google Shape;203;p3"/>
          <p:cNvCxnSpPr/>
          <p:nvPr/>
        </p:nvCxnSpPr>
        <p:spPr>
          <a:xfrm>
            <a:off x="4244250" y="18359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204" name="Google Shape;204;p3"/>
          <p:cNvCxnSpPr/>
          <p:nvPr/>
        </p:nvCxnSpPr>
        <p:spPr>
          <a:xfrm>
            <a:off x="5311050" y="18359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205" name="Google Shape;205;p3"/>
          <p:cNvCxnSpPr>
            <a:stCxn id="193" idx="2"/>
            <a:endCxn id="194" idx="0"/>
          </p:cNvCxnSpPr>
          <p:nvPr/>
        </p:nvCxnSpPr>
        <p:spPr>
          <a:xfrm>
            <a:off x="5972550" y="20570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206" name="Google Shape;206;p3"/>
          <p:cNvCxnSpPr/>
          <p:nvPr/>
        </p:nvCxnSpPr>
        <p:spPr>
          <a:xfrm>
            <a:off x="5972550" y="28190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207" name="Google Shape;207;p3"/>
          <p:cNvCxnSpPr>
            <a:stCxn id="195" idx="1"/>
            <a:endCxn id="196" idx="3"/>
          </p:cNvCxnSpPr>
          <p:nvPr/>
        </p:nvCxnSpPr>
        <p:spPr>
          <a:xfrm rot="10800000">
            <a:off x="5311050" y="33517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208" name="Google Shape;208;p3"/>
          <p:cNvCxnSpPr/>
          <p:nvPr/>
        </p:nvCxnSpPr>
        <p:spPr>
          <a:xfrm rot="10800000">
            <a:off x="4244250" y="33517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209" name="Google Shape;209;p3"/>
          <p:cNvCxnSpPr/>
          <p:nvPr/>
        </p:nvCxnSpPr>
        <p:spPr>
          <a:xfrm rot="10800000">
            <a:off x="3177450" y="33517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210" name="Google Shape;210;p3"/>
          <p:cNvCxnSpPr/>
          <p:nvPr/>
        </p:nvCxnSpPr>
        <p:spPr>
          <a:xfrm rot="10800000">
            <a:off x="2110650" y="33517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211" name="Google Shape;211;p3"/>
          <p:cNvCxnSpPr/>
          <p:nvPr/>
        </p:nvCxnSpPr>
        <p:spPr>
          <a:xfrm rot="10800000">
            <a:off x="1043850" y="33517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212" name="Google Shape;212;p3"/>
          <p:cNvCxnSpPr>
            <a:stCxn id="188" idx="0"/>
            <a:endCxn id="186" idx="2"/>
          </p:cNvCxnSpPr>
          <p:nvPr/>
        </p:nvCxnSpPr>
        <p:spPr>
          <a:xfrm rot="10800000">
            <a:off x="773850" y="2819200"/>
            <a:ext cx="0" cy="200100"/>
          </a:xfrm>
          <a:prstGeom prst="straightConnector1">
            <a:avLst/>
          </a:prstGeom>
          <a:noFill/>
          <a:ln cap="flat" cmpd="sng" w="9525">
            <a:solidFill>
              <a:srgbClr val="424242"/>
            </a:solidFill>
            <a:prstDash val="solid"/>
            <a:round/>
            <a:headEnd len="sm" w="sm" type="none"/>
            <a:tailEnd len="med" w="med" type="triangle"/>
          </a:ln>
        </p:spPr>
      </p:cxnSp>
      <p:cxnSp>
        <p:nvCxnSpPr>
          <p:cNvPr id="213" name="Google Shape;213;p3"/>
          <p:cNvCxnSpPr>
            <a:stCxn id="186" idx="0"/>
            <a:endCxn id="187" idx="2"/>
          </p:cNvCxnSpPr>
          <p:nvPr/>
        </p:nvCxnSpPr>
        <p:spPr>
          <a:xfrm rot="10800000">
            <a:off x="773851" y="2089138"/>
            <a:ext cx="0" cy="297300"/>
          </a:xfrm>
          <a:prstGeom prst="straightConnector1">
            <a:avLst/>
          </a:prstGeom>
          <a:noFill/>
          <a:ln cap="flat" cmpd="sng" w="9525">
            <a:solidFill>
              <a:srgbClr val="424242"/>
            </a:solidFill>
            <a:prstDash val="solid"/>
            <a:round/>
            <a:headEnd len="sm" w="sm" type="none"/>
            <a:tailEnd len="med" w="med" type="triangle"/>
          </a:ln>
        </p:spPr>
      </p:cxnSp>
      <p:pic>
        <p:nvPicPr>
          <p:cNvPr id="214" name="Google Shape;214;p3"/>
          <p:cNvPicPr preferRelativeResize="0"/>
          <p:nvPr/>
        </p:nvPicPr>
        <p:blipFill rotWithShape="1">
          <a:blip r:embed="rId6">
            <a:alphaModFix/>
          </a:blip>
          <a:srcRect b="0" l="0" r="0" t="0"/>
          <a:stretch/>
        </p:blipFill>
        <p:spPr>
          <a:xfrm>
            <a:off x="2865250" y="2202472"/>
            <a:ext cx="1232197" cy="702737"/>
          </a:xfrm>
          <a:prstGeom prst="rect">
            <a:avLst/>
          </a:prstGeom>
          <a:noFill/>
          <a:ln>
            <a:noFill/>
          </a:ln>
        </p:spPr>
      </p:pic>
      <p:sp>
        <p:nvSpPr>
          <p:cNvPr id="215" name="Google Shape;215;p3"/>
          <p:cNvSpPr txBox="1"/>
          <p:nvPr/>
        </p:nvSpPr>
        <p:spPr>
          <a:xfrm>
            <a:off x="423050" y="901775"/>
            <a:ext cx="8439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Last lecture, we have seen that </a:t>
            </a:r>
            <a:r>
              <a:rPr b="1" i="0" lang="en-GB" sz="1400" u="none" cap="none" strike="noStrike">
                <a:solidFill>
                  <a:srgbClr val="000000"/>
                </a:solidFill>
                <a:latin typeface="Roboto"/>
                <a:ea typeface="Roboto"/>
                <a:cs typeface="Roboto"/>
                <a:sym typeface="Roboto"/>
              </a:rPr>
              <a:t>Conversational AI</a:t>
            </a:r>
            <a:r>
              <a:rPr b="0" i="0" lang="en-GB" sz="1400" u="none" cap="none" strike="noStrike">
                <a:solidFill>
                  <a:srgbClr val="000000"/>
                </a:solidFill>
                <a:latin typeface="Roboto"/>
                <a:ea typeface="Roboto"/>
                <a:cs typeface="Roboto"/>
                <a:sym typeface="Roboto"/>
              </a:rPr>
              <a:t> systems are composed of </a:t>
            </a:r>
            <a:r>
              <a:rPr b="1" i="0" lang="en-GB" sz="1400" u="none" cap="none" strike="noStrike">
                <a:solidFill>
                  <a:srgbClr val="000000"/>
                </a:solidFill>
                <a:latin typeface="Roboto"/>
                <a:ea typeface="Roboto"/>
                <a:cs typeface="Roboto"/>
                <a:sym typeface="Roboto"/>
              </a:rPr>
              <a:t>several technologies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216" name="Google Shape;216;p3"/>
          <p:cNvSpPr txBox="1"/>
          <p:nvPr/>
        </p:nvSpPr>
        <p:spPr>
          <a:xfrm>
            <a:off x="6707700" y="2089225"/>
            <a:ext cx="2020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Machine Learning</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Deep Learning</a:t>
            </a:r>
            <a:r>
              <a:rPr b="0" i="0" lang="en-GB" sz="1400" u="none" cap="none" strike="noStrike">
                <a:solidFill>
                  <a:srgbClr val="000000"/>
                </a:solidFill>
                <a:latin typeface="Roboto"/>
                <a:ea typeface="Roboto"/>
                <a:cs typeface="Roboto"/>
                <a:sym typeface="Roboto"/>
              </a:rPr>
              <a:t> are used in all modules! </a:t>
            </a:r>
            <a:endParaRPr b="0" i="0" sz="1400" u="none" cap="none" strike="noStrike">
              <a:solidFill>
                <a:srgbClr val="000000"/>
              </a:solidFill>
              <a:latin typeface="Roboto"/>
              <a:ea typeface="Roboto"/>
              <a:cs typeface="Roboto"/>
              <a:sym typeface="Roboto"/>
            </a:endParaRPr>
          </a:p>
        </p:txBody>
      </p:sp>
      <p:sp>
        <p:nvSpPr>
          <p:cNvPr id="217" name="Google Shape;217;p3"/>
          <p:cNvSpPr/>
          <p:nvPr/>
        </p:nvSpPr>
        <p:spPr>
          <a:xfrm>
            <a:off x="3335350" y="15184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
          <p:cNvSpPr/>
          <p:nvPr/>
        </p:nvSpPr>
        <p:spPr>
          <a:xfrm>
            <a:off x="4402150" y="15184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
          <p:cNvSpPr/>
          <p:nvPr/>
        </p:nvSpPr>
        <p:spPr>
          <a:xfrm>
            <a:off x="5468950" y="15184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
          <p:cNvSpPr/>
          <p:nvPr/>
        </p:nvSpPr>
        <p:spPr>
          <a:xfrm>
            <a:off x="5468950" y="22804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
          <p:cNvSpPr/>
          <p:nvPr/>
        </p:nvSpPr>
        <p:spPr>
          <a:xfrm>
            <a:off x="5468950" y="30424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
          <p:cNvSpPr/>
          <p:nvPr/>
        </p:nvSpPr>
        <p:spPr>
          <a:xfrm>
            <a:off x="4402150" y="30424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
          <p:cNvSpPr/>
          <p:nvPr/>
        </p:nvSpPr>
        <p:spPr>
          <a:xfrm>
            <a:off x="3335350" y="30424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
          <p:cNvSpPr txBox="1"/>
          <p:nvPr/>
        </p:nvSpPr>
        <p:spPr>
          <a:xfrm>
            <a:off x="423050" y="4025975"/>
            <a:ext cx="8439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lecture will refresh basic machine learning and deep learning concepts.</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64" name="Shape 1064"/>
        <p:cNvGrpSpPr/>
        <p:nvPr/>
      </p:nvGrpSpPr>
      <p:grpSpPr>
        <a:xfrm>
          <a:off x="0" y="0"/>
          <a:ext cx="0" cy="0"/>
          <a:chOff x="0" y="0"/>
          <a:chExt cx="0" cy="0"/>
        </a:xfrm>
      </p:grpSpPr>
      <p:sp>
        <p:nvSpPr>
          <p:cNvPr id="1065" name="Google Shape;1065;p3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Stochastic Gradient Descent</a:t>
            </a:r>
            <a:endParaRPr sz="2600"/>
          </a:p>
        </p:txBody>
      </p:sp>
      <p:sp>
        <p:nvSpPr>
          <p:cNvPr id="1066" name="Google Shape;1066;p32"/>
          <p:cNvSpPr txBox="1"/>
          <p:nvPr/>
        </p:nvSpPr>
        <p:spPr>
          <a:xfrm>
            <a:off x="568325" y="53761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2"/>
          <p:cNvSpPr txBox="1"/>
          <p:nvPr/>
        </p:nvSpPr>
        <p:spPr>
          <a:xfrm>
            <a:off x="375600" y="924075"/>
            <a:ext cx="8392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To improve generalization, modern machine learning models are trained on </a:t>
            </a:r>
            <a:r>
              <a:rPr b="1" i="0" lang="en-GB" sz="1400" u="none" cap="none" strike="noStrike">
                <a:solidFill>
                  <a:srgbClr val="000000"/>
                </a:solidFill>
                <a:latin typeface="Roboto"/>
                <a:ea typeface="Roboto"/>
                <a:cs typeface="Roboto"/>
                <a:sym typeface="Roboto"/>
              </a:rPr>
              <a:t>large datasets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68" name="Google Shape;1068;p32"/>
          <p:cNvSpPr txBox="1"/>
          <p:nvPr/>
        </p:nvSpPr>
        <p:spPr>
          <a:xfrm>
            <a:off x="399475" y="1451500"/>
            <a:ext cx="8392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standard gradient descent, we update the parameters based on the </a:t>
            </a:r>
            <a:r>
              <a:rPr b="1" i="0" lang="en-GB" sz="1400" u="none" cap="none" strike="noStrike">
                <a:solidFill>
                  <a:srgbClr val="000000"/>
                </a:solidFill>
                <a:latin typeface="Roboto"/>
                <a:ea typeface="Roboto"/>
                <a:cs typeface="Roboto"/>
                <a:sym typeface="Roboto"/>
              </a:rPr>
              <a:t>gradient</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69" name="Google Shape;1069;p32"/>
          <p:cNvSpPr txBox="1"/>
          <p:nvPr/>
        </p:nvSpPr>
        <p:spPr>
          <a:xfrm>
            <a:off x="399475" y="1984900"/>
            <a:ext cx="8392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To compute the gradient,  we need to process all the training examples:</a:t>
            </a:r>
            <a:endParaRPr b="0" i="0" sz="1400" u="none" cap="none" strike="noStrike">
              <a:solidFill>
                <a:srgbClr val="000000"/>
              </a:solidFill>
              <a:latin typeface="Roboto"/>
              <a:ea typeface="Roboto"/>
              <a:cs typeface="Roboto"/>
              <a:sym typeface="Roboto"/>
            </a:endParaRPr>
          </a:p>
        </p:txBody>
      </p:sp>
      <p:sp>
        <p:nvSpPr>
          <p:cNvPr id="1070" name="Google Shape;1070;p32"/>
          <p:cNvSpPr txBox="1"/>
          <p:nvPr/>
        </p:nvSpPr>
        <p:spPr>
          <a:xfrm>
            <a:off x="4868925" y="2684150"/>
            <a:ext cx="4205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objective function is often decomposed as a </a:t>
            </a:r>
            <a:r>
              <a:rPr b="1" i="0" lang="en-GB" sz="1400" u="none" cap="none" strike="noStrike">
                <a:solidFill>
                  <a:srgbClr val="000000"/>
                </a:solidFill>
                <a:latin typeface="Roboto"/>
                <a:ea typeface="Roboto"/>
                <a:cs typeface="Roboto"/>
                <a:sym typeface="Roboto"/>
              </a:rPr>
              <a:t>sum over training samples </a:t>
            </a:r>
            <a:r>
              <a:rPr b="0" i="0" lang="en-GB" sz="1400" u="none" cap="none" strike="noStrike">
                <a:solidFill>
                  <a:srgbClr val="000000"/>
                </a:solidFill>
                <a:latin typeface="Roboto"/>
                <a:ea typeface="Roboto"/>
                <a:cs typeface="Roboto"/>
                <a:sym typeface="Roboto"/>
              </a:rPr>
              <a:t>(empirical risk minimization).</a:t>
            </a:r>
            <a:endParaRPr b="0" i="0" sz="1400" u="none" cap="none" strike="noStrike">
              <a:solidFill>
                <a:srgbClr val="000000"/>
              </a:solidFill>
              <a:latin typeface="Roboto"/>
              <a:ea typeface="Roboto"/>
              <a:cs typeface="Roboto"/>
              <a:sym typeface="Roboto"/>
            </a:endParaRPr>
          </a:p>
        </p:txBody>
      </p:sp>
      <p:sp>
        <p:nvSpPr>
          <p:cNvPr id="1071" name="Google Shape;1071;p32"/>
          <p:cNvSpPr txBox="1"/>
          <p:nvPr/>
        </p:nvSpPr>
        <p:spPr>
          <a:xfrm>
            <a:off x="4123725" y="3944350"/>
            <a:ext cx="4950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total gradient is the average of the gradients computed for </a:t>
            </a:r>
            <a:r>
              <a:rPr b="1" i="0" lang="en-GB" sz="1400" u="none" cap="none" strike="noStrike">
                <a:solidFill>
                  <a:srgbClr val="000000"/>
                </a:solidFill>
                <a:latin typeface="Roboto"/>
                <a:ea typeface="Roboto"/>
                <a:cs typeface="Roboto"/>
                <a:sym typeface="Roboto"/>
              </a:rPr>
              <a:t>each training sample</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72" name="Google Shape;1072;p32"/>
          <p:cNvSpPr txBox="1"/>
          <p:nvPr/>
        </p:nvSpPr>
        <p:spPr>
          <a:xfrm>
            <a:off x="4104375" y="4619825"/>
            <a:ext cx="437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complexity of gradient computation is </a:t>
            </a:r>
            <a:r>
              <a:rPr b="0" i="1" lang="en-GB" sz="1400" u="none" cap="none" strike="noStrike">
                <a:solidFill>
                  <a:srgbClr val="000000"/>
                </a:solidFill>
                <a:latin typeface="Roboto"/>
                <a:ea typeface="Roboto"/>
                <a:cs typeface="Roboto"/>
                <a:sym typeface="Roboto"/>
              </a:rPr>
              <a:t>O(</a:t>
            </a:r>
            <a:r>
              <a:rPr b="0" i="0" lang="en-GB" sz="1400" u="none" cap="none" strike="noStrike">
                <a:solidFill>
                  <a:srgbClr val="000000"/>
                </a:solidFill>
                <a:latin typeface="Roboto"/>
                <a:ea typeface="Roboto"/>
                <a:cs typeface="Roboto"/>
                <a:sym typeface="Roboto"/>
              </a:rPr>
              <a:t>N</a:t>
            </a:r>
            <a:r>
              <a:rPr b="0" i="1" lang="en-GB" sz="1400" u="none" cap="none" strike="noStrike">
                <a:solidFill>
                  <a:srgbClr val="000000"/>
                </a:solidFill>
                <a:latin typeface="Roboto"/>
                <a:ea typeface="Roboto"/>
                <a:cs typeface="Roboto"/>
                <a:sym typeface="Roboto"/>
              </a:rPr>
              <a:t>).</a:t>
            </a:r>
            <a:endParaRPr b="0" i="1" sz="1400" u="none" cap="none" strike="noStrike">
              <a:solidFill>
                <a:srgbClr val="000000"/>
              </a:solidFill>
              <a:latin typeface="Roboto"/>
              <a:ea typeface="Roboto"/>
              <a:cs typeface="Roboto"/>
              <a:sym typeface="Roboto"/>
            </a:endParaRPr>
          </a:p>
        </p:txBody>
      </p:sp>
      <p:pic>
        <p:nvPicPr>
          <p:cNvPr descr="J\big( \mathbf{Y}, f(\mathbf{X}) ,\boldsymbol{\theta}\big) = \frac{1}{N} \sum_{i=1}^N  L\big(f(\mathbf{x}_i, \boldsymbol{\theta}), \mathbf{y}_i)\big)" id="1073" name="Google Shape;1073;p32"/>
          <p:cNvPicPr preferRelativeResize="0"/>
          <p:nvPr/>
        </p:nvPicPr>
        <p:blipFill rotWithShape="1">
          <a:blip r:embed="rId3">
            <a:alphaModFix/>
          </a:blip>
          <a:srcRect b="0" l="0" r="0" t="0"/>
          <a:stretch/>
        </p:blipFill>
        <p:spPr>
          <a:xfrm>
            <a:off x="375599" y="2794950"/>
            <a:ext cx="4165399" cy="739525"/>
          </a:xfrm>
          <a:prstGeom prst="rect">
            <a:avLst/>
          </a:prstGeom>
          <a:noFill/>
          <a:ln>
            <a:noFill/>
          </a:ln>
        </p:spPr>
      </p:pic>
      <p:pic>
        <p:nvPicPr>
          <p:cNvPr descr="\nabla J\big(\boldsymbol{\theta}\big) = \frac{1}{N} \sum_{i=1}^N  \nabla L_i\ (\boldsymbol{\theta)" id="1074" name="Google Shape;1074;p32"/>
          <p:cNvPicPr preferRelativeResize="0"/>
          <p:nvPr/>
        </p:nvPicPr>
        <p:blipFill rotWithShape="1">
          <a:blip r:embed="rId4">
            <a:alphaModFix/>
          </a:blip>
          <a:srcRect b="0" l="0" r="0" t="0"/>
          <a:stretch/>
        </p:blipFill>
        <p:spPr>
          <a:xfrm>
            <a:off x="375600" y="3673800"/>
            <a:ext cx="3311125" cy="946025"/>
          </a:xfrm>
          <a:prstGeom prst="rect">
            <a:avLst/>
          </a:prstGeom>
          <a:noFill/>
          <a:ln>
            <a:noFill/>
          </a:ln>
        </p:spPr>
      </p:pic>
      <p:sp>
        <p:nvSpPr>
          <p:cNvPr id="1075" name="Google Shape;1075;p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par>
                                <p:cTn fill="hold" nodeType="with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par>
                                <p:cTn fill="hold" nodeType="with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par>
                                <p:cTn fill="hold" nodeType="with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79" name="Shape 1079"/>
        <p:cNvGrpSpPr/>
        <p:nvPr/>
      </p:nvGrpSpPr>
      <p:grpSpPr>
        <a:xfrm>
          <a:off x="0" y="0"/>
          <a:ext cx="0" cy="0"/>
          <a:chOff x="0" y="0"/>
          <a:chExt cx="0" cy="0"/>
        </a:xfrm>
      </p:grpSpPr>
      <p:sp>
        <p:nvSpPr>
          <p:cNvPr id="1080" name="Google Shape;1080;p33"/>
          <p:cNvSpPr/>
          <p:nvPr/>
        </p:nvSpPr>
        <p:spPr>
          <a:xfrm>
            <a:off x="820950" y="2011975"/>
            <a:ext cx="2255400" cy="6630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Stochastic Gradient Descent</a:t>
            </a:r>
            <a:endParaRPr sz="2600"/>
          </a:p>
        </p:txBody>
      </p:sp>
      <p:sp>
        <p:nvSpPr>
          <p:cNvPr id="1082" name="Google Shape;1082;p33"/>
          <p:cNvSpPr txBox="1"/>
          <p:nvPr/>
        </p:nvSpPr>
        <p:spPr>
          <a:xfrm>
            <a:off x="568325" y="52237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3"/>
          <p:cNvSpPr txBox="1"/>
          <p:nvPr/>
        </p:nvSpPr>
        <p:spPr>
          <a:xfrm>
            <a:off x="375600" y="847875"/>
            <a:ext cx="8392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What about approximating the gradient using little training data?</a:t>
            </a:r>
            <a:endParaRPr b="0" i="0" sz="1400" u="none" cap="none" strike="noStrike">
              <a:solidFill>
                <a:srgbClr val="000000"/>
              </a:solidFill>
              <a:latin typeface="Roboto"/>
              <a:ea typeface="Roboto"/>
              <a:cs typeface="Roboto"/>
              <a:sym typeface="Roboto"/>
            </a:endParaRPr>
          </a:p>
        </p:txBody>
      </p:sp>
      <p:sp>
        <p:nvSpPr>
          <p:cNvPr id="1084" name="Google Shape;1084;p33"/>
          <p:cNvSpPr/>
          <p:nvPr/>
        </p:nvSpPr>
        <p:spPr>
          <a:xfrm>
            <a:off x="714750" y="1940550"/>
            <a:ext cx="1850400" cy="2182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3"/>
          <p:cNvSpPr txBox="1"/>
          <p:nvPr/>
        </p:nvSpPr>
        <p:spPr>
          <a:xfrm>
            <a:off x="811500" y="1898775"/>
            <a:ext cx="16569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9D</a:t>
            </a:r>
            <a:endParaRPr b="0" i="0" sz="600" u="none" cap="none" strike="noStrike">
              <a:solidFill>
                <a:srgbClr val="000000"/>
              </a:solidFill>
              <a:latin typeface="Roboto"/>
              <a:ea typeface="Roboto"/>
              <a:cs typeface="Roboto"/>
              <a:sym typeface="Roboto"/>
            </a:endParaRPr>
          </a:p>
        </p:txBody>
      </p:sp>
      <p:cxnSp>
        <p:nvCxnSpPr>
          <p:cNvPr id="1086" name="Google Shape;1086;p33"/>
          <p:cNvCxnSpPr/>
          <p:nvPr/>
        </p:nvCxnSpPr>
        <p:spPr>
          <a:xfrm flipH="1" rot="10800000">
            <a:off x="907125" y="4372225"/>
            <a:ext cx="1643100" cy="6900"/>
          </a:xfrm>
          <a:prstGeom prst="straightConnector1">
            <a:avLst/>
          </a:prstGeom>
          <a:noFill/>
          <a:ln cap="flat" cmpd="sng" w="9525">
            <a:solidFill>
              <a:schemeClr val="dk1"/>
            </a:solidFill>
            <a:prstDash val="solid"/>
            <a:round/>
            <a:headEnd len="sm" w="sm" type="none"/>
            <a:tailEnd len="med" w="med" type="triangle"/>
          </a:ln>
        </p:spPr>
      </p:cxnSp>
      <p:sp>
        <p:nvSpPr>
          <p:cNvPr id="1087" name="Google Shape;1087;p33"/>
          <p:cNvSpPr txBox="1"/>
          <p:nvPr/>
        </p:nvSpPr>
        <p:spPr>
          <a:xfrm>
            <a:off x="837825" y="15676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088" name="Google Shape;1088;p33"/>
          <p:cNvSpPr txBox="1"/>
          <p:nvPr/>
        </p:nvSpPr>
        <p:spPr>
          <a:xfrm>
            <a:off x="1004050" y="4347525"/>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features</a:t>
            </a:r>
            <a:endParaRPr b="0" i="0" sz="1000" u="none" cap="none" strike="noStrike">
              <a:solidFill>
                <a:srgbClr val="000000"/>
              </a:solidFill>
              <a:latin typeface="Roboto"/>
              <a:ea typeface="Roboto"/>
              <a:cs typeface="Roboto"/>
              <a:sym typeface="Roboto"/>
            </a:endParaRPr>
          </a:p>
        </p:txBody>
      </p:sp>
      <p:cxnSp>
        <p:nvCxnSpPr>
          <p:cNvPr id="1089" name="Google Shape;1089;p33"/>
          <p:cNvCxnSpPr/>
          <p:nvPr/>
        </p:nvCxnSpPr>
        <p:spPr>
          <a:xfrm flipH="1">
            <a:off x="561275" y="1937050"/>
            <a:ext cx="25200" cy="2136000"/>
          </a:xfrm>
          <a:prstGeom prst="straightConnector1">
            <a:avLst/>
          </a:prstGeom>
          <a:noFill/>
          <a:ln cap="flat" cmpd="sng" w="9525">
            <a:solidFill>
              <a:schemeClr val="dk1"/>
            </a:solidFill>
            <a:prstDash val="solid"/>
            <a:round/>
            <a:headEnd len="sm" w="sm" type="none"/>
            <a:tailEnd len="med" w="med" type="triangle"/>
          </a:ln>
        </p:spPr>
      </p:cxnSp>
      <p:sp>
        <p:nvSpPr>
          <p:cNvPr id="1090" name="Google Shape;1090;p33"/>
          <p:cNvSpPr txBox="1"/>
          <p:nvPr/>
        </p:nvSpPr>
        <p:spPr>
          <a:xfrm rot="-5398499">
            <a:off x="-294160" y="2955679"/>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Samples</a:t>
            </a:r>
            <a:endParaRPr b="0" i="0" sz="1000" u="none" cap="none" strike="noStrike">
              <a:solidFill>
                <a:srgbClr val="000000"/>
              </a:solidFill>
              <a:latin typeface="Roboto"/>
              <a:ea typeface="Roboto"/>
              <a:cs typeface="Roboto"/>
              <a:sym typeface="Roboto"/>
            </a:endParaRPr>
          </a:p>
        </p:txBody>
      </p:sp>
      <p:sp>
        <p:nvSpPr>
          <p:cNvPr id="1091" name="Google Shape;1091;p33"/>
          <p:cNvSpPr/>
          <p:nvPr/>
        </p:nvSpPr>
        <p:spPr>
          <a:xfrm>
            <a:off x="2634775" y="1940550"/>
            <a:ext cx="441600" cy="21240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3"/>
          <p:cNvSpPr txBox="1"/>
          <p:nvPr/>
        </p:nvSpPr>
        <p:spPr>
          <a:xfrm>
            <a:off x="2693425" y="1937050"/>
            <a:ext cx="4416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2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4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5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6</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7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8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9</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p:txBody>
      </p:sp>
      <p:sp>
        <p:nvSpPr>
          <p:cNvPr id="1093" name="Google Shape;1093;p33"/>
          <p:cNvSpPr txBox="1"/>
          <p:nvPr/>
        </p:nvSpPr>
        <p:spPr>
          <a:xfrm>
            <a:off x="4897350" y="18608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094" name="Google Shape;1094;p33"/>
          <p:cNvSpPr txBox="1"/>
          <p:nvPr/>
        </p:nvSpPr>
        <p:spPr>
          <a:xfrm>
            <a:off x="1080250" y="1497925"/>
            <a:ext cx="164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Features</a:t>
            </a:r>
            <a:endParaRPr b="1" i="0" sz="1200" u="none" cap="none" strike="noStrike">
              <a:solidFill>
                <a:srgbClr val="000000"/>
              </a:solidFill>
              <a:latin typeface="Roboto"/>
              <a:ea typeface="Roboto"/>
              <a:cs typeface="Roboto"/>
              <a:sym typeface="Roboto"/>
            </a:endParaRPr>
          </a:p>
        </p:txBody>
      </p:sp>
      <p:sp>
        <p:nvSpPr>
          <p:cNvPr id="1095" name="Google Shape;1095;p33"/>
          <p:cNvSpPr txBox="1"/>
          <p:nvPr/>
        </p:nvSpPr>
        <p:spPr>
          <a:xfrm>
            <a:off x="2604250" y="1497925"/>
            <a:ext cx="6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Labels</a:t>
            </a:r>
            <a:endParaRPr b="1" i="0" sz="1200" u="none" cap="none" strike="noStrike">
              <a:solidFill>
                <a:srgbClr val="000000"/>
              </a:solidFill>
              <a:latin typeface="Roboto"/>
              <a:ea typeface="Roboto"/>
              <a:cs typeface="Roboto"/>
              <a:sym typeface="Roboto"/>
            </a:endParaRPr>
          </a:p>
        </p:txBody>
      </p:sp>
      <p:sp>
        <p:nvSpPr>
          <p:cNvPr id="1096" name="Google Shape;1096;p33"/>
          <p:cNvSpPr/>
          <p:nvPr/>
        </p:nvSpPr>
        <p:spPr>
          <a:xfrm>
            <a:off x="3162500" y="2261050"/>
            <a:ext cx="233700" cy="195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3"/>
          <p:cNvSpPr/>
          <p:nvPr/>
        </p:nvSpPr>
        <p:spPr>
          <a:xfrm>
            <a:off x="4663650" y="2261050"/>
            <a:ext cx="233700" cy="195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nabla J\big(\boldsymbol{\theta}\big) " id="1098" name="Google Shape;1098;p33"/>
          <p:cNvPicPr preferRelativeResize="0"/>
          <p:nvPr/>
        </p:nvPicPr>
        <p:blipFill rotWithShape="1">
          <a:blip r:embed="rId3">
            <a:alphaModFix/>
          </a:blip>
          <a:srcRect b="0" l="0" r="0" t="0"/>
          <a:stretch/>
        </p:blipFill>
        <p:spPr>
          <a:xfrm>
            <a:off x="3525824" y="2158900"/>
            <a:ext cx="922050" cy="400200"/>
          </a:xfrm>
          <a:prstGeom prst="rect">
            <a:avLst/>
          </a:prstGeom>
          <a:noFill/>
          <a:ln>
            <a:noFill/>
          </a:ln>
        </p:spPr>
      </p:pic>
      <p:pic>
        <p:nvPicPr>
          <p:cNvPr descr="\boldsymbol{\theta}_{new} = \boldsymbol{\theta} - \eta \nabla J(\boldsymbol{\theta})" id="1099" name="Google Shape;1099;p33"/>
          <p:cNvPicPr preferRelativeResize="0"/>
          <p:nvPr/>
        </p:nvPicPr>
        <p:blipFill rotWithShape="1">
          <a:blip r:embed="rId4">
            <a:alphaModFix/>
          </a:blip>
          <a:srcRect b="0" l="0" r="0" t="0"/>
          <a:stretch/>
        </p:blipFill>
        <p:spPr>
          <a:xfrm>
            <a:off x="5031750" y="2158900"/>
            <a:ext cx="3317041" cy="400200"/>
          </a:xfrm>
          <a:prstGeom prst="rect">
            <a:avLst/>
          </a:prstGeom>
          <a:noFill/>
          <a:ln>
            <a:noFill/>
          </a:ln>
        </p:spPr>
      </p:pic>
      <p:sp>
        <p:nvSpPr>
          <p:cNvPr id="1100" name="Google Shape;1100;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04" name="Shape 1104"/>
        <p:cNvGrpSpPr/>
        <p:nvPr/>
      </p:nvGrpSpPr>
      <p:grpSpPr>
        <a:xfrm>
          <a:off x="0" y="0"/>
          <a:ext cx="0" cy="0"/>
          <a:chOff x="0" y="0"/>
          <a:chExt cx="0" cy="0"/>
        </a:xfrm>
      </p:grpSpPr>
      <p:sp>
        <p:nvSpPr>
          <p:cNvPr id="1105" name="Google Shape;1105;p34"/>
          <p:cNvSpPr/>
          <p:nvPr/>
        </p:nvSpPr>
        <p:spPr>
          <a:xfrm>
            <a:off x="820950" y="2671050"/>
            <a:ext cx="2255400" cy="6630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4"/>
          <p:cNvSpPr/>
          <p:nvPr/>
        </p:nvSpPr>
        <p:spPr>
          <a:xfrm>
            <a:off x="820950" y="2011975"/>
            <a:ext cx="2255400" cy="663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3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Stochastic Gradient Descent</a:t>
            </a:r>
            <a:endParaRPr sz="2600"/>
          </a:p>
        </p:txBody>
      </p:sp>
      <p:sp>
        <p:nvSpPr>
          <p:cNvPr id="1108" name="Google Shape;1108;p34"/>
          <p:cNvSpPr txBox="1"/>
          <p:nvPr/>
        </p:nvSpPr>
        <p:spPr>
          <a:xfrm>
            <a:off x="568325" y="52237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34"/>
          <p:cNvSpPr/>
          <p:nvPr/>
        </p:nvSpPr>
        <p:spPr>
          <a:xfrm>
            <a:off x="714750" y="1940550"/>
            <a:ext cx="1850400" cy="2182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4"/>
          <p:cNvSpPr txBox="1"/>
          <p:nvPr/>
        </p:nvSpPr>
        <p:spPr>
          <a:xfrm>
            <a:off x="811500" y="1898775"/>
            <a:ext cx="16569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9D</a:t>
            </a:r>
            <a:endParaRPr b="0" i="0" sz="600" u="none" cap="none" strike="noStrike">
              <a:solidFill>
                <a:srgbClr val="000000"/>
              </a:solidFill>
              <a:latin typeface="Roboto"/>
              <a:ea typeface="Roboto"/>
              <a:cs typeface="Roboto"/>
              <a:sym typeface="Roboto"/>
            </a:endParaRPr>
          </a:p>
        </p:txBody>
      </p:sp>
      <p:cxnSp>
        <p:nvCxnSpPr>
          <p:cNvPr id="1111" name="Google Shape;1111;p34"/>
          <p:cNvCxnSpPr/>
          <p:nvPr/>
        </p:nvCxnSpPr>
        <p:spPr>
          <a:xfrm flipH="1" rot="10800000">
            <a:off x="907125" y="4372225"/>
            <a:ext cx="1643100" cy="6900"/>
          </a:xfrm>
          <a:prstGeom prst="straightConnector1">
            <a:avLst/>
          </a:prstGeom>
          <a:noFill/>
          <a:ln cap="flat" cmpd="sng" w="9525">
            <a:solidFill>
              <a:schemeClr val="dk1"/>
            </a:solidFill>
            <a:prstDash val="solid"/>
            <a:round/>
            <a:headEnd len="sm" w="sm" type="none"/>
            <a:tailEnd len="med" w="med" type="triangle"/>
          </a:ln>
        </p:spPr>
      </p:cxnSp>
      <p:sp>
        <p:nvSpPr>
          <p:cNvPr id="1112" name="Google Shape;1112;p34"/>
          <p:cNvSpPr txBox="1"/>
          <p:nvPr/>
        </p:nvSpPr>
        <p:spPr>
          <a:xfrm>
            <a:off x="837825" y="15676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113" name="Google Shape;1113;p34"/>
          <p:cNvSpPr txBox="1"/>
          <p:nvPr/>
        </p:nvSpPr>
        <p:spPr>
          <a:xfrm>
            <a:off x="1004050" y="4347525"/>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features</a:t>
            </a:r>
            <a:endParaRPr b="0" i="0" sz="1000" u="none" cap="none" strike="noStrike">
              <a:solidFill>
                <a:srgbClr val="000000"/>
              </a:solidFill>
              <a:latin typeface="Roboto"/>
              <a:ea typeface="Roboto"/>
              <a:cs typeface="Roboto"/>
              <a:sym typeface="Roboto"/>
            </a:endParaRPr>
          </a:p>
        </p:txBody>
      </p:sp>
      <p:cxnSp>
        <p:nvCxnSpPr>
          <p:cNvPr id="1114" name="Google Shape;1114;p34"/>
          <p:cNvCxnSpPr/>
          <p:nvPr/>
        </p:nvCxnSpPr>
        <p:spPr>
          <a:xfrm flipH="1">
            <a:off x="561275" y="1937050"/>
            <a:ext cx="25200" cy="2136000"/>
          </a:xfrm>
          <a:prstGeom prst="straightConnector1">
            <a:avLst/>
          </a:prstGeom>
          <a:noFill/>
          <a:ln cap="flat" cmpd="sng" w="9525">
            <a:solidFill>
              <a:schemeClr val="dk1"/>
            </a:solidFill>
            <a:prstDash val="solid"/>
            <a:round/>
            <a:headEnd len="sm" w="sm" type="none"/>
            <a:tailEnd len="med" w="med" type="triangle"/>
          </a:ln>
        </p:spPr>
      </p:cxnSp>
      <p:sp>
        <p:nvSpPr>
          <p:cNvPr id="1115" name="Google Shape;1115;p34"/>
          <p:cNvSpPr txBox="1"/>
          <p:nvPr/>
        </p:nvSpPr>
        <p:spPr>
          <a:xfrm rot="-5398499">
            <a:off x="-294160" y="2955679"/>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Samples</a:t>
            </a:r>
            <a:endParaRPr b="0" i="0" sz="1000" u="none" cap="none" strike="noStrike">
              <a:solidFill>
                <a:srgbClr val="000000"/>
              </a:solidFill>
              <a:latin typeface="Roboto"/>
              <a:ea typeface="Roboto"/>
              <a:cs typeface="Roboto"/>
              <a:sym typeface="Roboto"/>
            </a:endParaRPr>
          </a:p>
        </p:txBody>
      </p:sp>
      <p:sp>
        <p:nvSpPr>
          <p:cNvPr id="1116" name="Google Shape;1116;p34"/>
          <p:cNvSpPr/>
          <p:nvPr/>
        </p:nvSpPr>
        <p:spPr>
          <a:xfrm>
            <a:off x="2634775" y="1940550"/>
            <a:ext cx="441600" cy="21240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4"/>
          <p:cNvSpPr txBox="1"/>
          <p:nvPr/>
        </p:nvSpPr>
        <p:spPr>
          <a:xfrm>
            <a:off x="2693425" y="1937050"/>
            <a:ext cx="4416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2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4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5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6</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7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8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9</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p:txBody>
      </p:sp>
      <p:sp>
        <p:nvSpPr>
          <p:cNvPr id="1118" name="Google Shape;1118;p34"/>
          <p:cNvSpPr txBox="1"/>
          <p:nvPr/>
        </p:nvSpPr>
        <p:spPr>
          <a:xfrm>
            <a:off x="4897350" y="18608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119" name="Google Shape;1119;p34"/>
          <p:cNvSpPr txBox="1"/>
          <p:nvPr/>
        </p:nvSpPr>
        <p:spPr>
          <a:xfrm>
            <a:off x="1080250" y="1497925"/>
            <a:ext cx="164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Features</a:t>
            </a:r>
            <a:endParaRPr b="1" i="0" sz="1200" u="none" cap="none" strike="noStrike">
              <a:solidFill>
                <a:srgbClr val="000000"/>
              </a:solidFill>
              <a:latin typeface="Roboto"/>
              <a:ea typeface="Roboto"/>
              <a:cs typeface="Roboto"/>
              <a:sym typeface="Roboto"/>
            </a:endParaRPr>
          </a:p>
        </p:txBody>
      </p:sp>
      <p:sp>
        <p:nvSpPr>
          <p:cNvPr id="1120" name="Google Shape;1120;p34"/>
          <p:cNvSpPr txBox="1"/>
          <p:nvPr/>
        </p:nvSpPr>
        <p:spPr>
          <a:xfrm>
            <a:off x="2604250" y="1497925"/>
            <a:ext cx="6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Labels</a:t>
            </a:r>
            <a:endParaRPr b="1" i="0" sz="1200" u="none" cap="none" strike="noStrike">
              <a:solidFill>
                <a:srgbClr val="000000"/>
              </a:solidFill>
              <a:latin typeface="Roboto"/>
              <a:ea typeface="Roboto"/>
              <a:cs typeface="Roboto"/>
              <a:sym typeface="Roboto"/>
            </a:endParaRPr>
          </a:p>
        </p:txBody>
      </p:sp>
      <p:sp>
        <p:nvSpPr>
          <p:cNvPr id="1121" name="Google Shape;1121;p34"/>
          <p:cNvSpPr/>
          <p:nvPr/>
        </p:nvSpPr>
        <p:spPr>
          <a:xfrm>
            <a:off x="3162500" y="2870650"/>
            <a:ext cx="233700" cy="195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34"/>
          <p:cNvSpPr txBox="1"/>
          <p:nvPr/>
        </p:nvSpPr>
        <p:spPr>
          <a:xfrm>
            <a:off x="4897350" y="24704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123" name="Google Shape;1123;p34"/>
          <p:cNvSpPr/>
          <p:nvPr/>
        </p:nvSpPr>
        <p:spPr>
          <a:xfrm>
            <a:off x="4663650" y="2870650"/>
            <a:ext cx="233700" cy="195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nabla J\big(\boldsymbol{\theta}\big) " id="1124" name="Google Shape;1124;p34"/>
          <p:cNvPicPr preferRelativeResize="0"/>
          <p:nvPr/>
        </p:nvPicPr>
        <p:blipFill rotWithShape="1">
          <a:blip r:embed="rId3">
            <a:alphaModFix/>
          </a:blip>
          <a:srcRect b="0" l="0" r="0" t="0"/>
          <a:stretch/>
        </p:blipFill>
        <p:spPr>
          <a:xfrm>
            <a:off x="3525824" y="2768500"/>
            <a:ext cx="922050" cy="400200"/>
          </a:xfrm>
          <a:prstGeom prst="rect">
            <a:avLst/>
          </a:prstGeom>
          <a:noFill/>
          <a:ln>
            <a:noFill/>
          </a:ln>
        </p:spPr>
      </p:pic>
      <p:pic>
        <p:nvPicPr>
          <p:cNvPr descr="\boldsymbol{\theta}_{new} = \boldsymbol{\theta} - \eta \nabla J(\boldsymbol{\theta})" id="1125" name="Google Shape;1125;p34"/>
          <p:cNvPicPr preferRelativeResize="0"/>
          <p:nvPr/>
        </p:nvPicPr>
        <p:blipFill rotWithShape="1">
          <a:blip r:embed="rId4">
            <a:alphaModFix/>
          </a:blip>
          <a:srcRect b="0" l="0" r="0" t="0"/>
          <a:stretch/>
        </p:blipFill>
        <p:spPr>
          <a:xfrm>
            <a:off x="5031750" y="2768500"/>
            <a:ext cx="3317041" cy="400200"/>
          </a:xfrm>
          <a:prstGeom prst="rect">
            <a:avLst/>
          </a:prstGeom>
          <a:noFill/>
          <a:ln>
            <a:noFill/>
          </a:ln>
        </p:spPr>
      </p:pic>
      <p:sp>
        <p:nvSpPr>
          <p:cNvPr id="1126" name="Google Shape;1126;p34"/>
          <p:cNvSpPr txBox="1"/>
          <p:nvPr/>
        </p:nvSpPr>
        <p:spPr>
          <a:xfrm>
            <a:off x="375600" y="847875"/>
            <a:ext cx="8392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What about approximating the gradient using little training data?</a:t>
            </a:r>
            <a:endParaRPr b="0" i="0" sz="1400" u="none" cap="none" strike="noStrike">
              <a:solidFill>
                <a:srgbClr val="000000"/>
              </a:solidFill>
              <a:latin typeface="Roboto"/>
              <a:ea typeface="Roboto"/>
              <a:cs typeface="Roboto"/>
              <a:sym typeface="Roboto"/>
            </a:endParaRPr>
          </a:p>
        </p:txBody>
      </p:sp>
      <p:sp>
        <p:nvSpPr>
          <p:cNvPr id="1127" name="Google Shape;1127;p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31" name="Shape 1131"/>
        <p:cNvGrpSpPr/>
        <p:nvPr/>
      </p:nvGrpSpPr>
      <p:grpSpPr>
        <a:xfrm>
          <a:off x="0" y="0"/>
          <a:ext cx="0" cy="0"/>
          <a:chOff x="0" y="0"/>
          <a:chExt cx="0" cy="0"/>
        </a:xfrm>
      </p:grpSpPr>
      <p:sp>
        <p:nvSpPr>
          <p:cNvPr id="1132" name="Google Shape;1132;p35"/>
          <p:cNvSpPr/>
          <p:nvPr/>
        </p:nvSpPr>
        <p:spPr>
          <a:xfrm>
            <a:off x="820950" y="3334050"/>
            <a:ext cx="2255400" cy="6630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5"/>
          <p:cNvSpPr/>
          <p:nvPr/>
        </p:nvSpPr>
        <p:spPr>
          <a:xfrm>
            <a:off x="820950" y="2671050"/>
            <a:ext cx="2255400" cy="663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5"/>
          <p:cNvSpPr/>
          <p:nvPr/>
        </p:nvSpPr>
        <p:spPr>
          <a:xfrm>
            <a:off x="820950" y="2011975"/>
            <a:ext cx="2255400" cy="663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Stochastic Gradient Descent</a:t>
            </a:r>
            <a:endParaRPr sz="2600"/>
          </a:p>
        </p:txBody>
      </p:sp>
      <p:sp>
        <p:nvSpPr>
          <p:cNvPr id="1136" name="Google Shape;1136;p35"/>
          <p:cNvSpPr txBox="1"/>
          <p:nvPr/>
        </p:nvSpPr>
        <p:spPr>
          <a:xfrm>
            <a:off x="568325" y="52237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5"/>
          <p:cNvSpPr/>
          <p:nvPr/>
        </p:nvSpPr>
        <p:spPr>
          <a:xfrm>
            <a:off x="714750" y="1940550"/>
            <a:ext cx="1850400" cy="2182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35"/>
          <p:cNvSpPr txBox="1"/>
          <p:nvPr/>
        </p:nvSpPr>
        <p:spPr>
          <a:xfrm>
            <a:off x="811500" y="1898775"/>
            <a:ext cx="16569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9D</a:t>
            </a:r>
            <a:endParaRPr b="0" i="0" sz="600" u="none" cap="none" strike="noStrike">
              <a:solidFill>
                <a:srgbClr val="000000"/>
              </a:solidFill>
              <a:latin typeface="Roboto"/>
              <a:ea typeface="Roboto"/>
              <a:cs typeface="Roboto"/>
              <a:sym typeface="Roboto"/>
            </a:endParaRPr>
          </a:p>
        </p:txBody>
      </p:sp>
      <p:cxnSp>
        <p:nvCxnSpPr>
          <p:cNvPr id="1139" name="Google Shape;1139;p35"/>
          <p:cNvCxnSpPr/>
          <p:nvPr/>
        </p:nvCxnSpPr>
        <p:spPr>
          <a:xfrm flipH="1" rot="10800000">
            <a:off x="907125" y="4372225"/>
            <a:ext cx="1643100" cy="6900"/>
          </a:xfrm>
          <a:prstGeom prst="straightConnector1">
            <a:avLst/>
          </a:prstGeom>
          <a:noFill/>
          <a:ln cap="flat" cmpd="sng" w="9525">
            <a:solidFill>
              <a:schemeClr val="dk1"/>
            </a:solidFill>
            <a:prstDash val="solid"/>
            <a:round/>
            <a:headEnd len="sm" w="sm" type="none"/>
            <a:tailEnd len="med" w="med" type="triangle"/>
          </a:ln>
        </p:spPr>
      </p:cxnSp>
      <p:sp>
        <p:nvSpPr>
          <p:cNvPr id="1140" name="Google Shape;1140;p35"/>
          <p:cNvSpPr txBox="1"/>
          <p:nvPr/>
        </p:nvSpPr>
        <p:spPr>
          <a:xfrm>
            <a:off x="837825" y="15676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141" name="Google Shape;1141;p35"/>
          <p:cNvSpPr txBox="1"/>
          <p:nvPr/>
        </p:nvSpPr>
        <p:spPr>
          <a:xfrm>
            <a:off x="1004050" y="4347525"/>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features</a:t>
            </a:r>
            <a:endParaRPr b="0" i="0" sz="1000" u="none" cap="none" strike="noStrike">
              <a:solidFill>
                <a:srgbClr val="000000"/>
              </a:solidFill>
              <a:latin typeface="Roboto"/>
              <a:ea typeface="Roboto"/>
              <a:cs typeface="Roboto"/>
              <a:sym typeface="Roboto"/>
            </a:endParaRPr>
          </a:p>
        </p:txBody>
      </p:sp>
      <p:cxnSp>
        <p:nvCxnSpPr>
          <p:cNvPr id="1142" name="Google Shape;1142;p35"/>
          <p:cNvCxnSpPr/>
          <p:nvPr/>
        </p:nvCxnSpPr>
        <p:spPr>
          <a:xfrm flipH="1">
            <a:off x="561275" y="1937050"/>
            <a:ext cx="25200" cy="2136000"/>
          </a:xfrm>
          <a:prstGeom prst="straightConnector1">
            <a:avLst/>
          </a:prstGeom>
          <a:noFill/>
          <a:ln cap="flat" cmpd="sng" w="9525">
            <a:solidFill>
              <a:schemeClr val="dk1"/>
            </a:solidFill>
            <a:prstDash val="solid"/>
            <a:round/>
            <a:headEnd len="sm" w="sm" type="none"/>
            <a:tailEnd len="med" w="med" type="triangle"/>
          </a:ln>
        </p:spPr>
      </p:cxnSp>
      <p:sp>
        <p:nvSpPr>
          <p:cNvPr id="1143" name="Google Shape;1143;p35"/>
          <p:cNvSpPr txBox="1"/>
          <p:nvPr/>
        </p:nvSpPr>
        <p:spPr>
          <a:xfrm rot="-5398499">
            <a:off x="-294160" y="2955679"/>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Samples</a:t>
            </a:r>
            <a:endParaRPr b="0" i="0" sz="1000" u="none" cap="none" strike="noStrike">
              <a:solidFill>
                <a:srgbClr val="000000"/>
              </a:solidFill>
              <a:latin typeface="Roboto"/>
              <a:ea typeface="Roboto"/>
              <a:cs typeface="Roboto"/>
              <a:sym typeface="Roboto"/>
            </a:endParaRPr>
          </a:p>
        </p:txBody>
      </p:sp>
      <p:sp>
        <p:nvSpPr>
          <p:cNvPr id="1144" name="Google Shape;1144;p35"/>
          <p:cNvSpPr/>
          <p:nvPr/>
        </p:nvSpPr>
        <p:spPr>
          <a:xfrm>
            <a:off x="2634775" y="1940550"/>
            <a:ext cx="441600" cy="21240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5"/>
          <p:cNvSpPr txBox="1"/>
          <p:nvPr/>
        </p:nvSpPr>
        <p:spPr>
          <a:xfrm>
            <a:off x="2693425" y="1937050"/>
            <a:ext cx="4416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2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4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5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6</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7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8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9</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p:txBody>
      </p:sp>
      <p:sp>
        <p:nvSpPr>
          <p:cNvPr id="1146" name="Google Shape;1146;p35"/>
          <p:cNvSpPr txBox="1"/>
          <p:nvPr/>
        </p:nvSpPr>
        <p:spPr>
          <a:xfrm>
            <a:off x="4897350" y="18608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147" name="Google Shape;1147;p35"/>
          <p:cNvSpPr txBox="1"/>
          <p:nvPr/>
        </p:nvSpPr>
        <p:spPr>
          <a:xfrm>
            <a:off x="1080250" y="1497925"/>
            <a:ext cx="164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Features</a:t>
            </a:r>
            <a:endParaRPr b="1" i="0" sz="1200" u="none" cap="none" strike="noStrike">
              <a:solidFill>
                <a:srgbClr val="000000"/>
              </a:solidFill>
              <a:latin typeface="Roboto"/>
              <a:ea typeface="Roboto"/>
              <a:cs typeface="Roboto"/>
              <a:sym typeface="Roboto"/>
            </a:endParaRPr>
          </a:p>
        </p:txBody>
      </p:sp>
      <p:sp>
        <p:nvSpPr>
          <p:cNvPr id="1148" name="Google Shape;1148;p35"/>
          <p:cNvSpPr txBox="1"/>
          <p:nvPr/>
        </p:nvSpPr>
        <p:spPr>
          <a:xfrm>
            <a:off x="2604250" y="1497925"/>
            <a:ext cx="6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Labels</a:t>
            </a:r>
            <a:endParaRPr b="1" i="0" sz="1200" u="none" cap="none" strike="noStrike">
              <a:solidFill>
                <a:srgbClr val="000000"/>
              </a:solidFill>
              <a:latin typeface="Roboto"/>
              <a:ea typeface="Roboto"/>
              <a:cs typeface="Roboto"/>
              <a:sym typeface="Roboto"/>
            </a:endParaRPr>
          </a:p>
        </p:txBody>
      </p:sp>
      <p:sp>
        <p:nvSpPr>
          <p:cNvPr id="1149" name="Google Shape;1149;p35"/>
          <p:cNvSpPr/>
          <p:nvPr/>
        </p:nvSpPr>
        <p:spPr>
          <a:xfrm>
            <a:off x="3162500" y="3632650"/>
            <a:ext cx="233700" cy="195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5"/>
          <p:cNvSpPr txBox="1"/>
          <p:nvPr/>
        </p:nvSpPr>
        <p:spPr>
          <a:xfrm>
            <a:off x="4897350" y="32324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151" name="Google Shape;1151;p35"/>
          <p:cNvSpPr/>
          <p:nvPr/>
        </p:nvSpPr>
        <p:spPr>
          <a:xfrm>
            <a:off x="4663650" y="3632650"/>
            <a:ext cx="233700" cy="195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nabla J\big(\boldsymbol{\theta}\big) " id="1152" name="Google Shape;1152;p35"/>
          <p:cNvPicPr preferRelativeResize="0"/>
          <p:nvPr/>
        </p:nvPicPr>
        <p:blipFill rotWithShape="1">
          <a:blip r:embed="rId3">
            <a:alphaModFix/>
          </a:blip>
          <a:srcRect b="0" l="0" r="0" t="0"/>
          <a:stretch/>
        </p:blipFill>
        <p:spPr>
          <a:xfrm>
            <a:off x="3525824" y="3530500"/>
            <a:ext cx="922050" cy="400200"/>
          </a:xfrm>
          <a:prstGeom prst="rect">
            <a:avLst/>
          </a:prstGeom>
          <a:noFill/>
          <a:ln>
            <a:noFill/>
          </a:ln>
        </p:spPr>
      </p:pic>
      <p:pic>
        <p:nvPicPr>
          <p:cNvPr descr="\boldsymbol{\theta}_{new} = \boldsymbol{\theta} - \eta \nabla J(\boldsymbol{\theta})" id="1153" name="Google Shape;1153;p35"/>
          <p:cNvPicPr preferRelativeResize="0"/>
          <p:nvPr/>
        </p:nvPicPr>
        <p:blipFill rotWithShape="1">
          <a:blip r:embed="rId4">
            <a:alphaModFix/>
          </a:blip>
          <a:srcRect b="0" l="0" r="0" t="0"/>
          <a:stretch/>
        </p:blipFill>
        <p:spPr>
          <a:xfrm>
            <a:off x="5031750" y="3530500"/>
            <a:ext cx="3317041" cy="400200"/>
          </a:xfrm>
          <a:prstGeom prst="rect">
            <a:avLst/>
          </a:prstGeom>
          <a:noFill/>
          <a:ln>
            <a:noFill/>
          </a:ln>
        </p:spPr>
      </p:pic>
      <p:sp>
        <p:nvSpPr>
          <p:cNvPr id="1154" name="Google Shape;1154;p35"/>
          <p:cNvSpPr txBox="1"/>
          <p:nvPr/>
        </p:nvSpPr>
        <p:spPr>
          <a:xfrm>
            <a:off x="375600" y="847875"/>
            <a:ext cx="8392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What about approximating the gradient using little training data?</a:t>
            </a:r>
            <a:endParaRPr b="0" i="0" sz="1400" u="none" cap="none" strike="noStrike">
              <a:solidFill>
                <a:srgbClr val="000000"/>
              </a:solidFill>
              <a:latin typeface="Roboto"/>
              <a:ea typeface="Roboto"/>
              <a:cs typeface="Roboto"/>
              <a:sym typeface="Roboto"/>
            </a:endParaRPr>
          </a:p>
        </p:txBody>
      </p:sp>
      <p:sp>
        <p:nvSpPr>
          <p:cNvPr id="1155" name="Google Shape;1155;p3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59" name="Shape 1159"/>
        <p:cNvGrpSpPr/>
        <p:nvPr/>
      </p:nvGrpSpPr>
      <p:grpSpPr>
        <a:xfrm>
          <a:off x="0" y="0"/>
          <a:ext cx="0" cy="0"/>
          <a:chOff x="0" y="0"/>
          <a:chExt cx="0" cy="0"/>
        </a:xfrm>
      </p:grpSpPr>
      <p:sp>
        <p:nvSpPr>
          <p:cNvPr id="1160" name="Google Shape;1160;p36"/>
          <p:cNvSpPr/>
          <p:nvPr/>
        </p:nvSpPr>
        <p:spPr>
          <a:xfrm>
            <a:off x="820950" y="2011975"/>
            <a:ext cx="2255400" cy="6630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Stochastic Gradient Descent</a:t>
            </a:r>
            <a:endParaRPr sz="2600"/>
          </a:p>
        </p:txBody>
      </p:sp>
      <p:sp>
        <p:nvSpPr>
          <p:cNvPr id="1162" name="Google Shape;1162;p36"/>
          <p:cNvSpPr txBox="1"/>
          <p:nvPr/>
        </p:nvSpPr>
        <p:spPr>
          <a:xfrm>
            <a:off x="568325" y="52237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6"/>
          <p:cNvSpPr/>
          <p:nvPr/>
        </p:nvSpPr>
        <p:spPr>
          <a:xfrm>
            <a:off x="714750" y="1940550"/>
            <a:ext cx="1850400" cy="2182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6"/>
          <p:cNvSpPr txBox="1"/>
          <p:nvPr/>
        </p:nvSpPr>
        <p:spPr>
          <a:xfrm>
            <a:off x="811500" y="1898775"/>
            <a:ext cx="16569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9D</a:t>
            </a:r>
            <a:endParaRPr b="0" i="0" sz="600" u="none" cap="none" strike="noStrike">
              <a:solidFill>
                <a:srgbClr val="000000"/>
              </a:solidFill>
              <a:latin typeface="Roboto"/>
              <a:ea typeface="Roboto"/>
              <a:cs typeface="Roboto"/>
              <a:sym typeface="Roboto"/>
            </a:endParaRPr>
          </a:p>
        </p:txBody>
      </p:sp>
      <p:cxnSp>
        <p:nvCxnSpPr>
          <p:cNvPr id="1165" name="Google Shape;1165;p36"/>
          <p:cNvCxnSpPr/>
          <p:nvPr/>
        </p:nvCxnSpPr>
        <p:spPr>
          <a:xfrm flipH="1" rot="10800000">
            <a:off x="907125" y="4372225"/>
            <a:ext cx="1643100" cy="6900"/>
          </a:xfrm>
          <a:prstGeom prst="straightConnector1">
            <a:avLst/>
          </a:prstGeom>
          <a:noFill/>
          <a:ln cap="flat" cmpd="sng" w="9525">
            <a:solidFill>
              <a:schemeClr val="dk1"/>
            </a:solidFill>
            <a:prstDash val="solid"/>
            <a:round/>
            <a:headEnd len="sm" w="sm" type="none"/>
            <a:tailEnd len="med" w="med" type="triangle"/>
          </a:ln>
        </p:spPr>
      </p:cxnSp>
      <p:sp>
        <p:nvSpPr>
          <p:cNvPr id="1166" name="Google Shape;1166;p36"/>
          <p:cNvSpPr txBox="1"/>
          <p:nvPr/>
        </p:nvSpPr>
        <p:spPr>
          <a:xfrm>
            <a:off x="837825" y="15676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167" name="Google Shape;1167;p36"/>
          <p:cNvSpPr txBox="1"/>
          <p:nvPr/>
        </p:nvSpPr>
        <p:spPr>
          <a:xfrm>
            <a:off x="1004050" y="4347525"/>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features</a:t>
            </a:r>
            <a:endParaRPr b="0" i="0" sz="1000" u="none" cap="none" strike="noStrike">
              <a:solidFill>
                <a:srgbClr val="000000"/>
              </a:solidFill>
              <a:latin typeface="Roboto"/>
              <a:ea typeface="Roboto"/>
              <a:cs typeface="Roboto"/>
              <a:sym typeface="Roboto"/>
            </a:endParaRPr>
          </a:p>
        </p:txBody>
      </p:sp>
      <p:cxnSp>
        <p:nvCxnSpPr>
          <p:cNvPr id="1168" name="Google Shape;1168;p36"/>
          <p:cNvCxnSpPr/>
          <p:nvPr/>
        </p:nvCxnSpPr>
        <p:spPr>
          <a:xfrm flipH="1">
            <a:off x="561275" y="1937050"/>
            <a:ext cx="25200" cy="2136000"/>
          </a:xfrm>
          <a:prstGeom prst="straightConnector1">
            <a:avLst/>
          </a:prstGeom>
          <a:noFill/>
          <a:ln cap="flat" cmpd="sng" w="9525">
            <a:solidFill>
              <a:schemeClr val="dk1"/>
            </a:solidFill>
            <a:prstDash val="solid"/>
            <a:round/>
            <a:headEnd len="sm" w="sm" type="none"/>
            <a:tailEnd len="med" w="med" type="triangle"/>
          </a:ln>
        </p:spPr>
      </p:cxnSp>
      <p:sp>
        <p:nvSpPr>
          <p:cNvPr id="1169" name="Google Shape;1169;p36"/>
          <p:cNvSpPr txBox="1"/>
          <p:nvPr/>
        </p:nvSpPr>
        <p:spPr>
          <a:xfrm rot="-5398499">
            <a:off x="-294160" y="2955679"/>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Samples</a:t>
            </a:r>
            <a:endParaRPr b="0" i="0" sz="1000" u="none" cap="none" strike="noStrike">
              <a:solidFill>
                <a:srgbClr val="000000"/>
              </a:solidFill>
              <a:latin typeface="Roboto"/>
              <a:ea typeface="Roboto"/>
              <a:cs typeface="Roboto"/>
              <a:sym typeface="Roboto"/>
            </a:endParaRPr>
          </a:p>
        </p:txBody>
      </p:sp>
      <p:sp>
        <p:nvSpPr>
          <p:cNvPr id="1170" name="Google Shape;1170;p36"/>
          <p:cNvSpPr/>
          <p:nvPr/>
        </p:nvSpPr>
        <p:spPr>
          <a:xfrm>
            <a:off x="2634775" y="1940550"/>
            <a:ext cx="441600" cy="21240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6"/>
          <p:cNvSpPr txBox="1"/>
          <p:nvPr/>
        </p:nvSpPr>
        <p:spPr>
          <a:xfrm>
            <a:off x="2693425" y="1937050"/>
            <a:ext cx="4416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2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4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5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6</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7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8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9</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p:txBody>
      </p:sp>
      <p:sp>
        <p:nvSpPr>
          <p:cNvPr id="1172" name="Google Shape;1172;p36"/>
          <p:cNvSpPr txBox="1"/>
          <p:nvPr/>
        </p:nvSpPr>
        <p:spPr>
          <a:xfrm>
            <a:off x="1080250" y="1497925"/>
            <a:ext cx="164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Features</a:t>
            </a:r>
            <a:endParaRPr b="1" i="0" sz="1200" u="none" cap="none" strike="noStrike">
              <a:solidFill>
                <a:srgbClr val="000000"/>
              </a:solidFill>
              <a:latin typeface="Roboto"/>
              <a:ea typeface="Roboto"/>
              <a:cs typeface="Roboto"/>
              <a:sym typeface="Roboto"/>
            </a:endParaRPr>
          </a:p>
        </p:txBody>
      </p:sp>
      <p:sp>
        <p:nvSpPr>
          <p:cNvPr id="1173" name="Google Shape;1173;p36"/>
          <p:cNvSpPr txBox="1"/>
          <p:nvPr/>
        </p:nvSpPr>
        <p:spPr>
          <a:xfrm>
            <a:off x="2604250" y="1497925"/>
            <a:ext cx="6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Labels</a:t>
            </a:r>
            <a:endParaRPr b="1" i="0" sz="1200" u="none" cap="none" strike="noStrike">
              <a:solidFill>
                <a:srgbClr val="000000"/>
              </a:solidFill>
              <a:latin typeface="Roboto"/>
              <a:ea typeface="Roboto"/>
              <a:cs typeface="Roboto"/>
              <a:sym typeface="Roboto"/>
            </a:endParaRPr>
          </a:p>
        </p:txBody>
      </p:sp>
      <p:sp>
        <p:nvSpPr>
          <p:cNvPr id="1174" name="Google Shape;1174;p36"/>
          <p:cNvSpPr/>
          <p:nvPr/>
        </p:nvSpPr>
        <p:spPr>
          <a:xfrm>
            <a:off x="3162500" y="2261050"/>
            <a:ext cx="233700" cy="195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75" name="Google Shape;1175;p36"/>
          <p:cNvCxnSpPr/>
          <p:nvPr/>
        </p:nvCxnSpPr>
        <p:spPr>
          <a:xfrm>
            <a:off x="3076350" y="2425113"/>
            <a:ext cx="712500" cy="433200"/>
          </a:xfrm>
          <a:prstGeom prst="straightConnector1">
            <a:avLst/>
          </a:prstGeom>
          <a:noFill/>
          <a:ln cap="flat" cmpd="sng" w="9525">
            <a:solidFill>
              <a:schemeClr val="dk2"/>
            </a:solidFill>
            <a:prstDash val="solid"/>
            <a:round/>
            <a:headEnd len="sm" w="sm" type="none"/>
            <a:tailEnd len="med" w="med" type="triangle"/>
          </a:ln>
        </p:spPr>
      </p:cxnSp>
      <p:sp>
        <p:nvSpPr>
          <p:cNvPr id="1176" name="Google Shape;1176;p36"/>
          <p:cNvSpPr txBox="1"/>
          <p:nvPr/>
        </p:nvSpPr>
        <p:spPr>
          <a:xfrm>
            <a:off x="3258850" y="2793250"/>
            <a:ext cx="5733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Minibatch: </a:t>
            </a:r>
            <a:r>
              <a:rPr b="0" i="0" lang="en-GB" sz="1400" u="none" cap="none" strike="noStrike">
                <a:solidFill>
                  <a:srgbClr val="000000"/>
                </a:solidFill>
                <a:latin typeface="Roboto"/>
                <a:ea typeface="Roboto"/>
                <a:cs typeface="Roboto"/>
                <a:sym typeface="Roboto"/>
              </a:rPr>
              <a:t>it is the set of training samples used for computing the gradient.</a:t>
            </a:r>
            <a:endParaRPr b="0" i="0" sz="1400" u="none" cap="none" strike="noStrike">
              <a:solidFill>
                <a:srgbClr val="000000"/>
              </a:solidFill>
              <a:latin typeface="Roboto"/>
              <a:ea typeface="Roboto"/>
              <a:cs typeface="Roboto"/>
              <a:sym typeface="Roboto"/>
            </a:endParaRPr>
          </a:p>
        </p:txBody>
      </p:sp>
      <p:sp>
        <p:nvSpPr>
          <p:cNvPr id="1177" name="Google Shape;1177;p36"/>
          <p:cNvSpPr txBox="1"/>
          <p:nvPr/>
        </p:nvSpPr>
        <p:spPr>
          <a:xfrm>
            <a:off x="3263300" y="3384000"/>
            <a:ext cx="548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Batch size: </a:t>
            </a:r>
            <a:r>
              <a:rPr b="0" i="0" lang="en-GB" sz="1400" u="none" cap="none" strike="noStrike">
                <a:solidFill>
                  <a:srgbClr val="000000"/>
                </a:solidFill>
                <a:latin typeface="Roboto"/>
                <a:ea typeface="Roboto"/>
                <a:cs typeface="Roboto"/>
                <a:sym typeface="Roboto"/>
              </a:rPr>
              <a:t>number of samples in the minibatch.</a:t>
            </a:r>
            <a:endParaRPr b="0" i="0" sz="1400" u="none" cap="none" strike="noStrike">
              <a:solidFill>
                <a:srgbClr val="000000"/>
              </a:solidFill>
              <a:latin typeface="Roboto"/>
              <a:ea typeface="Roboto"/>
              <a:cs typeface="Roboto"/>
              <a:sym typeface="Roboto"/>
            </a:endParaRPr>
          </a:p>
        </p:txBody>
      </p:sp>
      <p:sp>
        <p:nvSpPr>
          <p:cNvPr id="1178" name="Google Shape;1178;p36"/>
          <p:cNvSpPr txBox="1"/>
          <p:nvPr/>
        </p:nvSpPr>
        <p:spPr>
          <a:xfrm>
            <a:off x="3263300" y="3745150"/>
            <a:ext cx="5577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Epoch: </a:t>
            </a:r>
            <a:r>
              <a:rPr b="0" i="0" lang="en-GB" sz="1400" u="none" cap="none" strike="noStrike">
                <a:solidFill>
                  <a:srgbClr val="000000"/>
                </a:solidFill>
                <a:latin typeface="Roboto"/>
                <a:ea typeface="Roboto"/>
                <a:cs typeface="Roboto"/>
                <a:sym typeface="Roboto"/>
              </a:rPr>
              <a:t>it is a complete pass through all the training data</a:t>
            </a:r>
            <a:endParaRPr b="0" i="0" sz="1400" u="none" cap="none" strike="noStrike">
              <a:solidFill>
                <a:srgbClr val="000000"/>
              </a:solidFill>
              <a:latin typeface="Roboto"/>
              <a:ea typeface="Roboto"/>
              <a:cs typeface="Roboto"/>
              <a:sym typeface="Roboto"/>
            </a:endParaRPr>
          </a:p>
        </p:txBody>
      </p:sp>
      <p:sp>
        <p:nvSpPr>
          <p:cNvPr id="1179" name="Google Shape;1179;p36"/>
          <p:cNvSpPr txBox="1"/>
          <p:nvPr/>
        </p:nvSpPr>
        <p:spPr>
          <a:xfrm>
            <a:off x="3311450" y="4175575"/>
            <a:ext cx="548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At the end of the first epoch, we used all of the data exactly once. </a:t>
            </a:r>
            <a:endParaRPr b="0" i="0" sz="1400" u="none" cap="none" strike="noStrike">
              <a:solidFill>
                <a:srgbClr val="000000"/>
              </a:solidFill>
              <a:latin typeface="Arial"/>
              <a:ea typeface="Arial"/>
              <a:cs typeface="Arial"/>
              <a:sym typeface="Arial"/>
            </a:endParaRPr>
          </a:p>
        </p:txBody>
      </p:sp>
      <p:sp>
        <p:nvSpPr>
          <p:cNvPr id="1180" name="Google Shape;1180;p36"/>
          <p:cNvSpPr txBox="1"/>
          <p:nvPr/>
        </p:nvSpPr>
        <p:spPr>
          <a:xfrm>
            <a:off x="3311450" y="4556575"/>
            <a:ext cx="548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We often train the machine learning model over </a:t>
            </a:r>
            <a:r>
              <a:rPr b="1" i="0" lang="en-GB" sz="1400" u="none" cap="none" strike="noStrike">
                <a:solidFill>
                  <a:srgbClr val="000000"/>
                </a:solidFill>
                <a:latin typeface="Arial"/>
                <a:ea typeface="Arial"/>
                <a:cs typeface="Arial"/>
                <a:sym typeface="Arial"/>
              </a:rPr>
              <a:t>multiple epochs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81" name="Google Shape;1181;p36"/>
          <p:cNvSpPr txBox="1"/>
          <p:nvPr/>
        </p:nvSpPr>
        <p:spPr>
          <a:xfrm>
            <a:off x="4897350" y="18608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182" name="Google Shape;1182;p36"/>
          <p:cNvSpPr/>
          <p:nvPr/>
        </p:nvSpPr>
        <p:spPr>
          <a:xfrm>
            <a:off x="4663650" y="2261050"/>
            <a:ext cx="233700" cy="195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nabla J\big(\boldsymbol{\theta}\big) " id="1183" name="Google Shape;1183;p36"/>
          <p:cNvPicPr preferRelativeResize="0"/>
          <p:nvPr/>
        </p:nvPicPr>
        <p:blipFill rotWithShape="1">
          <a:blip r:embed="rId3">
            <a:alphaModFix/>
          </a:blip>
          <a:srcRect b="0" l="0" r="0" t="0"/>
          <a:stretch/>
        </p:blipFill>
        <p:spPr>
          <a:xfrm>
            <a:off x="3525824" y="2158900"/>
            <a:ext cx="922050" cy="400200"/>
          </a:xfrm>
          <a:prstGeom prst="rect">
            <a:avLst/>
          </a:prstGeom>
          <a:noFill/>
          <a:ln>
            <a:noFill/>
          </a:ln>
        </p:spPr>
      </p:pic>
      <p:pic>
        <p:nvPicPr>
          <p:cNvPr descr="\boldsymbol{\theta}_{new} = \boldsymbol{\theta} - \eta \nabla J(\boldsymbol{\theta})" id="1184" name="Google Shape;1184;p36"/>
          <p:cNvPicPr preferRelativeResize="0"/>
          <p:nvPr/>
        </p:nvPicPr>
        <p:blipFill rotWithShape="1">
          <a:blip r:embed="rId4">
            <a:alphaModFix/>
          </a:blip>
          <a:srcRect b="0" l="0" r="0" t="0"/>
          <a:stretch/>
        </p:blipFill>
        <p:spPr>
          <a:xfrm>
            <a:off x="5031750" y="2158900"/>
            <a:ext cx="3317041" cy="400200"/>
          </a:xfrm>
          <a:prstGeom prst="rect">
            <a:avLst/>
          </a:prstGeom>
          <a:noFill/>
          <a:ln>
            <a:noFill/>
          </a:ln>
        </p:spPr>
      </p:pic>
      <p:sp>
        <p:nvSpPr>
          <p:cNvPr id="1185" name="Google Shape;1185;p36"/>
          <p:cNvSpPr txBox="1"/>
          <p:nvPr/>
        </p:nvSpPr>
        <p:spPr>
          <a:xfrm>
            <a:off x="375600" y="847875"/>
            <a:ext cx="8392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What about approximating the gradient using little training data?</a:t>
            </a:r>
            <a:endParaRPr b="0" i="0" sz="1400" u="none" cap="none" strike="noStrike">
              <a:solidFill>
                <a:srgbClr val="000000"/>
              </a:solidFill>
              <a:latin typeface="Roboto"/>
              <a:ea typeface="Roboto"/>
              <a:cs typeface="Roboto"/>
              <a:sym typeface="Roboto"/>
            </a:endParaRPr>
          </a:p>
        </p:txBody>
      </p:sp>
      <p:sp>
        <p:nvSpPr>
          <p:cNvPr id="1186" name="Google Shape;1186;p3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90" name="Shape 1190"/>
        <p:cNvGrpSpPr/>
        <p:nvPr/>
      </p:nvGrpSpPr>
      <p:grpSpPr>
        <a:xfrm>
          <a:off x="0" y="0"/>
          <a:ext cx="0" cy="0"/>
          <a:chOff x="0" y="0"/>
          <a:chExt cx="0" cy="0"/>
        </a:xfrm>
      </p:grpSpPr>
      <p:sp>
        <p:nvSpPr>
          <p:cNvPr id="1191" name="Google Shape;1191;p3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Stochastic Gradient Descent</a:t>
            </a:r>
            <a:endParaRPr sz="2600"/>
          </a:p>
        </p:txBody>
      </p:sp>
      <p:sp>
        <p:nvSpPr>
          <p:cNvPr id="1192" name="Google Shape;1192;p37"/>
          <p:cNvSpPr txBox="1"/>
          <p:nvPr/>
        </p:nvSpPr>
        <p:spPr>
          <a:xfrm>
            <a:off x="568325" y="52237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7"/>
          <p:cNvSpPr txBox="1"/>
          <p:nvPr/>
        </p:nvSpPr>
        <p:spPr>
          <a:xfrm>
            <a:off x="375600" y="847875"/>
            <a:ext cx="8392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With SGD we use </a:t>
            </a:r>
            <a:r>
              <a:rPr b="1" i="0" lang="en-GB" sz="1400" u="none" cap="none" strike="noStrike">
                <a:solidFill>
                  <a:srgbClr val="000000"/>
                </a:solidFill>
                <a:latin typeface="Roboto"/>
                <a:ea typeface="Roboto"/>
                <a:cs typeface="Roboto"/>
                <a:sym typeface="Roboto"/>
              </a:rPr>
              <a:t>noisy versions</a:t>
            </a:r>
            <a:r>
              <a:rPr b="0" i="0" lang="en-GB" sz="1400" u="none" cap="none" strike="noStrike">
                <a:solidFill>
                  <a:srgbClr val="000000"/>
                </a:solidFill>
                <a:latin typeface="Roboto"/>
                <a:ea typeface="Roboto"/>
                <a:cs typeface="Roboto"/>
                <a:sym typeface="Roboto"/>
              </a:rPr>
              <a:t> of the gradient.</a:t>
            </a:r>
            <a:endParaRPr b="0" i="0" sz="1400" u="none" cap="none" strike="noStrike">
              <a:solidFill>
                <a:srgbClr val="000000"/>
              </a:solidFill>
              <a:latin typeface="Roboto"/>
              <a:ea typeface="Roboto"/>
              <a:cs typeface="Roboto"/>
              <a:sym typeface="Roboto"/>
            </a:endParaRPr>
          </a:p>
        </p:txBody>
      </p:sp>
      <p:sp>
        <p:nvSpPr>
          <p:cNvPr id="1194" name="Google Shape;1194;p37"/>
          <p:cNvSpPr txBox="1"/>
          <p:nvPr/>
        </p:nvSpPr>
        <p:spPr>
          <a:xfrm>
            <a:off x="375600" y="1228875"/>
            <a:ext cx="8392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introduces some</a:t>
            </a:r>
            <a:r>
              <a:rPr b="1" i="0" lang="en-GB" sz="1400" u="none" cap="none" strike="noStrike">
                <a:solidFill>
                  <a:srgbClr val="000000"/>
                </a:solidFill>
                <a:latin typeface="Roboto"/>
                <a:ea typeface="Roboto"/>
                <a:cs typeface="Roboto"/>
                <a:sym typeface="Roboto"/>
              </a:rPr>
              <a:t> randomness</a:t>
            </a:r>
            <a:r>
              <a:rPr b="0" i="0" lang="en-GB" sz="1400" u="none" cap="none" strike="noStrike">
                <a:solidFill>
                  <a:srgbClr val="000000"/>
                </a:solidFill>
                <a:latin typeface="Roboto"/>
                <a:ea typeface="Roboto"/>
                <a:cs typeface="Roboto"/>
                <a:sym typeface="Roboto"/>
              </a:rPr>
              <a:t> in the learning process that helps the algorithm to </a:t>
            </a:r>
            <a:r>
              <a:rPr b="1" i="0" lang="en-GB" sz="1400" u="none" cap="none" strike="noStrike">
                <a:solidFill>
                  <a:srgbClr val="000000"/>
                </a:solidFill>
                <a:latin typeface="Roboto"/>
                <a:ea typeface="Roboto"/>
                <a:cs typeface="Roboto"/>
                <a:sym typeface="Roboto"/>
              </a:rPr>
              <a:t>escape</a:t>
            </a:r>
            <a:r>
              <a:rPr b="0" i="0" lang="en-GB" sz="1400" u="none" cap="none" strike="noStrike">
                <a:solidFill>
                  <a:srgbClr val="000000"/>
                </a:solidFill>
                <a:latin typeface="Roboto"/>
                <a:ea typeface="Roboto"/>
                <a:cs typeface="Roboto"/>
                <a:sym typeface="Roboto"/>
              </a:rPr>
              <a:t> from </a:t>
            </a:r>
            <a:r>
              <a:rPr b="1" i="0" lang="en-GB" sz="1400" u="none" cap="none" strike="noStrike">
                <a:solidFill>
                  <a:srgbClr val="000000"/>
                </a:solidFill>
                <a:latin typeface="Roboto"/>
                <a:ea typeface="Roboto"/>
                <a:cs typeface="Roboto"/>
                <a:sym typeface="Roboto"/>
              </a:rPr>
              <a:t>saddle points</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local minima</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195" name="Google Shape;1195;p37"/>
          <p:cNvSpPr txBox="1"/>
          <p:nvPr/>
        </p:nvSpPr>
        <p:spPr>
          <a:xfrm>
            <a:off x="3294525" y="3272625"/>
            <a:ext cx="5730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SGD naturally introduces some </a:t>
            </a:r>
            <a:r>
              <a:rPr b="1" i="0" lang="en-GB" sz="1400" u="none" cap="none" strike="noStrike">
                <a:solidFill>
                  <a:srgbClr val="000000"/>
                </a:solidFill>
                <a:latin typeface="Roboto"/>
                <a:ea typeface="Roboto"/>
                <a:cs typeface="Roboto"/>
                <a:sym typeface="Roboto"/>
              </a:rPr>
              <a:t>regularization</a:t>
            </a:r>
            <a:r>
              <a:rPr b="0" i="0" lang="en-GB" sz="1400" u="none" cap="none" strike="noStrike">
                <a:solidFill>
                  <a:srgbClr val="000000"/>
                </a:solidFill>
                <a:latin typeface="Roboto"/>
                <a:ea typeface="Roboto"/>
                <a:cs typeface="Roboto"/>
                <a:sym typeface="Roboto"/>
              </a:rPr>
              <a:t> that yields </a:t>
            </a:r>
            <a:r>
              <a:rPr b="1" i="0" lang="en-GB" sz="1400" u="none" cap="none" strike="noStrike">
                <a:solidFill>
                  <a:srgbClr val="000000"/>
                </a:solidFill>
                <a:latin typeface="Roboto"/>
                <a:ea typeface="Roboto"/>
                <a:cs typeface="Roboto"/>
                <a:sym typeface="Roboto"/>
              </a:rPr>
              <a:t>better generalization </a:t>
            </a:r>
            <a:r>
              <a:rPr b="0" i="0" lang="en-GB" sz="1400" u="none" cap="none" strike="noStrike">
                <a:solidFill>
                  <a:srgbClr val="000000"/>
                </a:solidFill>
                <a:latin typeface="Roboto"/>
                <a:ea typeface="Roboto"/>
                <a:cs typeface="Roboto"/>
                <a:sym typeface="Roboto"/>
              </a:rPr>
              <a:t>properties.</a:t>
            </a:r>
            <a:endParaRPr b="0" i="0" sz="1400" u="none" cap="none" strike="noStrike">
              <a:solidFill>
                <a:srgbClr val="000000"/>
              </a:solidFill>
              <a:latin typeface="Roboto"/>
              <a:ea typeface="Roboto"/>
              <a:cs typeface="Roboto"/>
              <a:sym typeface="Roboto"/>
            </a:endParaRPr>
          </a:p>
        </p:txBody>
      </p:sp>
      <p:sp>
        <p:nvSpPr>
          <p:cNvPr id="1196" name="Google Shape;1196;p37"/>
          <p:cNvSpPr/>
          <p:nvPr/>
        </p:nvSpPr>
        <p:spPr>
          <a:xfrm>
            <a:off x="820950" y="2392975"/>
            <a:ext cx="2255400" cy="6630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7"/>
          <p:cNvSpPr/>
          <p:nvPr/>
        </p:nvSpPr>
        <p:spPr>
          <a:xfrm>
            <a:off x="714750" y="2321550"/>
            <a:ext cx="1850400" cy="2182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7"/>
          <p:cNvSpPr txBox="1"/>
          <p:nvPr/>
        </p:nvSpPr>
        <p:spPr>
          <a:xfrm>
            <a:off x="811500" y="2279775"/>
            <a:ext cx="16569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1D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2D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3D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4D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5D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6D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7D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8D</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90,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91,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92, ………………………….</a:t>
            </a:r>
            <a:r>
              <a:rPr b="0" i="0" lang="en-GB" sz="1400" u="none" cap="none" strike="noStrike">
                <a:solidFill>
                  <a:srgbClr val="000000"/>
                </a:solidFill>
                <a:latin typeface="Roboto"/>
                <a:ea typeface="Roboto"/>
                <a:cs typeface="Roboto"/>
                <a:sym typeface="Roboto"/>
              </a:rPr>
              <a:t>x</a:t>
            </a:r>
            <a:r>
              <a:rPr b="0" i="0" lang="en-GB" sz="600" u="none" cap="none" strike="noStrike">
                <a:solidFill>
                  <a:srgbClr val="000000"/>
                </a:solidFill>
                <a:latin typeface="Roboto"/>
                <a:ea typeface="Roboto"/>
                <a:cs typeface="Roboto"/>
                <a:sym typeface="Roboto"/>
              </a:rPr>
              <a:t>9D</a:t>
            </a:r>
            <a:endParaRPr b="0" i="0" sz="600" u="none" cap="none" strike="noStrike">
              <a:solidFill>
                <a:srgbClr val="000000"/>
              </a:solidFill>
              <a:latin typeface="Roboto"/>
              <a:ea typeface="Roboto"/>
              <a:cs typeface="Roboto"/>
              <a:sym typeface="Roboto"/>
            </a:endParaRPr>
          </a:p>
        </p:txBody>
      </p:sp>
      <p:cxnSp>
        <p:nvCxnSpPr>
          <p:cNvPr id="1199" name="Google Shape;1199;p37"/>
          <p:cNvCxnSpPr/>
          <p:nvPr/>
        </p:nvCxnSpPr>
        <p:spPr>
          <a:xfrm flipH="1" rot="10800000">
            <a:off x="907125" y="4753225"/>
            <a:ext cx="1643100" cy="6900"/>
          </a:xfrm>
          <a:prstGeom prst="straightConnector1">
            <a:avLst/>
          </a:prstGeom>
          <a:noFill/>
          <a:ln cap="flat" cmpd="sng" w="9525">
            <a:solidFill>
              <a:schemeClr val="dk1"/>
            </a:solidFill>
            <a:prstDash val="solid"/>
            <a:round/>
            <a:headEnd len="sm" w="sm" type="none"/>
            <a:tailEnd len="med" w="med" type="triangle"/>
          </a:ln>
        </p:spPr>
      </p:cxnSp>
      <p:sp>
        <p:nvSpPr>
          <p:cNvPr id="1200" name="Google Shape;1200;p37"/>
          <p:cNvSpPr txBox="1"/>
          <p:nvPr/>
        </p:nvSpPr>
        <p:spPr>
          <a:xfrm>
            <a:off x="837825" y="19486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201" name="Google Shape;1201;p37"/>
          <p:cNvSpPr txBox="1"/>
          <p:nvPr/>
        </p:nvSpPr>
        <p:spPr>
          <a:xfrm>
            <a:off x="1004050" y="4728525"/>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features</a:t>
            </a:r>
            <a:endParaRPr b="0" i="0" sz="1000" u="none" cap="none" strike="noStrike">
              <a:solidFill>
                <a:srgbClr val="000000"/>
              </a:solidFill>
              <a:latin typeface="Roboto"/>
              <a:ea typeface="Roboto"/>
              <a:cs typeface="Roboto"/>
              <a:sym typeface="Roboto"/>
            </a:endParaRPr>
          </a:p>
        </p:txBody>
      </p:sp>
      <p:cxnSp>
        <p:nvCxnSpPr>
          <p:cNvPr id="1202" name="Google Shape;1202;p37"/>
          <p:cNvCxnSpPr/>
          <p:nvPr/>
        </p:nvCxnSpPr>
        <p:spPr>
          <a:xfrm flipH="1">
            <a:off x="561275" y="2318050"/>
            <a:ext cx="25200" cy="2136000"/>
          </a:xfrm>
          <a:prstGeom prst="straightConnector1">
            <a:avLst/>
          </a:prstGeom>
          <a:noFill/>
          <a:ln cap="flat" cmpd="sng" w="9525">
            <a:solidFill>
              <a:schemeClr val="dk1"/>
            </a:solidFill>
            <a:prstDash val="solid"/>
            <a:round/>
            <a:headEnd len="sm" w="sm" type="none"/>
            <a:tailEnd len="med" w="med" type="triangle"/>
          </a:ln>
        </p:spPr>
      </p:cxnSp>
      <p:sp>
        <p:nvSpPr>
          <p:cNvPr id="1203" name="Google Shape;1203;p37"/>
          <p:cNvSpPr txBox="1"/>
          <p:nvPr/>
        </p:nvSpPr>
        <p:spPr>
          <a:xfrm rot="-5398499">
            <a:off x="-294160" y="3336679"/>
            <a:ext cx="137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Samples</a:t>
            </a:r>
            <a:endParaRPr b="0" i="0" sz="1000" u="none" cap="none" strike="noStrike">
              <a:solidFill>
                <a:srgbClr val="000000"/>
              </a:solidFill>
              <a:latin typeface="Roboto"/>
              <a:ea typeface="Roboto"/>
              <a:cs typeface="Roboto"/>
              <a:sym typeface="Roboto"/>
            </a:endParaRPr>
          </a:p>
        </p:txBody>
      </p:sp>
      <p:sp>
        <p:nvSpPr>
          <p:cNvPr id="1204" name="Google Shape;1204;p37"/>
          <p:cNvSpPr/>
          <p:nvPr/>
        </p:nvSpPr>
        <p:spPr>
          <a:xfrm>
            <a:off x="2634775" y="2321550"/>
            <a:ext cx="441600" cy="21240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7"/>
          <p:cNvSpPr txBox="1"/>
          <p:nvPr/>
        </p:nvSpPr>
        <p:spPr>
          <a:xfrm>
            <a:off x="2693425" y="2318050"/>
            <a:ext cx="4416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2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4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5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6</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7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8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y</a:t>
            </a:r>
            <a:r>
              <a:rPr b="0" i="0" lang="en-GB" sz="600" u="none" cap="none" strike="noStrike">
                <a:solidFill>
                  <a:srgbClr val="000000"/>
                </a:solidFill>
                <a:latin typeface="Roboto"/>
                <a:ea typeface="Roboto"/>
                <a:cs typeface="Roboto"/>
                <a:sym typeface="Roboto"/>
              </a:rPr>
              <a:t>9</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p:txBody>
      </p:sp>
      <p:sp>
        <p:nvSpPr>
          <p:cNvPr id="1206" name="Google Shape;1206;p37"/>
          <p:cNvSpPr txBox="1"/>
          <p:nvPr/>
        </p:nvSpPr>
        <p:spPr>
          <a:xfrm>
            <a:off x="1080250" y="1955125"/>
            <a:ext cx="164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Features</a:t>
            </a:r>
            <a:endParaRPr b="1" i="0" sz="1200" u="none" cap="none" strike="noStrike">
              <a:solidFill>
                <a:srgbClr val="000000"/>
              </a:solidFill>
              <a:latin typeface="Roboto"/>
              <a:ea typeface="Roboto"/>
              <a:cs typeface="Roboto"/>
              <a:sym typeface="Roboto"/>
            </a:endParaRPr>
          </a:p>
        </p:txBody>
      </p:sp>
      <p:sp>
        <p:nvSpPr>
          <p:cNvPr id="1207" name="Google Shape;1207;p37"/>
          <p:cNvSpPr txBox="1"/>
          <p:nvPr/>
        </p:nvSpPr>
        <p:spPr>
          <a:xfrm>
            <a:off x="2604250" y="1955125"/>
            <a:ext cx="6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Labels</a:t>
            </a:r>
            <a:endParaRPr b="1" i="0" sz="1200" u="none" cap="none" strike="noStrike">
              <a:solidFill>
                <a:srgbClr val="000000"/>
              </a:solidFill>
              <a:latin typeface="Roboto"/>
              <a:ea typeface="Roboto"/>
              <a:cs typeface="Roboto"/>
              <a:sym typeface="Roboto"/>
            </a:endParaRPr>
          </a:p>
        </p:txBody>
      </p:sp>
      <p:sp>
        <p:nvSpPr>
          <p:cNvPr id="1208" name="Google Shape;1208;p37"/>
          <p:cNvSpPr/>
          <p:nvPr/>
        </p:nvSpPr>
        <p:spPr>
          <a:xfrm>
            <a:off x="3162500" y="2642050"/>
            <a:ext cx="233700" cy="195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7"/>
          <p:cNvSpPr txBox="1"/>
          <p:nvPr/>
        </p:nvSpPr>
        <p:spPr>
          <a:xfrm>
            <a:off x="4897350" y="2241850"/>
            <a:ext cx="148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210" name="Google Shape;1210;p37"/>
          <p:cNvSpPr/>
          <p:nvPr/>
        </p:nvSpPr>
        <p:spPr>
          <a:xfrm>
            <a:off x="4663650" y="2642050"/>
            <a:ext cx="233700" cy="195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nabla J\big(\boldsymbol{\theta}\big) " id="1211" name="Google Shape;1211;p37"/>
          <p:cNvPicPr preferRelativeResize="0"/>
          <p:nvPr/>
        </p:nvPicPr>
        <p:blipFill rotWithShape="1">
          <a:blip r:embed="rId3">
            <a:alphaModFix/>
          </a:blip>
          <a:srcRect b="0" l="0" r="0" t="0"/>
          <a:stretch/>
        </p:blipFill>
        <p:spPr>
          <a:xfrm>
            <a:off x="3525824" y="2539900"/>
            <a:ext cx="922050" cy="400200"/>
          </a:xfrm>
          <a:prstGeom prst="rect">
            <a:avLst/>
          </a:prstGeom>
          <a:noFill/>
          <a:ln>
            <a:noFill/>
          </a:ln>
        </p:spPr>
      </p:pic>
      <p:pic>
        <p:nvPicPr>
          <p:cNvPr descr="\boldsymbol{\theta}_{new} = \boldsymbol{\theta} - \eta \nabla J(\boldsymbol{\theta})" id="1212" name="Google Shape;1212;p37"/>
          <p:cNvPicPr preferRelativeResize="0"/>
          <p:nvPr/>
        </p:nvPicPr>
        <p:blipFill rotWithShape="1">
          <a:blip r:embed="rId4">
            <a:alphaModFix/>
          </a:blip>
          <a:srcRect b="0" l="0" r="0" t="0"/>
          <a:stretch/>
        </p:blipFill>
        <p:spPr>
          <a:xfrm>
            <a:off x="5031750" y="2539900"/>
            <a:ext cx="3317041" cy="400200"/>
          </a:xfrm>
          <a:prstGeom prst="rect">
            <a:avLst/>
          </a:prstGeom>
          <a:noFill/>
          <a:ln>
            <a:noFill/>
          </a:ln>
        </p:spPr>
      </p:pic>
      <p:sp>
        <p:nvSpPr>
          <p:cNvPr id="1213" name="Google Shape;1213;p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17" name="Shape 1217"/>
        <p:cNvGrpSpPr/>
        <p:nvPr/>
      </p:nvGrpSpPr>
      <p:grpSpPr>
        <a:xfrm>
          <a:off x="0" y="0"/>
          <a:ext cx="0" cy="0"/>
          <a:chOff x="0" y="0"/>
          <a:chExt cx="0" cy="0"/>
        </a:xfrm>
      </p:grpSpPr>
      <p:sp>
        <p:nvSpPr>
          <p:cNvPr id="1218" name="Google Shape;1218;p3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Batch Size</a:t>
            </a:r>
            <a:endParaRPr sz="2600"/>
          </a:p>
        </p:txBody>
      </p:sp>
      <p:sp>
        <p:nvSpPr>
          <p:cNvPr id="1219" name="Google Shape;1219;p38"/>
          <p:cNvSpPr txBox="1"/>
          <p:nvPr/>
        </p:nvSpPr>
        <p:spPr>
          <a:xfrm>
            <a:off x="568325" y="53761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8"/>
          <p:cNvSpPr txBox="1"/>
          <p:nvPr/>
        </p:nvSpPr>
        <p:spPr>
          <a:xfrm>
            <a:off x="528000" y="924075"/>
            <a:ext cx="8392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batch size</a:t>
            </a:r>
            <a:r>
              <a:rPr b="0" i="0" lang="en-GB" sz="1400" u="none" cap="none" strike="noStrike">
                <a:solidFill>
                  <a:srgbClr val="000000"/>
                </a:solidFill>
                <a:latin typeface="Roboto"/>
                <a:ea typeface="Roboto"/>
                <a:cs typeface="Roboto"/>
                <a:sym typeface="Roboto"/>
              </a:rPr>
              <a:t> manages the trade-off between</a:t>
            </a:r>
            <a:r>
              <a:rPr b="0" i="1" lang="en-GB" sz="1400" u="none" cap="none" strike="noStrike">
                <a:solidFill>
                  <a:srgbClr val="000000"/>
                </a:solidFill>
                <a:latin typeface="Roboto"/>
                <a:ea typeface="Roboto"/>
                <a:cs typeface="Roboto"/>
                <a:sym typeface="Roboto"/>
              </a:rPr>
              <a:t> </a:t>
            </a:r>
            <a:r>
              <a:rPr b="0" i="0" lang="en-GB" sz="1400" u="none" cap="none" strike="noStrike">
                <a:solidFill>
                  <a:srgbClr val="000000"/>
                </a:solidFill>
                <a:latin typeface="Roboto"/>
                <a:ea typeface="Roboto"/>
                <a:cs typeface="Roboto"/>
                <a:sym typeface="Roboto"/>
              </a:rPr>
              <a:t>the “</a:t>
            </a:r>
            <a:r>
              <a:rPr b="0" i="1" lang="en-GB" sz="1400" u="none" cap="none" strike="noStrike">
                <a:solidFill>
                  <a:srgbClr val="000000"/>
                </a:solidFill>
                <a:latin typeface="Roboto"/>
                <a:ea typeface="Roboto"/>
                <a:cs typeface="Roboto"/>
                <a:sym typeface="Roboto"/>
              </a:rPr>
              <a:t>accuracy</a:t>
            </a:r>
            <a:r>
              <a:rPr b="0" i="0" lang="en-GB" sz="1400" u="none" cap="none" strike="noStrike">
                <a:solidFill>
                  <a:srgbClr val="000000"/>
                </a:solidFill>
                <a:latin typeface="Roboto"/>
                <a:ea typeface="Roboto"/>
                <a:cs typeface="Roboto"/>
                <a:sym typeface="Roboto"/>
              </a:rPr>
              <a:t>” and the </a:t>
            </a:r>
            <a:r>
              <a:rPr b="0" i="1" lang="en-GB" sz="1400" u="none" cap="none" strike="noStrike">
                <a:solidFill>
                  <a:srgbClr val="000000"/>
                </a:solidFill>
                <a:latin typeface="Roboto"/>
                <a:ea typeface="Roboto"/>
                <a:cs typeface="Roboto"/>
                <a:sym typeface="Roboto"/>
              </a:rPr>
              <a:t>computational cost</a:t>
            </a:r>
            <a:r>
              <a:rPr b="0" i="0" lang="en-GB" sz="1400" u="none" cap="none" strike="noStrike">
                <a:solidFill>
                  <a:srgbClr val="000000"/>
                </a:solidFill>
                <a:latin typeface="Roboto"/>
                <a:ea typeface="Roboto"/>
                <a:cs typeface="Roboto"/>
                <a:sym typeface="Roboto"/>
              </a:rPr>
              <a:t> of the updates.</a:t>
            </a:r>
            <a:endParaRPr b="0" i="0" sz="1400" u="none" cap="none" strike="noStrike">
              <a:solidFill>
                <a:srgbClr val="000000"/>
              </a:solidFill>
              <a:latin typeface="Roboto"/>
              <a:ea typeface="Roboto"/>
              <a:cs typeface="Roboto"/>
              <a:sym typeface="Roboto"/>
            </a:endParaRPr>
          </a:p>
        </p:txBody>
      </p:sp>
      <p:sp>
        <p:nvSpPr>
          <p:cNvPr id="1221" name="Google Shape;1221;p38"/>
          <p:cNvSpPr txBox="1"/>
          <p:nvPr/>
        </p:nvSpPr>
        <p:spPr>
          <a:xfrm>
            <a:off x="2674625" y="1658675"/>
            <a:ext cx="573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If the batch size is equal to the number of training samples N, we have the standard </a:t>
            </a:r>
            <a:r>
              <a:rPr b="1" i="0" lang="en-GB" sz="1400" u="none" cap="none" strike="noStrike">
                <a:solidFill>
                  <a:srgbClr val="000000"/>
                </a:solidFill>
                <a:latin typeface="Roboto"/>
                <a:ea typeface="Roboto"/>
                <a:cs typeface="Roboto"/>
                <a:sym typeface="Roboto"/>
              </a:rPr>
              <a:t>gradient descent</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222" name="Google Shape;1222;p38"/>
          <p:cNvSpPr txBox="1"/>
          <p:nvPr/>
        </p:nvSpPr>
        <p:spPr>
          <a:xfrm>
            <a:off x="2739450" y="4061375"/>
            <a:ext cx="573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We update the weights after processing every single sample. This is called</a:t>
            </a:r>
            <a:r>
              <a:rPr b="1" i="0" lang="en-GB" sz="1400" u="none" cap="none" strike="noStrike">
                <a:solidFill>
                  <a:srgbClr val="000000"/>
                </a:solidFill>
                <a:latin typeface="Roboto"/>
                <a:ea typeface="Roboto"/>
                <a:cs typeface="Roboto"/>
                <a:sym typeface="Roboto"/>
              </a:rPr>
              <a:t> Online SGD</a:t>
            </a:r>
            <a:endParaRPr b="1" i="0" sz="1400" u="none" cap="none" strike="noStrike">
              <a:solidFill>
                <a:srgbClr val="000000"/>
              </a:solidFill>
              <a:latin typeface="Roboto"/>
              <a:ea typeface="Roboto"/>
              <a:cs typeface="Roboto"/>
              <a:sym typeface="Roboto"/>
            </a:endParaRPr>
          </a:p>
        </p:txBody>
      </p:sp>
      <p:sp>
        <p:nvSpPr>
          <p:cNvPr id="1223" name="Google Shape;1223;p38"/>
          <p:cNvSpPr txBox="1"/>
          <p:nvPr/>
        </p:nvSpPr>
        <p:spPr>
          <a:xfrm>
            <a:off x="985200" y="1696575"/>
            <a:ext cx="215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Batch size=N</a:t>
            </a:r>
            <a:endParaRPr b="1" i="0" sz="1400" u="none" cap="none" strike="noStrike">
              <a:solidFill>
                <a:srgbClr val="000000"/>
              </a:solidFill>
              <a:latin typeface="Roboto"/>
              <a:ea typeface="Roboto"/>
              <a:cs typeface="Roboto"/>
              <a:sym typeface="Roboto"/>
            </a:endParaRPr>
          </a:p>
        </p:txBody>
      </p:sp>
      <p:sp>
        <p:nvSpPr>
          <p:cNvPr id="1224" name="Google Shape;1224;p38"/>
          <p:cNvSpPr txBox="1"/>
          <p:nvPr/>
        </p:nvSpPr>
        <p:spPr>
          <a:xfrm>
            <a:off x="985200" y="4134125"/>
            <a:ext cx="215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Batch size=1</a:t>
            </a:r>
            <a:endParaRPr b="1" i="0" sz="1400" u="none" cap="none" strike="noStrike">
              <a:solidFill>
                <a:srgbClr val="000000"/>
              </a:solidFill>
              <a:latin typeface="Roboto"/>
              <a:ea typeface="Roboto"/>
              <a:cs typeface="Roboto"/>
              <a:sym typeface="Roboto"/>
            </a:endParaRPr>
          </a:p>
        </p:txBody>
      </p:sp>
      <p:cxnSp>
        <p:nvCxnSpPr>
          <p:cNvPr id="1225" name="Google Shape;1225;p38"/>
          <p:cNvCxnSpPr/>
          <p:nvPr/>
        </p:nvCxnSpPr>
        <p:spPr>
          <a:xfrm rot="10800000">
            <a:off x="937575" y="1633025"/>
            <a:ext cx="0" cy="3060000"/>
          </a:xfrm>
          <a:prstGeom prst="straightConnector1">
            <a:avLst/>
          </a:prstGeom>
          <a:noFill/>
          <a:ln cap="flat" cmpd="sng" w="9525">
            <a:solidFill>
              <a:schemeClr val="dk2"/>
            </a:solidFill>
            <a:prstDash val="solid"/>
            <a:round/>
            <a:headEnd len="sm" w="sm" type="none"/>
            <a:tailEnd len="med" w="med" type="triangle"/>
          </a:ln>
        </p:spPr>
      </p:cxnSp>
      <p:sp>
        <p:nvSpPr>
          <p:cNvPr id="1226" name="Google Shape;1226;p38"/>
          <p:cNvSpPr/>
          <p:nvPr/>
        </p:nvSpPr>
        <p:spPr>
          <a:xfrm>
            <a:off x="2294425" y="1781700"/>
            <a:ext cx="258900" cy="202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8"/>
          <p:cNvSpPr txBox="1"/>
          <p:nvPr/>
        </p:nvSpPr>
        <p:spPr>
          <a:xfrm rot="-5400000">
            <a:off x="201650" y="2802750"/>
            <a:ext cx="103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rgbClr val="000000"/>
                </a:solidFill>
                <a:latin typeface="Roboto"/>
                <a:ea typeface="Roboto"/>
                <a:cs typeface="Roboto"/>
                <a:sym typeface="Roboto"/>
              </a:rPr>
              <a:t>Batch size</a:t>
            </a:r>
            <a:endParaRPr b="0" i="1" sz="1200" u="none" cap="none" strike="noStrike">
              <a:solidFill>
                <a:srgbClr val="000000"/>
              </a:solidFill>
              <a:latin typeface="Roboto"/>
              <a:ea typeface="Roboto"/>
              <a:cs typeface="Roboto"/>
              <a:sym typeface="Roboto"/>
            </a:endParaRPr>
          </a:p>
        </p:txBody>
      </p:sp>
      <p:sp>
        <p:nvSpPr>
          <p:cNvPr id="1228" name="Google Shape;1228;p38"/>
          <p:cNvSpPr/>
          <p:nvPr/>
        </p:nvSpPr>
        <p:spPr>
          <a:xfrm>
            <a:off x="2294425" y="4220100"/>
            <a:ext cx="258900" cy="202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8"/>
          <p:cNvSpPr txBox="1"/>
          <p:nvPr/>
        </p:nvSpPr>
        <p:spPr>
          <a:xfrm>
            <a:off x="1045325" y="1991325"/>
            <a:ext cx="1186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“Accurate” update, but slow</a:t>
            </a:r>
            <a:endParaRPr b="0" i="0" sz="900" u="none" cap="none" strike="noStrike">
              <a:solidFill>
                <a:srgbClr val="000000"/>
              </a:solidFill>
              <a:latin typeface="Roboto"/>
              <a:ea typeface="Roboto"/>
              <a:cs typeface="Roboto"/>
              <a:sym typeface="Roboto"/>
            </a:endParaRPr>
          </a:p>
        </p:txBody>
      </p:sp>
      <p:sp>
        <p:nvSpPr>
          <p:cNvPr id="1230" name="Google Shape;1230;p38"/>
          <p:cNvSpPr txBox="1"/>
          <p:nvPr/>
        </p:nvSpPr>
        <p:spPr>
          <a:xfrm>
            <a:off x="969125" y="4429725"/>
            <a:ext cx="1186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“Noisy” update, but fast</a:t>
            </a:r>
            <a:endParaRPr b="0" i="0" sz="900" u="none" cap="none" strike="noStrike">
              <a:solidFill>
                <a:srgbClr val="000000"/>
              </a:solidFill>
              <a:latin typeface="Roboto"/>
              <a:ea typeface="Roboto"/>
              <a:cs typeface="Roboto"/>
              <a:sym typeface="Roboto"/>
            </a:endParaRPr>
          </a:p>
        </p:txBody>
      </p:sp>
      <p:sp>
        <p:nvSpPr>
          <p:cNvPr id="1231" name="Google Shape;1231;p38"/>
          <p:cNvSpPr/>
          <p:nvPr/>
        </p:nvSpPr>
        <p:spPr>
          <a:xfrm>
            <a:off x="2700800" y="3014350"/>
            <a:ext cx="258900" cy="2022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8"/>
          <p:cNvSpPr txBox="1"/>
          <p:nvPr/>
        </p:nvSpPr>
        <p:spPr>
          <a:xfrm>
            <a:off x="969125" y="2929625"/>
            <a:ext cx="166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1&lt; Batch size &lt; N</a:t>
            </a:r>
            <a:endParaRPr b="1" i="0" sz="1400" u="none" cap="none" strike="noStrike">
              <a:solidFill>
                <a:srgbClr val="000000"/>
              </a:solidFill>
              <a:latin typeface="Roboto"/>
              <a:ea typeface="Roboto"/>
              <a:cs typeface="Roboto"/>
              <a:sym typeface="Roboto"/>
            </a:endParaRPr>
          </a:p>
        </p:txBody>
      </p:sp>
      <p:sp>
        <p:nvSpPr>
          <p:cNvPr id="1233" name="Google Shape;1233;p38"/>
          <p:cNvSpPr txBox="1"/>
          <p:nvPr/>
        </p:nvSpPr>
        <p:spPr>
          <a:xfrm>
            <a:off x="3119525" y="2750450"/>
            <a:ext cx="57381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best value is normally in between the two extreme cases. We must </a:t>
            </a:r>
            <a:r>
              <a:rPr b="1" i="0" lang="en-GB" sz="1400" u="none" cap="none" strike="noStrike">
                <a:solidFill>
                  <a:srgbClr val="000000"/>
                </a:solidFill>
                <a:latin typeface="Roboto"/>
                <a:ea typeface="Roboto"/>
                <a:cs typeface="Roboto"/>
                <a:sym typeface="Roboto"/>
              </a:rPr>
              <a:t>carefully choose</a:t>
            </a:r>
            <a:r>
              <a:rPr b="0" i="0" lang="en-GB" sz="1400" u="none" cap="none" strike="noStrike">
                <a:solidFill>
                  <a:srgbClr val="000000"/>
                </a:solidFill>
                <a:latin typeface="Roboto"/>
                <a:ea typeface="Roboto"/>
                <a:cs typeface="Roboto"/>
                <a:sym typeface="Roboto"/>
              </a:rPr>
              <a:t> the batch size because it has a remarkable impact on the convergence speed and performance.  </a:t>
            </a:r>
            <a:endParaRPr b="0" i="0" sz="1400" u="none" cap="none" strike="noStrike">
              <a:solidFill>
                <a:srgbClr val="000000"/>
              </a:solidFill>
              <a:latin typeface="Roboto"/>
              <a:ea typeface="Roboto"/>
              <a:cs typeface="Roboto"/>
              <a:sym typeface="Roboto"/>
            </a:endParaRPr>
          </a:p>
        </p:txBody>
      </p:sp>
      <p:sp>
        <p:nvSpPr>
          <p:cNvPr id="1234" name="Google Shape;1234;p38"/>
          <p:cNvSpPr/>
          <p:nvPr/>
        </p:nvSpPr>
        <p:spPr>
          <a:xfrm>
            <a:off x="896475" y="1864125"/>
            <a:ext cx="82200" cy="6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8"/>
          <p:cNvSpPr/>
          <p:nvPr/>
        </p:nvSpPr>
        <p:spPr>
          <a:xfrm>
            <a:off x="896475" y="3097175"/>
            <a:ext cx="82200" cy="6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8"/>
          <p:cNvSpPr/>
          <p:nvPr/>
        </p:nvSpPr>
        <p:spPr>
          <a:xfrm>
            <a:off x="896475" y="4330225"/>
            <a:ext cx="82200" cy="65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par>
                                <p:cTn fill="hold" nodeType="with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000"/>
                                        <p:tgtEl>
                                          <p:spTgt spid="1222"/>
                                        </p:tgtEl>
                                      </p:cBhvr>
                                    </p:animEffect>
                                  </p:childTnLst>
                                </p:cTn>
                              </p:par>
                              <p:par>
                                <p:cTn fill="hold" nodeType="with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par>
                                <p:cTn fill="hold" nodeType="with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1000"/>
                                        <p:tgtEl>
                                          <p:spTgt spid="1233"/>
                                        </p:tgtEl>
                                      </p:cBhvr>
                                    </p:animEffect>
                                  </p:childTnLst>
                                </p:cTn>
                              </p:par>
                              <p:par>
                                <p:cTn fill="hold" nodeType="with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1000"/>
                                        <p:tgtEl>
                                          <p:spTgt spid="1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41" name="Shape 1241"/>
        <p:cNvGrpSpPr/>
        <p:nvPr/>
      </p:nvGrpSpPr>
      <p:grpSpPr>
        <a:xfrm>
          <a:off x="0" y="0"/>
          <a:ext cx="0" cy="0"/>
          <a:chOff x="0" y="0"/>
          <a:chExt cx="0" cy="0"/>
        </a:xfrm>
      </p:grpSpPr>
      <p:sp>
        <p:nvSpPr>
          <p:cNvPr id="1242" name="Google Shape;1242;p3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Variations</a:t>
            </a:r>
            <a:endParaRPr sz="2600"/>
          </a:p>
        </p:txBody>
      </p:sp>
      <p:sp>
        <p:nvSpPr>
          <p:cNvPr id="1243" name="Google Shape;1243;p39"/>
          <p:cNvSpPr txBox="1"/>
          <p:nvPr/>
        </p:nvSpPr>
        <p:spPr>
          <a:xfrm>
            <a:off x="568325" y="53761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245" name="Google Shape;1245;p39"/>
          <p:cNvSpPr txBox="1"/>
          <p:nvPr/>
        </p:nvSpPr>
        <p:spPr>
          <a:xfrm>
            <a:off x="220900" y="950425"/>
            <a:ext cx="863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Several improvements have been proposed to the vanilla SGD algorithm:</a:t>
            </a:r>
            <a:endParaRPr b="0" i="0" sz="1400" u="none" cap="none" strike="noStrike">
              <a:solidFill>
                <a:srgbClr val="000000"/>
              </a:solidFill>
              <a:latin typeface="Roboto"/>
              <a:ea typeface="Roboto"/>
              <a:cs typeface="Roboto"/>
              <a:sym typeface="Roboto"/>
            </a:endParaRPr>
          </a:p>
        </p:txBody>
      </p:sp>
      <p:sp>
        <p:nvSpPr>
          <p:cNvPr id="1246" name="Google Shape;1246;p39"/>
          <p:cNvSpPr txBox="1"/>
          <p:nvPr/>
        </p:nvSpPr>
        <p:spPr>
          <a:xfrm>
            <a:off x="360200" y="2349775"/>
            <a:ext cx="2580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SGD with Momentum</a:t>
            </a:r>
            <a:endParaRPr b="0" i="0" sz="1400" u="none" cap="none" strike="noStrike">
              <a:solidFill>
                <a:srgbClr val="000000"/>
              </a:solidFill>
              <a:latin typeface="Roboto"/>
              <a:ea typeface="Roboto"/>
              <a:cs typeface="Roboto"/>
              <a:sym typeface="Roboto"/>
            </a:endParaRPr>
          </a:p>
        </p:txBody>
      </p:sp>
      <p:sp>
        <p:nvSpPr>
          <p:cNvPr id="1247" name="Google Shape;1247;p39"/>
          <p:cNvSpPr txBox="1"/>
          <p:nvPr/>
        </p:nvSpPr>
        <p:spPr>
          <a:xfrm>
            <a:off x="360200" y="2857350"/>
            <a:ext cx="7181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Adaptive Learning Rate methods (e.g, AdaGrad, RMSPROP, Adam)</a:t>
            </a:r>
            <a:endParaRPr b="0" i="0" sz="1400" u="none" cap="none" strike="noStrike">
              <a:solidFill>
                <a:srgbClr val="000000"/>
              </a:solidFill>
              <a:latin typeface="Roboto"/>
              <a:ea typeface="Roboto"/>
              <a:cs typeface="Roboto"/>
              <a:sym typeface="Roboto"/>
            </a:endParaRPr>
          </a:p>
        </p:txBody>
      </p:sp>
      <p:sp>
        <p:nvSpPr>
          <p:cNvPr id="1248" name="Google Shape;1248;p39"/>
          <p:cNvSpPr txBox="1"/>
          <p:nvPr/>
        </p:nvSpPr>
        <p:spPr>
          <a:xfrm>
            <a:off x="360200" y="3466950"/>
            <a:ext cx="5484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Second Order Methods (e.g., Newton’s methods)</a:t>
            </a:r>
            <a:endParaRPr b="0" i="0" sz="1400" u="none" cap="none" strike="noStrike">
              <a:solidFill>
                <a:srgbClr val="000000"/>
              </a:solidFill>
              <a:latin typeface="Roboto"/>
              <a:ea typeface="Roboto"/>
              <a:cs typeface="Roboto"/>
              <a:sym typeface="Roboto"/>
            </a:endParaRPr>
          </a:p>
        </p:txBody>
      </p:sp>
      <p:sp>
        <p:nvSpPr>
          <p:cNvPr id="1249" name="Google Shape;1249;p39"/>
          <p:cNvSpPr txBox="1"/>
          <p:nvPr/>
        </p:nvSpPr>
        <p:spPr>
          <a:xfrm>
            <a:off x="365100" y="1881000"/>
            <a:ext cx="2580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Learning Rate Annealing</a:t>
            </a:r>
            <a:endParaRPr b="0" i="0" sz="1400" u="none" cap="none" strike="noStrike">
              <a:solidFill>
                <a:srgbClr val="000000"/>
              </a:solidFill>
              <a:latin typeface="Roboto"/>
              <a:ea typeface="Roboto"/>
              <a:cs typeface="Roboto"/>
              <a:sym typeface="Roboto"/>
            </a:endParaRPr>
          </a:p>
        </p:txBody>
      </p:sp>
      <p:sp>
        <p:nvSpPr>
          <p:cNvPr id="1250" name="Google Shape;1250;p39"/>
          <p:cNvSpPr txBox="1"/>
          <p:nvPr/>
        </p:nvSpPr>
        <p:spPr>
          <a:xfrm>
            <a:off x="365100" y="1423800"/>
            <a:ext cx="2580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Early Stopping</a:t>
            </a:r>
            <a:endParaRPr b="0" i="0" sz="1400" u="none" cap="none" strike="noStrike">
              <a:solidFill>
                <a:srgbClr val="000000"/>
              </a:solidFill>
              <a:latin typeface="Roboto"/>
              <a:ea typeface="Roboto"/>
              <a:cs typeface="Roboto"/>
              <a:sym typeface="Roboto"/>
            </a:endParaRPr>
          </a:p>
        </p:txBody>
      </p:sp>
      <p:sp>
        <p:nvSpPr>
          <p:cNvPr id="1251" name="Google Shape;1251;p39"/>
          <p:cNvSpPr txBox="1"/>
          <p:nvPr/>
        </p:nvSpPr>
        <p:spPr>
          <a:xfrm>
            <a:off x="1920275" y="4424825"/>
            <a:ext cx="6015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See the extra-lecture on “Gradient Descend Variants” for more details.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1252" name="Google Shape;1252;p39"/>
          <p:cNvPicPr preferRelativeResize="0"/>
          <p:nvPr/>
        </p:nvPicPr>
        <p:blipFill rotWithShape="1">
          <a:blip r:embed="rId3">
            <a:alphaModFix/>
          </a:blip>
          <a:srcRect b="0" l="0" r="0" t="0"/>
          <a:stretch/>
        </p:blipFill>
        <p:spPr>
          <a:xfrm>
            <a:off x="1074550" y="4413963"/>
            <a:ext cx="810420" cy="415337"/>
          </a:xfrm>
          <a:prstGeom prst="rect">
            <a:avLst/>
          </a:prstGeom>
          <a:noFill/>
          <a:ln>
            <a:noFill/>
          </a:ln>
        </p:spPr>
      </p:pic>
      <p:pic>
        <p:nvPicPr>
          <p:cNvPr id="1253" name="Google Shape;1253;p39"/>
          <p:cNvPicPr preferRelativeResize="0"/>
          <p:nvPr/>
        </p:nvPicPr>
        <p:blipFill rotWithShape="1">
          <a:blip r:embed="rId4">
            <a:alphaModFix/>
          </a:blip>
          <a:srcRect b="0" l="0" r="0" t="0"/>
          <a:stretch/>
        </p:blipFill>
        <p:spPr>
          <a:xfrm>
            <a:off x="489975" y="4424825"/>
            <a:ext cx="426384"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1000"/>
                                        <p:tgtEl>
                                          <p:spTgt spid="1252"/>
                                        </p:tgtEl>
                                      </p:cBhvr>
                                    </p:animEffect>
                                  </p:childTnLst>
                                </p:cTn>
                              </p:par>
                              <p:par>
                                <p:cTn fill="hold" nodeType="with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1000"/>
                                        <p:tgtEl>
                                          <p:spTgt spid="1253"/>
                                        </p:tgtEl>
                                      </p:cBhvr>
                                    </p:animEffect>
                                  </p:childTnLst>
                                </p:cTn>
                              </p:par>
                              <p:par>
                                <p:cTn fill="hold" nodeType="with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1000"/>
                                        <p:tgtEl>
                                          <p:spTgt spid="1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57" name="Shape 1257"/>
        <p:cNvGrpSpPr/>
        <p:nvPr/>
      </p:nvGrpSpPr>
      <p:grpSpPr>
        <a:xfrm>
          <a:off x="0" y="0"/>
          <a:ext cx="0" cy="0"/>
          <a:chOff x="0" y="0"/>
          <a:chExt cx="0" cy="0"/>
        </a:xfrm>
      </p:grpSpPr>
      <p:sp>
        <p:nvSpPr>
          <p:cNvPr id="1258" name="Google Shape;1258;p40"/>
          <p:cNvSpPr/>
          <p:nvPr/>
        </p:nvSpPr>
        <p:spPr>
          <a:xfrm>
            <a:off x="6111650" y="2725300"/>
            <a:ext cx="2990400" cy="2303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Advantages and Limitations</a:t>
            </a:r>
            <a:endParaRPr sz="2600"/>
          </a:p>
        </p:txBody>
      </p:sp>
      <p:sp>
        <p:nvSpPr>
          <p:cNvPr id="1260" name="Google Shape;1260;p40"/>
          <p:cNvSpPr txBox="1"/>
          <p:nvPr/>
        </p:nvSpPr>
        <p:spPr>
          <a:xfrm>
            <a:off x="568325" y="5376100"/>
            <a:ext cx="42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40"/>
          <p:cNvSpPr txBox="1"/>
          <p:nvPr/>
        </p:nvSpPr>
        <p:spPr>
          <a:xfrm>
            <a:off x="171025" y="1279600"/>
            <a:ext cx="5675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Gradient descent can get stuck in local optima.</a:t>
            </a:r>
            <a:endParaRPr b="0" i="0" sz="1400" u="none" cap="none" strike="noStrike">
              <a:solidFill>
                <a:srgbClr val="000000"/>
              </a:solidFill>
              <a:latin typeface="Arial"/>
              <a:ea typeface="Arial"/>
              <a:cs typeface="Arial"/>
              <a:sym typeface="Arial"/>
            </a:endParaRPr>
          </a:p>
        </p:txBody>
      </p:sp>
      <p:sp>
        <p:nvSpPr>
          <p:cNvPr id="1262" name="Google Shape;1262;p40"/>
          <p:cNvSpPr txBox="1"/>
          <p:nvPr/>
        </p:nvSpPr>
        <p:spPr>
          <a:xfrm>
            <a:off x="244750" y="810075"/>
            <a:ext cx="285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Limitations</a:t>
            </a:r>
            <a:endParaRPr b="1" i="0" sz="1400" u="none" cap="none" strike="noStrike">
              <a:solidFill>
                <a:srgbClr val="000000"/>
              </a:solidFill>
              <a:latin typeface="Roboto"/>
              <a:ea typeface="Roboto"/>
              <a:cs typeface="Roboto"/>
              <a:sym typeface="Roboto"/>
            </a:endParaRPr>
          </a:p>
        </p:txBody>
      </p:sp>
      <p:sp>
        <p:nvSpPr>
          <p:cNvPr id="1263" name="Google Shape;1263;p40"/>
          <p:cNvSpPr txBox="1"/>
          <p:nvPr/>
        </p:nvSpPr>
        <p:spPr>
          <a:xfrm>
            <a:off x="244750" y="3324675"/>
            <a:ext cx="285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Advantages</a:t>
            </a:r>
            <a:endParaRPr b="1" i="0" sz="1400" u="none" cap="none" strike="noStrike">
              <a:solidFill>
                <a:srgbClr val="000000"/>
              </a:solidFill>
              <a:latin typeface="Roboto"/>
              <a:ea typeface="Roboto"/>
              <a:cs typeface="Roboto"/>
              <a:sym typeface="Roboto"/>
            </a:endParaRPr>
          </a:p>
        </p:txBody>
      </p:sp>
      <p:pic>
        <p:nvPicPr>
          <p:cNvPr id="1264" name="Google Shape;1264;p40"/>
          <p:cNvPicPr preferRelativeResize="0"/>
          <p:nvPr/>
        </p:nvPicPr>
        <p:blipFill rotWithShape="1">
          <a:blip r:embed="rId3">
            <a:alphaModFix/>
          </a:blip>
          <a:srcRect b="0" l="0" r="0" t="0"/>
          <a:stretch/>
        </p:blipFill>
        <p:spPr>
          <a:xfrm>
            <a:off x="244750" y="1333363"/>
            <a:ext cx="397300" cy="292665"/>
          </a:xfrm>
          <a:prstGeom prst="rect">
            <a:avLst/>
          </a:prstGeom>
          <a:noFill/>
          <a:ln>
            <a:noFill/>
          </a:ln>
        </p:spPr>
      </p:pic>
      <p:cxnSp>
        <p:nvCxnSpPr>
          <p:cNvPr id="1265" name="Google Shape;1265;p40"/>
          <p:cNvCxnSpPr/>
          <p:nvPr/>
        </p:nvCxnSpPr>
        <p:spPr>
          <a:xfrm rot="10800000">
            <a:off x="6465525" y="1278625"/>
            <a:ext cx="0" cy="1158000"/>
          </a:xfrm>
          <a:prstGeom prst="straightConnector1">
            <a:avLst/>
          </a:prstGeom>
          <a:noFill/>
          <a:ln cap="flat" cmpd="sng" w="9525">
            <a:solidFill>
              <a:schemeClr val="dk2"/>
            </a:solidFill>
            <a:prstDash val="solid"/>
            <a:round/>
            <a:headEnd len="sm" w="sm" type="none"/>
            <a:tailEnd len="med" w="med" type="triangle"/>
          </a:ln>
        </p:spPr>
      </p:cxnSp>
      <p:cxnSp>
        <p:nvCxnSpPr>
          <p:cNvPr id="1266" name="Google Shape;1266;p40"/>
          <p:cNvCxnSpPr/>
          <p:nvPr/>
        </p:nvCxnSpPr>
        <p:spPr>
          <a:xfrm flipH="1" rot="10800000">
            <a:off x="6148525" y="2318950"/>
            <a:ext cx="2727600" cy="4800"/>
          </a:xfrm>
          <a:prstGeom prst="straightConnector1">
            <a:avLst/>
          </a:prstGeom>
          <a:noFill/>
          <a:ln cap="flat" cmpd="sng" w="9525">
            <a:solidFill>
              <a:schemeClr val="dk2"/>
            </a:solidFill>
            <a:prstDash val="solid"/>
            <a:round/>
            <a:headEnd len="sm" w="sm" type="none"/>
            <a:tailEnd len="med" w="med" type="triangle"/>
          </a:ln>
        </p:spPr>
      </p:cxnSp>
      <p:sp>
        <p:nvSpPr>
          <p:cNvPr id="1267" name="Google Shape;1267;p40"/>
          <p:cNvSpPr txBox="1"/>
          <p:nvPr/>
        </p:nvSpPr>
        <p:spPr>
          <a:xfrm>
            <a:off x="8513125" y="2333625"/>
            <a:ext cx="297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θ</a:t>
            </a:r>
            <a:endParaRPr b="0" i="0" sz="1400" u="none" cap="none" strike="noStrike">
              <a:solidFill>
                <a:srgbClr val="000000"/>
              </a:solidFill>
              <a:latin typeface="Arial"/>
              <a:ea typeface="Arial"/>
              <a:cs typeface="Arial"/>
              <a:sym typeface="Arial"/>
            </a:endParaRPr>
          </a:p>
        </p:txBody>
      </p:sp>
      <p:sp>
        <p:nvSpPr>
          <p:cNvPr id="1268" name="Google Shape;1268;p40"/>
          <p:cNvSpPr txBox="1"/>
          <p:nvPr/>
        </p:nvSpPr>
        <p:spPr>
          <a:xfrm>
            <a:off x="5764150" y="943725"/>
            <a:ext cx="966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O(θ)</a:t>
            </a:r>
            <a:endParaRPr b="0" i="0" sz="1400" u="none" cap="none" strike="noStrike">
              <a:solidFill>
                <a:srgbClr val="000000"/>
              </a:solidFill>
              <a:latin typeface="Arial"/>
              <a:ea typeface="Arial"/>
              <a:cs typeface="Arial"/>
              <a:sym typeface="Arial"/>
            </a:endParaRPr>
          </a:p>
        </p:txBody>
      </p:sp>
      <p:sp>
        <p:nvSpPr>
          <p:cNvPr id="1269" name="Google Shape;1269;p40"/>
          <p:cNvSpPr/>
          <p:nvPr/>
        </p:nvSpPr>
        <p:spPr>
          <a:xfrm>
            <a:off x="6469175" y="1350887"/>
            <a:ext cx="2406800" cy="808575"/>
          </a:xfrm>
          <a:custGeom>
            <a:rect b="b" l="l" r="r" t="t"/>
            <a:pathLst>
              <a:path extrusionOk="0" h="32343" w="96272">
                <a:moveTo>
                  <a:pt x="0" y="16975"/>
                </a:moveTo>
                <a:cubicBezTo>
                  <a:pt x="7661" y="16018"/>
                  <a:pt x="8267" y="1388"/>
                  <a:pt x="15882" y="115"/>
                </a:cubicBezTo>
                <a:cubicBezTo>
                  <a:pt x="21365" y="-801"/>
                  <a:pt x="20873" y="12376"/>
                  <a:pt x="26389" y="13065"/>
                </a:cubicBezTo>
                <a:cubicBezTo>
                  <a:pt x="30065" y="13524"/>
                  <a:pt x="30345" y="6795"/>
                  <a:pt x="32498" y="3780"/>
                </a:cubicBezTo>
                <a:cubicBezTo>
                  <a:pt x="33737" y="2045"/>
                  <a:pt x="37344" y="3006"/>
                  <a:pt x="38851" y="4513"/>
                </a:cubicBezTo>
                <a:cubicBezTo>
                  <a:pt x="43284" y="8946"/>
                  <a:pt x="40401" y="21617"/>
                  <a:pt x="46670" y="21617"/>
                </a:cubicBezTo>
                <a:cubicBezTo>
                  <a:pt x="52149" y="21617"/>
                  <a:pt x="52186" y="9400"/>
                  <a:pt x="57665" y="9400"/>
                </a:cubicBezTo>
                <a:cubicBezTo>
                  <a:pt x="66155" y="9400"/>
                  <a:pt x="62572" y="27174"/>
                  <a:pt x="69638" y="31880"/>
                </a:cubicBezTo>
                <a:cubicBezTo>
                  <a:pt x="71590" y="33180"/>
                  <a:pt x="75112" y="31496"/>
                  <a:pt x="76236" y="29437"/>
                </a:cubicBezTo>
                <a:cubicBezTo>
                  <a:pt x="78412" y="25450"/>
                  <a:pt x="79060" y="18517"/>
                  <a:pt x="83566" y="17952"/>
                </a:cubicBezTo>
                <a:cubicBezTo>
                  <a:pt x="87519" y="17457"/>
                  <a:pt x="88677" y="25117"/>
                  <a:pt x="92607" y="25771"/>
                </a:cubicBezTo>
                <a:cubicBezTo>
                  <a:pt x="94949" y="26161"/>
                  <a:pt x="96272" y="22037"/>
                  <a:pt x="96272" y="19663"/>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0"/>
          <p:cNvSpPr/>
          <p:nvPr/>
        </p:nvSpPr>
        <p:spPr>
          <a:xfrm>
            <a:off x="7326375" y="1372025"/>
            <a:ext cx="97800" cy="915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40"/>
          <p:cNvSpPr/>
          <p:nvPr/>
        </p:nvSpPr>
        <p:spPr>
          <a:xfrm>
            <a:off x="7554975" y="1829225"/>
            <a:ext cx="97800" cy="915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72" name="Google Shape;1272;p40"/>
          <p:cNvCxnSpPr>
            <a:endCxn id="1271" idx="6"/>
          </p:cNvCxnSpPr>
          <p:nvPr/>
        </p:nvCxnSpPr>
        <p:spPr>
          <a:xfrm flipH="1" rot="-5400000">
            <a:off x="7295775" y="1517975"/>
            <a:ext cx="463800" cy="250200"/>
          </a:xfrm>
          <a:prstGeom prst="curvedConnector4">
            <a:avLst>
              <a:gd fmla="val 7374" name="adj1"/>
              <a:gd fmla="val 117676" name="adj2"/>
            </a:avLst>
          </a:prstGeom>
          <a:noFill/>
          <a:ln cap="flat" cmpd="sng" w="9525">
            <a:solidFill>
              <a:schemeClr val="accent5"/>
            </a:solidFill>
            <a:prstDash val="solid"/>
            <a:round/>
            <a:headEnd len="sm" w="sm" type="none"/>
            <a:tailEnd len="med" w="med" type="triangle"/>
          </a:ln>
        </p:spPr>
      </p:cxnSp>
      <p:sp>
        <p:nvSpPr>
          <p:cNvPr id="1273" name="Google Shape;1273;p40"/>
          <p:cNvSpPr txBox="1"/>
          <p:nvPr/>
        </p:nvSpPr>
        <p:spPr>
          <a:xfrm>
            <a:off x="171025" y="1736800"/>
            <a:ext cx="5675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depends on proper initialization.</a:t>
            </a:r>
            <a:endParaRPr b="0" i="0" sz="1400" u="none" cap="none" strike="noStrike">
              <a:solidFill>
                <a:srgbClr val="000000"/>
              </a:solidFill>
              <a:latin typeface="Arial"/>
              <a:ea typeface="Arial"/>
              <a:cs typeface="Arial"/>
              <a:sym typeface="Arial"/>
            </a:endParaRPr>
          </a:p>
        </p:txBody>
      </p:sp>
      <p:pic>
        <p:nvPicPr>
          <p:cNvPr id="1274" name="Google Shape;1274;p40"/>
          <p:cNvPicPr preferRelativeResize="0"/>
          <p:nvPr/>
        </p:nvPicPr>
        <p:blipFill rotWithShape="1">
          <a:blip r:embed="rId3">
            <a:alphaModFix/>
          </a:blip>
          <a:srcRect b="0" l="0" r="0" t="0"/>
          <a:stretch/>
        </p:blipFill>
        <p:spPr>
          <a:xfrm>
            <a:off x="244750" y="1790563"/>
            <a:ext cx="397300" cy="292665"/>
          </a:xfrm>
          <a:prstGeom prst="rect">
            <a:avLst/>
          </a:prstGeom>
          <a:noFill/>
          <a:ln>
            <a:noFill/>
          </a:ln>
        </p:spPr>
      </p:pic>
      <p:sp>
        <p:nvSpPr>
          <p:cNvPr id="1275" name="Google Shape;1275;p40"/>
          <p:cNvSpPr txBox="1"/>
          <p:nvPr/>
        </p:nvSpPr>
        <p:spPr>
          <a:xfrm>
            <a:off x="171025" y="2270200"/>
            <a:ext cx="5675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requires tuning the learning rate (and batch size for SGD).</a:t>
            </a:r>
            <a:endParaRPr b="0" i="0" sz="1400" u="none" cap="none" strike="noStrike">
              <a:solidFill>
                <a:srgbClr val="000000"/>
              </a:solidFill>
              <a:latin typeface="Arial"/>
              <a:ea typeface="Arial"/>
              <a:cs typeface="Arial"/>
              <a:sym typeface="Arial"/>
            </a:endParaRPr>
          </a:p>
        </p:txBody>
      </p:sp>
      <p:pic>
        <p:nvPicPr>
          <p:cNvPr id="1276" name="Google Shape;1276;p40"/>
          <p:cNvPicPr preferRelativeResize="0"/>
          <p:nvPr/>
        </p:nvPicPr>
        <p:blipFill rotWithShape="1">
          <a:blip r:embed="rId3">
            <a:alphaModFix/>
          </a:blip>
          <a:srcRect b="0" l="0" r="0" t="0"/>
          <a:stretch/>
        </p:blipFill>
        <p:spPr>
          <a:xfrm>
            <a:off x="244750" y="2323963"/>
            <a:ext cx="397300" cy="292665"/>
          </a:xfrm>
          <a:prstGeom prst="rect">
            <a:avLst/>
          </a:prstGeom>
          <a:noFill/>
          <a:ln>
            <a:noFill/>
          </a:ln>
        </p:spPr>
      </p:pic>
      <p:sp>
        <p:nvSpPr>
          <p:cNvPr id="1277" name="Google Shape;1277;p40"/>
          <p:cNvSpPr txBox="1"/>
          <p:nvPr/>
        </p:nvSpPr>
        <p:spPr>
          <a:xfrm>
            <a:off x="171025" y="2803600"/>
            <a:ext cx="5675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is difficult to apply to non-differentiable loss functions.</a:t>
            </a:r>
            <a:endParaRPr b="0" i="0" sz="1400" u="none" cap="none" strike="noStrike">
              <a:solidFill>
                <a:srgbClr val="000000"/>
              </a:solidFill>
              <a:latin typeface="Arial"/>
              <a:ea typeface="Arial"/>
              <a:cs typeface="Arial"/>
              <a:sym typeface="Arial"/>
            </a:endParaRPr>
          </a:p>
        </p:txBody>
      </p:sp>
      <p:pic>
        <p:nvPicPr>
          <p:cNvPr id="1278" name="Google Shape;1278;p40"/>
          <p:cNvPicPr preferRelativeResize="0"/>
          <p:nvPr/>
        </p:nvPicPr>
        <p:blipFill rotWithShape="1">
          <a:blip r:embed="rId3">
            <a:alphaModFix/>
          </a:blip>
          <a:srcRect b="0" l="0" r="0" t="0"/>
          <a:stretch/>
        </p:blipFill>
        <p:spPr>
          <a:xfrm>
            <a:off x="244750" y="2857363"/>
            <a:ext cx="397300" cy="292665"/>
          </a:xfrm>
          <a:prstGeom prst="rect">
            <a:avLst/>
          </a:prstGeom>
          <a:noFill/>
          <a:ln>
            <a:noFill/>
          </a:ln>
        </p:spPr>
      </p:pic>
      <p:sp>
        <p:nvSpPr>
          <p:cNvPr id="1279" name="Google Shape;1279;p40"/>
          <p:cNvSpPr txBox="1"/>
          <p:nvPr/>
        </p:nvSpPr>
        <p:spPr>
          <a:xfrm>
            <a:off x="323425" y="3718000"/>
            <a:ext cx="592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Computationally efficient (computing the gradient is fast usually).</a:t>
            </a:r>
            <a:endParaRPr b="0" i="0" sz="1400" u="none" cap="none" strike="noStrike">
              <a:solidFill>
                <a:srgbClr val="000000"/>
              </a:solidFill>
              <a:latin typeface="Arial"/>
              <a:ea typeface="Arial"/>
              <a:cs typeface="Arial"/>
              <a:sym typeface="Arial"/>
            </a:endParaRPr>
          </a:p>
        </p:txBody>
      </p:sp>
      <p:pic>
        <p:nvPicPr>
          <p:cNvPr id="1280" name="Google Shape;1280;p40"/>
          <p:cNvPicPr preferRelativeResize="0"/>
          <p:nvPr/>
        </p:nvPicPr>
        <p:blipFill rotWithShape="1">
          <a:blip r:embed="rId4">
            <a:alphaModFix/>
          </a:blip>
          <a:srcRect b="0" l="0" r="0" t="0"/>
          <a:stretch/>
        </p:blipFill>
        <p:spPr>
          <a:xfrm flipH="1">
            <a:off x="328151" y="3811474"/>
            <a:ext cx="354936" cy="354913"/>
          </a:xfrm>
          <a:prstGeom prst="rect">
            <a:avLst/>
          </a:prstGeom>
          <a:noFill/>
          <a:ln>
            <a:noFill/>
          </a:ln>
        </p:spPr>
      </p:pic>
      <p:sp>
        <p:nvSpPr>
          <p:cNvPr id="1281" name="Google Shape;1281;p40"/>
          <p:cNvSpPr txBox="1"/>
          <p:nvPr/>
        </p:nvSpPr>
        <p:spPr>
          <a:xfrm>
            <a:off x="723925" y="4350388"/>
            <a:ext cx="504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It works well in practice (even with nonconvex objectives).</a:t>
            </a:r>
            <a:endParaRPr b="0" i="0" sz="1400" u="none" cap="none" strike="noStrike">
              <a:solidFill>
                <a:srgbClr val="000000"/>
              </a:solidFill>
              <a:latin typeface="Arial"/>
              <a:ea typeface="Arial"/>
              <a:cs typeface="Arial"/>
              <a:sym typeface="Arial"/>
            </a:endParaRPr>
          </a:p>
        </p:txBody>
      </p:sp>
      <p:pic>
        <p:nvPicPr>
          <p:cNvPr id="1282" name="Google Shape;1282;p40"/>
          <p:cNvPicPr preferRelativeResize="0"/>
          <p:nvPr/>
        </p:nvPicPr>
        <p:blipFill rotWithShape="1">
          <a:blip r:embed="rId4">
            <a:alphaModFix/>
          </a:blip>
          <a:srcRect b="0" l="0" r="0" t="0"/>
          <a:stretch/>
        </p:blipFill>
        <p:spPr>
          <a:xfrm flipH="1">
            <a:off x="328151" y="4344874"/>
            <a:ext cx="354936" cy="354913"/>
          </a:xfrm>
          <a:prstGeom prst="rect">
            <a:avLst/>
          </a:prstGeom>
          <a:noFill/>
          <a:ln>
            <a:noFill/>
          </a:ln>
        </p:spPr>
      </p:pic>
      <p:sp>
        <p:nvSpPr>
          <p:cNvPr id="1283" name="Google Shape;1283;p40"/>
          <p:cNvSpPr txBox="1"/>
          <p:nvPr/>
        </p:nvSpPr>
        <p:spPr>
          <a:xfrm>
            <a:off x="6185412" y="3047625"/>
            <a:ext cx="28842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Roboto"/>
                <a:ea typeface="Roboto"/>
                <a:cs typeface="Roboto"/>
                <a:sym typeface="Roboto"/>
              </a:rPr>
              <a:t>“In the past the application of gradient descent to nonconvex optimization problems was regarded as foolhardy or unprincipled. Today, we know that machine learning models work very well when trained with gradient descend.”</a:t>
            </a:r>
            <a:endParaRPr b="0" i="1" sz="1000" u="none" cap="none" strike="noStrike">
              <a:solidFill>
                <a:srgbClr val="000000"/>
              </a:solidFill>
              <a:latin typeface="Roboto"/>
              <a:ea typeface="Roboto"/>
              <a:cs typeface="Roboto"/>
              <a:sym typeface="Roboto"/>
            </a:endParaRPr>
          </a:p>
        </p:txBody>
      </p:sp>
      <p:sp>
        <p:nvSpPr>
          <p:cNvPr id="1284" name="Google Shape;1284;p40"/>
          <p:cNvSpPr txBox="1"/>
          <p:nvPr/>
        </p:nvSpPr>
        <p:spPr>
          <a:xfrm>
            <a:off x="6166625" y="2700875"/>
            <a:ext cx="272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From the “Deep Learning Book”</a:t>
            </a:r>
            <a:endParaRPr b="0" i="0" sz="1400" u="none" cap="none" strike="noStrike">
              <a:solidFill>
                <a:srgbClr val="000000"/>
              </a:solidFill>
              <a:latin typeface="Roboto"/>
              <a:ea typeface="Roboto"/>
              <a:cs typeface="Roboto"/>
              <a:sym typeface="Roboto"/>
            </a:endParaRPr>
          </a:p>
        </p:txBody>
      </p:sp>
      <p:sp>
        <p:nvSpPr>
          <p:cNvPr id="1285" name="Google Shape;1285;p40"/>
          <p:cNvSpPr txBox="1"/>
          <p:nvPr/>
        </p:nvSpPr>
        <p:spPr>
          <a:xfrm>
            <a:off x="6185412" y="4038225"/>
            <a:ext cx="28842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Roboto"/>
                <a:ea typeface="Roboto"/>
                <a:cs typeface="Roboto"/>
                <a:sym typeface="Roboto"/>
              </a:rPr>
              <a:t>“The optimization algorithm may not be guaranteed to arrive at even a local minimum in a reasonable amount of time, but often finds a very low value of the cost function quickly enough to be useful”</a:t>
            </a:r>
            <a:endParaRPr b="0" i="1" sz="1000" u="none" cap="none" strike="noStrike">
              <a:solidFill>
                <a:srgbClr val="000000"/>
              </a:solidFill>
              <a:latin typeface="Roboto"/>
              <a:ea typeface="Roboto"/>
              <a:cs typeface="Roboto"/>
              <a:sym typeface="Roboto"/>
            </a:endParaRPr>
          </a:p>
        </p:txBody>
      </p:sp>
      <p:sp>
        <p:nvSpPr>
          <p:cNvPr id="1286" name="Google Shape;1286;p40"/>
          <p:cNvSpPr txBox="1"/>
          <p:nvPr/>
        </p:nvSpPr>
        <p:spPr>
          <a:xfrm>
            <a:off x="858425" y="4743300"/>
            <a:ext cx="472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e.g., It proved capable of escaping from saddle points.  </a:t>
            </a:r>
            <a:endParaRPr b="0" i="0" sz="1400" u="none" cap="none" strike="noStrike">
              <a:solidFill>
                <a:srgbClr val="000000"/>
              </a:solidFill>
              <a:latin typeface="Roboto"/>
              <a:ea typeface="Roboto"/>
              <a:cs typeface="Roboto"/>
              <a:sym typeface="Roboto"/>
            </a:endParaRPr>
          </a:p>
        </p:txBody>
      </p:sp>
      <p:sp>
        <p:nvSpPr>
          <p:cNvPr id="1287" name="Google Shape;1287;p4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000"/>
                                        <p:tgtEl>
                                          <p:spTgt spid="1261"/>
                                        </p:tgtEl>
                                      </p:cBhvr>
                                    </p:animEffect>
                                  </p:childTnLst>
                                </p:cTn>
                              </p:par>
                              <p:par>
                                <p:cTn fill="hold" nodeType="with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1000"/>
                                        <p:tgtEl>
                                          <p:spTgt spid="1264"/>
                                        </p:tgtEl>
                                      </p:cBhvr>
                                    </p:animEffect>
                                  </p:childTnLst>
                                </p:cTn>
                              </p:par>
                              <p:par>
                                <p:cTn fill="hold" nodeType="with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1000"/>
                                        <p:tgtEl>
                                          <p:spTgt spid="1265"/>
                                        </p:tgtEl>
                                      </p:cBhvr>
                                    </p:animEffect>
                                  </p:childTnLst>
                                </p:cTn>
                              </p:par>
                              <p:par>
                                <p:cTn fill="hold" nodeType="with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1000"/>
                                        <p:tgtEl>
                                          <p:spTgt spid="1266"/>
                                        </p:tgtEl>
                                      </p:cBhvr>
                                    </p:animEffect>
                                  </p:childTnLst>
                                </p:cTn>
                              </p:par>
                              <p:par>
                                <p:cTn fill="hold" nodeType="with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1000"/>
                                        <p:tgtEl>
                                          <p:spTgt spid="1267"/>
                                        </p:tgtEl>
                                      </p:cBhvr>
                                    </p:animEffect>
                                  </p:childTnLst>
                                </p:cTn>
                              </p:par>
                              <p:par>
                                <p:cTn fill="hold" nodeType="with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1000"/>
                                        <p:tgtEl>
                                          <p:spTgt spid="1268"/>
                                        </p:tgtEl>
                                      </p:cBhvr>
                                    </p:animEffect>
                                  </p:childTnLst>
                                </p:cTn>
                              </p:par>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par>
                                <p:cTn fill="hold" nodeType="with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par>
                                <p:cTn fill="hold" nodeType="with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par>
                                <p:cTn fill="hold" nodeType="with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000"/>
                                        <p:tgtEl>
                                          <p:spTgt spid="1274"/>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par>
                                <p:cTn fill="hold" nodeType="with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1000"/>
                                        <p:tgtEl>
                                          <p:spTgt spid="1276"/>
                                        </p:tgtEl>
                                      </p:cBhvr>
                                    </p:animEffect>
                                  </p:childTnLst>
                                </p:cTn>
                              </p:par>
                              <p:par>
                                <p:cTn fill="hold" nodeType="with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par>
                                <p:cTn fill="hold" nodeType="with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000"/>
                                        <p:tgtEl>
                                          <p:spTgt spid="1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000"/>
                                        <p:tgtEl>
                                          <p:spTgt spid="1279"/>
                                        </p:tgtEl>
                                      </p:cBhvr>
                                    </p:animEffect>
                                  </p:childTnLst>
                                </p:cTn>
                              </p:par>
                              <p:par>
                                <p:cTn fill="hold" nodeType="with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1000"/>
                                        <p:tgtEl>
                                          <p:spTgt spid="1280"/>
                                        </p:tgtEl>
                                      </p:cBhvr>
                                    </p:animEffect>
                                  </p:childTnLst>
                                </p:cTn>
                              </p:par>
                              <p:par>
                                <p:cTn fill="hold" nodeType="with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1000"/>
                                        <p:tgtEl>
                                          <p:spTgt spid="1281"/>
                                        </p:tgtEl>
                                      </p:cBhvr>
                                    </p:animEffect>
                                  </p:childTnLst>
                                </p:cTn>
                              </p:par>
                              <p:par>
                                <p:cTn fill="hold" nodeType="with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1000"/>
                                        <p:tgtEl>
                                          <p:spTgt spid="1282"/>
                                        </p:tgtEl>
                                      </p:cBhvr>
                                    </p:animEffect>
                                  </p:childTnLst>
                                </p:cTn>
                              </p:par>
                              <p:par>
                                <p:cTn fill="hold" nodeType="with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000"/>
                                        <p:tgtEl>
                                          <p:spTgt spid="1258"/>
                                        </p:tgtEl>
                                      </p:cBhvr>
                                    </p:animEffect>
                                  </p:childTnLst>
                                </p:cTn>
                              </p:par>
                              <p:par>
                                <p:cTn fill="hold" nodeType="withEffect" presetClass="entr" presetID="10" presetSubtype="0">
                                  <p:stCondLst>
                                    <p:cond delay="0"/>
                                  </p:stCondLst>
                                  <p:childTnLst>
                                    <p:set>
                                      <p:cBhvr>
                                        <p:cTn dur="1" fill="hold">
                                          <p:stCondLst>
                                            <p:cond delay="0"/>
                                          </p:stCondLst>
                                        </p:cTn>
                                        <p:tgtEl>
                                          <p:spTgt spid="1283"/>
                                        </p:tgtEl>
                                        <p:attrNameLst>
                                          <p:attrName>style.visibility</p:attrName>
                                        </p:attrNameLst>
                                      </p:cBhvr>
                                      <p:to>
                                        <p:strVal val="visible"/>
                                      </p:to>
                                    </p:set>
                                    <p:animEffect filter="fade" transition="in">
                                      <p:cBhvr>
                                        <p:cTn dur="1000"/>
                                        <p:tgtEl>
                                          <p:spTgt spid="1283"/>
                                        </p:tgtEl>
                                      </p:cBhvr>
                                    </p:animEffect>
                                  </p:childTnLst>
                                </p:cTn>
                              </p:par>
                              <p:par>
                                <p:cTn fill="hold" nodeType="with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par>
                                <p:cTn fill="hold" nodeType="with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1000"/>
                                        <p:tgtEl>
                                          <p:spTgt spid="1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91" name="Shape 1291"/>
        <p:cNvGrpSpPr/>
        <p:nvPr/>
      </p:nvGrpSpPr>
      <p:grpSpPr>
        <a:xfrm>
          <a:off x="0" y="0"/>
          <a:ext cx="0" cy="0"/>
          <a:chOff x="0" y="0"/>
          <a:chExt cx="0" cy="0"/>
        </a:xfrm>
      </p:grpSpPr>
      <p:sp>
        <p:nvSpPr>
          <p:cNvPr id="1292" name="Google Shape;1292;p41"/>
          <p:cNvSpPr txBox="1"/>
          <p:nvPr/>
        </p:nvSpPr>
        <p:spPr>
          <a:xfrm>
            <a:off x="437650" y="1664675"/>
            <a:ext cx="83814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GB" sz="2600" u="none" cap="none" strike="noStrike">
                <a:solidFill>
                  <a:srgbClr val="202124"/>
                </a:solidFill>
                <a:highlight>
                  <a:schemeClr val="lt1"/>
                </a:highlight>
                <a:latin typeface="Arial"/>
                <a:ea typeface="Arial"/>
                <a:cs typeface="Arial"/>
                <a:sym typeface="Arial"/>
              </a:rPr>
              <a:t>Basic Machine Learning</a:t>
            </a:r>
            <a:endParaRPr b="1" i="0" sz="2600" u="none" cap="none" strike="noStrike">
              <a:solidFill>
                <a:srgbClr val="202124"/>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202124"/>
                </a:solidFill>
                <a:highlight>
                  <a:srgbClr val="FFFFFF"/>
                </a:highlight>
                <a:latin typeface="Arial"/>
                <a:ea typeface="Arial"/>
                <a:cs typeface="Arial"/>
                <a:sym typeface="Arial"/>
              </a:rPr>
              <a:t>Capacity, Underfitting, Overfitting, Regularization</a:t>
            </a:r>
            <a:endParaRPr b="0" i="0" sz="2600" u="none" cap="none" strike="noStrike">
              <a:solidFill>
                <a:srgbClr val="202124"/>
              </a:solidFill>
              <a:highlight>
                <a:srgbClr val="FFFFFF"/>
              </a:highlight>
              <a:latin typeface="Arial"/>
              <a:ea typeface="Arial"/>
              <a:cs typeface="Arial"/>
              <a:sym typeface="Arial"/>
            </a:endParaRPr>
          </a:p>
        </p:txBody>
      </p:sp>
      <p:sp>
        <p:nvSpPr>
          <p:cNvPr id="1293" name="Google Shape;1293;p4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8" name="Shape 228"/>
        <p:cNvGrpSpPr/>
        <p:nvPr/>
      </p:nvGrpSpPr>
      <p:grpSpPr>
        <a:xfrm>
          <a:off x="0" y="0"/>
          <a:ext cx="0" cy="0"/>
          <a:chOff x="0" y="0"/>
          <a:chExt cx="0" cy="0"/>
        </a:xfrm>
      </p:grpSpPr>
      <p:sp>
        <p:nvSpPr>
          <p:cNvPr id="229" name="Google Shape;229;p4"/>
          <p:cNvSpPr txBox="1"/>
          <p:nvPr/>
        </p:nvSpPr>
        <p:spPr>
          <a:xfrm>
            <a:off x="1511325" y="1664675"/>
            <a:ext cx="65883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GB" sz="2600" u="none" cap="none" strike="noStrike">
                <a:solidFill>
                  <a:srgbClr val="202124"/>
                </a:solidFill>
                <a:highlight>
                  <a:srgbClr val="FFFFFF"/>
                </a:highlight>
                <a:latin typeface="Arial"/>
                <a:ea typeface="Arial"/>
                <a:cs typeface="Arial"/>
                <a:sym typeface="Arial"/>
              </a:rPr>
              <a:t>Basic Machine Learning</a:t>
            </a:r>
            <a:endParaRPr b="0" i="0" sz="2600" u="none" cap="none" strike="noStrike">
              <a:solidFill>
                <a:srgbClr val="202124"/>
              </a:solidFill>
              <a:highlight>
                <a:srgbClr val="FFFFFF"/>
              </a:highlight>
              <a:latin typeface="Arial"/>
              <a:ea typeface="Arial"/>
              <a:cs typeface="Arial"/>
              <a:sym typeface="Arial"/>
            </a:endParaRPr>
          </a:p>
        </p:txBody>
      </p:sp>
      <p:sp>
        <p:nvSpPr>
          <p:cNvPr id="230" name="Google Shape;230;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97" name="Shape 1297"/>
        <p:cNvGrpSpPr/>
        <p:nvPr/>
      </p:nvGrpSpPr>
      <p:grpSpPr>
        <a:xfrm>
          <a:off x="0" y="0"/>
          <a:ext cx="0" cy="0"/>
          <a:chOff x="0" y="0"/>
          <a:chExt cx="0" cy="0"/>
        </a:xfrm>
      </p:grpSpPr>
      <p:sp>
        <p:nvSpPr>
          <p:cNvPr id="1298" name="Google Shape;1298;p4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Capacity</a:t>
            </a:r>
            <a:endParaRPr sz="2600"/>
          </a:p>
        </p:txBody>
      </p:sp>
      <p:sp>
        <p:nvSpPr>
          <p:cNvPr id="1299" name="Google Shape;1299;p42"/>
          <p:cNvSpPr txBox="1"/>
          <p:nvPr/>
        </p:nvSpPr>
        <p:spPr>
          <a:xfrm>
            <a:off x="424950" y="841613"/>
            <a:ext cx="8173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Different machine learning algorithms can implement different sets of functions.</a:t>
            </a:r>
            <a:endParaRPr b="0" i="0" sz="1400" u="none" cap="none" strike="noStrike">
              <a:solidFill>
                <a:srgbClr val="000000"/>
              </a:solidFill>
              <a:latin typeface="Roboto"/>
              <a:ea typeface="Roboto"/>
              <a:cs typeface="Roboto"/>
              <a:sym typeface="Roboto"/>
            </a:endParaRPr>
          </a:p>
        </p:txBody>
      </p:sp>
      <p:sp>
        <p:nvSpPr>
          <p:cNvPr id="1300" name="Google Shape;1300;p42"/>
          <p:cNvSpPr txBox="1"/>
          <p:nvPr/>
        </p:nvSpPr>
        <p:spPr>
          <a:xfrm>
            <a:off x="514800" y="1380775"/>
            <a:ext cx="7993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a:t>
            </a:r>
            <a:r>
              <a:rPr b="1" i="0" lang="en-GB" sz="1400" u="none" cap="none" strike="noStrike">
                <a:solidFill>
                  <a:srgbClr val="000000"/>
                </a:solidFill>
                <a:latin typeface="Arial"/>
                <a:ea typeface="Arial"/>
                <a:cs typeface="Arial"/>
                <a:sym typeface="Arial"/>
              </a:rPr>
              <a:t>capacity </a:t>
            </a:r>
            <a:r>
              <a:rPr b="0" i="0" lang="en-GB" sz="1400" u="none" cap="none" strike="noStrike">
                <a:solidFill>
                  <a:srgbClr val="000000"/>
                </a:solidFill>
                <a:latin typeface="Arial"/>
                <a:ea typeface="Arial"/>
                <a:cs typeface="Arial"/>
                <a:sym typeface="Arial"/>
              </a:rPr>
              <a:t>attempts to quantify how “</a:t>
            </a:r>
            <a:r>
              <a:rPr b="0" i="1" lang="en-GB" sz="1400" u="none" cap="none" strike="noStrike">
                <a:solidFill>
                  <a:srgbClr val="000000"/>
                </a:solidFill>
                <a:latin typeface="Arial"/>
                <a:ea typeface="Arial"/>
                <a:cs typeface="Arial"/>
                <a:sym typeface="Arial"/>
              </a:rPr>
              <a:t>big</a:t>
            </a:r>
            <a:r>
              <a:rPr b="0" i="0" lang="en-GB" sz="1400" u="none" cap="none" strike="noStrike">
                <a:solidFill>
                  <a:srgbClr val="000000"/>
                </a:solidFill>
                <a:latin typeface="Arial"/>
                <a:ea typeface="Arial"/>
                <a:cs typeface="Arial"/>
                <a:sym typeface="Arial"/>
              </a:rPr>
              <a:t>” (or “</a:t>
            </a:r>
            <a:r>
              <a:rPr b="0" i="1" lang="en-GB" sz="1400" u="none" cap="none" strike="noStrike">
                <a:solidFill>
                  <a:srgbClr val="000000"/>
                </a:solidFill>
                <a:latin typeface="Arial"/>
                <a:ea typeface="Arial"/>
                <a:cs typeface="Arial"/>
                <a:sym typeface="Arial"/>
              </a:rPr>
              <a:t>rich</a:t>
            </a:r>
            <a:r>
              <a:rPr b="0" i="0" lang="en-GB" sz="1400" u="none" cap="none" strike="noStrike">
                <a:solidFill>
                  <a:srgbClr val="000000"/>
                </a:solidFill>
                <a:latin typeface="Arial"/>
                <a:ea typeface="Arial"/>
                <a:cs typeface="Arial"/>
                <a:sym typeface="Arial"/>
              </a:rPr>
              <a:t>”) is the set of function that the model can implement.  </a:t>
            </a:r>
            <a:endParaRPr b="0" i="0" sz="1400" u="none" cap="none" strike="noStrike">
              <a:solidFill>
                <a:srgbClr val="000000"/>
              </a:solidFill>
              <a:latin typeface="Arial"/>
              <a:ea typeface="Arial"/>
              <a:cs typeface="Arial"/>
              <a:sym typeface="Arial"/>
            </a:endParaRPr>
          </a:p>
        </p:txBody>
      </p:sp>
      <p:sp>
        <p:nvSpPr>
          <p:cNvPr id="1301" name="Google Shape;1301;p42"/>
          <p:cNvSpPr txBox="1"/>
          <p:nvPr/>
        </p:nvSpPr>
        <p:spPr>
          <a:xfrm>
            <a:off x="2584100" y="2400625"/>
            <a:ext cx="6083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is usually not intended as the number of functions that can implement.</a:t>
            </a:r>
            <a:endParaRPr b="0" i="0" sz="1400" u="none" cap="none" strike="noStrike">
              <a:solidFill>
                <a:srgbClr val="000000"/>
              </a:solidFill>
              <a:latin typeface="Arial"/>
              <a:ea typeface="Arial"/>
              <a:cs typeface="Arial"/>
              <a:sym typeface="Arial"/>
            </a:endParaRPr>
          </a:p>
        </p:txBody>
      </p:sp>
      <p:pic>
        <p:nvPicPr>
          <p:cNvPr id="1302" name="Google Shape;1302;p42"/>
          <p:cNvPicPr preferRelativeResize="0"/>
          <p:nvPr/>
        </p:nvPicPr>
        <p:blipFill rotWithShape="1">
          <a:blip r:embed="rId3">
            <a:alphaModFix/>
          </a:blip>
          <a:srcRect b="0" l="0" r="0" t="0"/>
          <a:stretch/>
        </p:blipFill>
        <p:spPr>
          <a:xfrm>
            <a:off x="709325" y="2458450"/>
            <a:ext cx="1380400" cy="1380400"/>
          </a:xfrm>
          <a:prstGeom prst="rect">
            <a:avLst/>
          </a:prstGeom>
          <a:noFill/>
          <a:ln>
            <a:noFill/>
          </a:ln>
        </p:spPr>
      </p:pic>
      <p:sp>
        <p:nvSpPr>
          <p:cNvPr id="1303" name="Google Shape;1303;p42"/>
          <p:cNvSpPr txBox="1"/>
          <p:nvPr/>
        </p:nvSpPr>
        <p:spPr>
          <a:xfrm>
            <a:off x="585150" y="4257300"/>
            <a:ext cx="83850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For instance, a complex machine learning model that can implement </a:t>
            </a:r>
            <a:r>
              <a:rPr b="0" i="1" lang="en-GB" sz="1400" u="none" cap="none" strike="noStrike">
                <a:solidFill>
                  <a:srgbClr val="000000"/>
                </a:solidFill>
                <a:latin typeface="Arial"/>
                <a:ea typeface="Arial"/>
                <a:cs typeface="Arial"/>
                <a:sym typeface="Arial"/>
              </a:rPr>
              <a:t>linear</a:t>
            </a:r>
            <a:r>
              <a:rPr b="0" i="0" lang="en-GB" sz="1400" u="none" cap="none" strike="noStrike">
                <a:solidFill>
                  <a:srgbClr val="000000"/>
                </a:solidFill>
                <a:latin typeface="Arial"/>
                <a:ea typeface="Arial"/>
                <a:cs typeface="Arial"/>
                <a:sym typeface="Arial"/>
              </a:rPr>
              <a:t>, </a:t>
            </a:r>
            <a:r>
              <a:rPr b="0" i="1" lang="en-GB" sz="1400" u="none" cap="none" strike="noStrike">
                <a:solidFill>
                  <a:srgbClr val="000000"/>
                </a:solidFill>
                <a:latin typeface="Arial"/>
                <a:ea typeface="Arial"/>
                <a:cs typeface="Arial"/>
                <a:sym typeface="Arial"/>
              </a:rPr>
              <a:t>exponential</a:t>
            </a:r>
            <a:r>
              <a:rPr b="0" i="0" lang="en-GB" sz="1400" u="none" cap="none" strike="noStrike">
                <a:solidFill>
                  <a:srgbClr val="000000"/>
                </a:solidFill>
                <a:latin typeface="Arial"/>
                <a:ea typeface="Arial"/>
                <a:cs typeface="Arial"/>
                <a:sym typeface="Arial"/>
              </a:rPr>
              <a:t>, </a:t>
            </a:r>
            <a:r>
              <a:rPr b="0" i="1" lang="en-GB" sz="1400" u="none" cap="none" strike="noStrike">
                <a:solidFill>
                  <a:srgbClr val="000000"/>
                </a:solidFill>
                <a:latin typeface="Arial"/>
                <a:ea typeface="Arial"/>
                <a:cs typeface="Arial"/>
                <a:sym typeface="Arial"/>
              </a:rPr>
              <a:t>sinusoidal</a:t>
            </a:r>
            <a:r>
              <a:rPr b="0" i="0" lang="en-GB" sz="1400" u="none" cap="none" strike="noStrike">
                <a:solidFill>
                  <a:srgbClr val="000000"/>
                </a:solidFill>
                <a:latin typeface="Arial"/>
                <a:ea typeface="Arial"/>
                <a:cs typeface="Arial"/>
                <a:sym typeface="Arial"/>
              </a:rPr>
              <a:t>, and </a:t>
            </a:r>
            <a:r>
              <a:rPr b="0" i="1" lang="en-GB" sz="1400" u="none" cap="none" strike="noStrike">
                <a:solidFill>
                  <a:srgbClr val="000000"/>
                </a:solidFill>
                <a:latin typeface="Arial"/>
                <a:ea typeface="Arial"/>
                <a:cs typeface="Arial"/>
                <a:sym typeface="Arial"/>
              </a:rPr>
              <a:t>logarithmic</a:t>
            </a:r>
            <a:r>
              <a:rPr b="0" i="0" lang="en-GB" sz="1400" u="none" cap="none" strike="noStrike">
                <a:solidFill>
                  <a:srgbClr val="000000"/>
                </a:solidFill>
                <a:latin typeface="Arial"/>
                <a:ea typeface="Arial"/>
                <a:cs typeface="Arial"/>
                <a:sym typeface="Arial"/>
              </a:rPr>
              <a:t> functions has a larger capacity than one that implements </a:t>
            </a:r>
            <a:r>
              <a:rPr b="0" i="1" lang="en-GB" sz="1400" u="none" cap="none" strike="noStrike">
                <a:solidFill>
                  <a:srgbClr val="000000"/>
                </a:solidFill>
                <a:latin typeface="Arial"/>
                <a:ea typeface="Arial"/>
                <a:cs typeface="Arial"/>
                <a:sym typeface="Arial"/>
              </a:rPr>
              <a:t>linear</a:t>
            </a:r>
            <a:r>
              <a:rPr b="0" i="0" lang="en-GB" sz="1400" u="none" cap="none" strike="noStrike">
                <a:solidFill>
                  <a:srgbClr val="000000"/>
                </a:solidFill>
                <a:latin typeface="Arial"/>
                <a:ea typeface="Arial"/>
                <a:cs typeface="Arial"/>
                <a:sym typeface="Arial"/>
              </a:rPr>
              <a:t> functions only.</a:t>
            </a:r>
            <a:endParaRPr b="0" i="0" sz="1400" u="none" cap="none" strike="noStrike">
              <a:solidFill>
                <a:srgbClr val="000000"/>
              </a:solidFill>
              <a:latin typeface="Arial"/>
              <a:ea typeface="Arial"/>
              <a:cs typeface="Arial"/>
              <a:sym typeface="Arial"/>
            </a:endParaRPr>
          </a:p>
        </p:txBody>
      </p:sp>
      <p:sp>
        <p:nvSpPr>
          <p:cNvPr id="1304" name="Google Shape;1304;p42"/>
          <p:cNvSpPr txBox="1"/>
          <p:nvPr/>
        </p:nvSpPr>
        <p:spPr>
          <a:xfrm>
            <a:off x="2640925" y="3231925"/>
            <a:ext cx="6252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Instead, it more often refers to the </a:t>
            </a:r>
            <a:r>
              <a:rPr b="1" i="0" lang="en-GB" sz="1400" u="none" cap="none" strike="noStrike">
                <a:solidFill>
                  <a:srgbClr val="000000"/>
                </a:solidFill>
                <a:latin typeface="Arial"/>
                <a:ea typeface="Arial"/>
                <a:cs typeface="Arial"/>
                <a:sym typeface="Arial"/>
              </a:rPr>
              <a:t>variability</a:t>
            </a:r>
            <a:r>
              <a:rPr b="0" i="0" lang="en-GB" sz="1400" u="none" cap="none" strike="noStrike">
                <a:solidFill>
                  <a:srgbClr val="000000"/>
                </a:solidFill>
                <a:latin typeface="Arial"/>
                <a:ea typeface="Arial"/>
                <a:cs typeface="Arial"/>
                <a:sym typeface="Arial"/>
              </a:rPr>
              <a:t> in terms of “</a:t>
            </a:r>
            <a:r>
              <a:rPr b="1" i="0" lang="en-GB" sz="1400" u="none" cap="none" strike="noStrike">
                <a:solidFill>
                  <a:srgbClr val="000000"/>
                </a:solidFill>
                <a:latin typeface="Arial"/>
                <a:ea typeface="Arial"/>
                <a:cs typeface="Arial"/>
                <a:sym typeface="Arial"/>
              </a:rPr>
              <a:t>family</a:t>
            </a:r>
            <a:r>
              <a:rPr b="0" i="0" lang="en-GB" sz="1400" u="none" cap="none" strike="noStrike">
                <a:solidFill>
                  <a:srgbClr val="000000"/>
                </a:solidFill>
                <a:latin typeface="Arial"/>
                <a:ea typeface="Arial"/>
                <a:cs typeface="Arial"/>
                <a:sym typeface="Arial"/>
              </a:rPr>
              <a:t>” of </a:t>
            </a:r>
            <a:r>
              <a:rPr b="1" i="0" lang="en-GB" sz="1400" u="none" cap="none" strike="noStrike">
                <a:solidFill>
                  <a:srgbClr val="000000"/>
                </a:solidFill>
                <a:latin typeface="Arial"/>
                <a:ea typeface="Arial"/>
                <a:cs typeface="Arial"/>
                <a:sym typeface="Arial"/>
              </a:rPr>
              <a:t>functions</a:t>
            </a:r>
            <a:r>
              <a:rPr b="0" i="0" lang="en-GB" sz="1400" u="none" cap="none" strike="noStrike">
                <a:solidFill>
                  <a:srgbClr val="000000"/>
                </a:solidFill>
                <a:latin typeface="Arial"/>
                <a:ea typeface="Arial"/>
                <a:cs typeface="Arial"/>
                <a:sym typeface="Arial"/>
              </a:rPr>
              <a:t> (</a:t>
            </a:r>
            <a:r>
              <a:rPr b="0" i="1" lang="en-GB" sz="1400" u="none" cap="none" strike="noStrike">
                <a:solidFill>
                  <a:srgbClr val="000000"/>
                </a:solidFill>
                <a:latin typeface="Arial"/>
                <a:ea typeface="Arial"/>
                <a:cs typeface="Arial"/>
                <a:sym typeface="Arial"/>
              </a:rPr>
              <a:t>expressive power</a:t>
            </a:r>
            <a:r>
              <a:rPr b="0" i="0" lang="en-GB" sz="1400" u="none" cap="none" strike="noStrike">
                <a:solidFill>
                  <a:srgbClr val="000000"/>
                </a:solidFill>
                <a:latin typeface="Arial"/>
                <a:ea typeface="Arial"/>
                <a:cs typeface="Arial"/>
                <a:sym typeface="Arial"/>
              </a:rPr>
              <a:t>, </a:t>
            </a:r>
            <a:r>
              <a:rPr b="0" i="1" lang="en-GB" sz="1400" u="none" cap="none" strike="noStrike">
                <a:solidFill>
                  <a:srgbClr val="000000"/>
                </a:solidFill>
                <a:latin typeface="Arial"/>
                <a:ea typeface="Arial"/>
                <a:cs typeface="Arial"/>
                <a:sym typeface="Arial"/>
              </a:rPr>
              <a:t>richness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305" name="Google Shape;1305;p4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1000"/>
                                        <p:tgtEl>
                                          <p:spTgt spid="1302"/>
                                        </p:tgtEl>
                                      </p:cBhvr>
                                    </p:animEffect>
                                  </p:childTnLst>
                                </p:cTn>
                              </p:par>
                              <p:par>
                                <p:cTn fill="hold" nodeType="with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1000"/>
                                        <p:tgtEl>
                                          <p:spTgt spid="1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000"/>
                                        <p:tgtEl>
                                          <p:spTgt spid="1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09" name="Shape 1309"/>
        <p:cNvGrpSpPr/>
        <p:nvPr/>
      </p:nvGrpSpPr>
      <p:grpSpPr>
        <a:xfrm>
          <a:off x="0" y="0"/>
          <a:ext cx="0" cy="0"/>
          <a:chOff x="0" y="0"/>
          <a:chExt cx="0" cy="0"/>
        </a:xfrm>
      </p:grpSpPr>
      <p:sp>
        <p:nvSpPr>
          <p:cNvPr id="1310" name="Google Shape;1310;p43"/>
          <p:cNvSpPr/>
          <p:nvPr/>
        </p:nvSpPr>
        <p:spPr>
          <a:xfrm>
            <a:off x="4635175" y="4197425"/>
            <a:ext cx="4250100" cy="692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43"/>
          <p:cNvSpPr/>
          <p:nvPr/>
        </p:nvSpPr>
        <p:spPr>
          <a:xfrm>
            <a:off x="721500" y="1407650"/>
            <a:ext cx="3170400" cy="602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Generalization</a:t>
            </a:r>
            <a:endParaRPr sz="2600"/>
          </a:p>
        </p:txBody>
      </p:sp>
      <p:sp>
        <p:nvSpPr>
          <p:cNvPr id="1313" name="Google Shape;1313;p43"/>
          <p:cNvSpPr txBox="1"/>
          <p:nvPr/>
        </p:nvSpPr>
        <p:spPr>
          <a:xfrm>
            <a:off x="239800" y="883000"/>
            <a:ext cx="8685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Training a model requires solving an </a:t>
            </a:r>
            <a:r>
              <a:rPr b="1" i="0" lang="en-GB" sz="1400" u="none" cap="none" strike="noStrike">
                <a:solidFill>
                  <a:srgbClr val="000000"/>
                </a:solidFill>
                <a:latin typeface="Arial"/>
                <a:ea typeface="Arial"/>
                <a:cs typeface="Arial"/>
                <a:sym typeface="Arial"/>
              </a:rPr>
              <a:t>optimization problem</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314" name="Google Shape;1314;p43"/>
          <p:cNvSpPr txBox="1"/>
          <p:nvPr/>
        </p:nvSpPr>
        <p:spPr>
          <a:xfrm>
            <a:off x="4076900" y="1388175"/>
            <a:ext cx="4808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We have to find the parameters of the function f that minimizes the objective function using the </a:t>
            </a:r>
            <a:r>
              <a:rPr b="1" i="0" lang="en-GB" sz="1400" u="none" cap="none" strike="noStrike">
                <a:solidFill>
                  <a:srgbClr val="000000"/>
                </a:solidFill>
                <a:latin typeface="Roboto"/>
                <a:ea typeface="Roboto"/>
                <a:cs typeface="Roboto"/>
                <a:sym typeface="Roboto"/>
              </a:rPr>
              <a:t>training data</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315" name="Google Shape;1315;p43"/>
          <p:cNvSpPr txBox="1"/>
          <p:nvPr/>
        </p:nvSpPr>
        <p:spPr>
          <a:xfrm>
            <a:off x="343100" y="2302575"/>
            <a:ext cx="8542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However, we are more interested in the performance achieved on data </a:t>
            </a:r>
            <a:r>
              <a:rPr b="1" i="0" lang="en-GB" sz="1400" u="none" cap="none" strike="noStrike">
                <a:solidFill>
                  <a:srgbClr val="000000"/>
                </a:solidFill>
                <a:latin typeface="Roboto"/>
                <a:ea typeface="Roboto"/>
                <a:cs typeface="Roboto"/>
                <a:sym typeface="Roboto"/>
              </a:rPr>
              <a:t>never seen before</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316" name="Google Shape;1316;p43"/>
          <p:cNvSpPr txBox="1"/>
          <p:nvPr/>
        </p:nvSpPr>
        <p:spPr>
          <a:xfrm>
            <a:off x="300900" y="2798925"/>
            <a:ext cx="8542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Generalization</a:t>
            </a:r>
            <a:r>
              <a:rPr b="0" i="0" lang="en-GB" sz="1400" u="none" cap="none" strike="noStrike">
                <a:solidFill>
                  <a:srgbClr val="000000"/>
                </a:solidFill>
                <a:latin typeface="Roboto"/>
                <a:ea typeface="Roboto"/>
                <a:cs typeface="Roboto"/>
                <a:sym typeface="Roboto"/>
              </a:rPr>
              <a:t> is the ability to perform well to new, previously unseen data.</a:t>
            </a:r>
            <a:endParaRPr b="0" i="0" sz="1400" u="none" cap="none" strike="noStrike">
              <a:solidFill>
                <a:srgbClr val="000000"/>
              </a:solidFill>
              <a:latin typeface="Roboto"/>
              <a:ea typeface="Roboto"/>
              <a:cs typeface="Roboto"/>
              <a:sym typeface="Roboto"/>
            </a:endParaRPr>
          </a:p>
        </p:txBody>
      </p:sp>
      <p:sp>
        <p:nvSpPr>
          <p:cNvPr id="1317" name="Google Shape;1317;p43"/>
          <p:cNvSpPr txBox="1"/>
          <p:nvPr/>
        </p:nvSpPr>
        <p:spPr>
          <a:xfrm>
            <a:off x="4620250" y="4201575"/>
            <a:ext cx="434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Test Loss</a:t>
            </a:r>
            <a:r>
              <a:rPr b="0" i="0" lang="en-GB" sz="1400" u="none" cap="none" strike="noStrike">
                <a:solidFill>
                  <a:srgbClr val="000000"/>
                </a:solidFill>
                <a:latin typeface="Roboto"/>
                <a:ea typeface="Roboto"/>
                <a:cs typeface="Roboto"/>
                <a:sym typeface="Roboto"/>
              </a:rPr>
              <a:t>:  Objective function computed with the test set.</a:t>
            </a:r>
            <a:endParaRPr b="0" i="0" sz="1400" u="none" cap="none" strike="noStrike">
              <a:solidFill>
                <a:srgbClr val="000000"/>
              </a:solidFill>
              <a:latin typeface="Roboto"/>
              <a:ea typeface="Roboto"/>
              <a:cs typeface="Roboto"/>
              <a:sym typeface="Roboto"/>
            </a:endParaRPr>
          </a:p>
        </p:txBody>
      </p:sp>
      <p:sp>
        <p:nvSpPr>
          <p:cNvPr id="1318" name="Google Shape;1318;p43"/>
          <p:cNvSpPr txBox="1"/>
          <p:nvPr/>
        </p:nvSpPr>
        <p:spPr>
          <a:xfrm>
            <a:off x="636200" y="4159125"/>
            <a:ext cx="3426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Training Loss</a:t>
            </a:r>
            <a:r>
              <a:rPr b="0" i="0" lang="en-GB" sz="1400" u="none" cap="none" strike="noStrike">
                <a:solidFill>
                  <a:srgbClr val="000000"/>
                </a:solidFill>
                <a:latin typeface="Roboto"/>
                <a:ea typeface="Roboto"/>
                <a:cs typeface="Roboto"/>
                <a:sym typeface="Roboto"/>
              </a:rPr>
              <a:t>: Objective function computed with the training set.</a:t>
            </a:r>
            <a:endParaRPr b="0" i="0" sz="1400" u="none" cap="none" strike="noStrike">
              <a:solidFill>
                <a:srgbClr val="000000"/>
              </a:solidFill>
              <a:latin typeface="Roboto"/>
              <a:ea typeface="Roboto"/>
              <a:cs typeface="Roboto"/>
              <a:sym typeface="Roboto"/>
            </a:endParaRPr>
          </a:p>
        </p:txBody>
      </p:sp>
      <p:cxnSp>
        <p:nvCxnSpPr>
          <p:cNvPr id="1319" name="Google Shape;1319;p43"/>
          <p:cNvCxnSpPr/>
          <p:nvPr/>
        </p:nvCxnSpPr>
        <p:spPr>
          <a:xfrm>
            <a:off x="4338375" y="4159125"/>
            <a:ext cx="6300" cy="827100"/>
          </a:xfrm>
          <a:prstGeom prst="straightConnector1">
            <a:avLst/>
          </a:prstGeom>
          <a:noFill/>
          <a:ln cap="flat" cmpd="sng" w="9525">
            <a:solidFill>
              <a:schemeClr val="dk2"/>
            </a:solidFill>
            <a:prstDash val="solid"/>
            <a:round/>
            <a:headEnd len="sm" w="sm" type="none"/>
            <a:tailEnd len="sm" w="sm" type="none"/>
          </a:ln>
        </p:spPr>
      </p:cxnSp>
      <p:pic>
        <p:nvPicPr>
          <p:cNvPr descr="\boldsymbol{\theta}^{*} = \underset{\boldsymbol{\theta}}{\operatorname{argmin}} \: J\big( \mathbf{Y}, f(\mathbf{X, \boldsymbol{\theta}}) \big)" id="1320" name="Google Shape;1320;p43"/>
          <p:cNvPicPr preferRelativeResize="0"/>
          <p:nvPr/>
        </p:nvPicPr>
        <p:blipFill rotWithShape="1">
          <a:blip r:embed="rId3">
            <a:alphaModFix/>
          </a:blip>
          <a:srcRect b="0" l="0" r="0" t="0"/>
          <a:stretch/>
        </p:blipFill>
        <p:spPr>
          <a:xfrm>
            <a:off x="773000" y="1451625"/>
            <a:ext cx="3033900" cy="465528"/>
          </a:xfrm>
          <a:prstGeom prst="rect">
            <a:avLst/>
          </a:prstGeom>
          <a:noFill/>
          <a:ln>
            <a:noFill/>
          </a:ln>
        </p:spPr>
      </p:pic>
      <p:sp>
        <p:nvSpPr>
          <p:cNvPr id="1321" name="Google Shape;1321;p43"/>
          <p:cNvSpPr txBox="1"/>
          <p:nvPr/>
        </p:nvSpPr>
        <p:spPr>
          <a:xfrm>
            <a:off x="343100" y="3473500"/>
            <a:ext cx="8685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 machine learning model generalizes well if the test loss is low enough (according to our application)</a:t>
            </a:r>
            <a:endParaRPr b="0" i="0" sz="1400" u="none" cap="none" strike="noStrike">
              <a:solidFill>
                <a:srgbClr val="000000"/>
              </a:solidFill>
              <a:latin typeface="Roboto"/>
              <a:ea typeface="Roboto"/>
              <a:cs typeface="Roboto"/>
              <a:sym typeface="Roboto"/>
            </a:endParaRPr>
          </a:p>
        </p:txBody>
      </p:sp>
      <p:sp>
        <p:nvSpPr>
          <p:cNvPr id="1322" name="Google Shape;1322;p4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1000"/>
                                        <p:tgtEl>
                                          <p:spTgt spid="1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1000"/>
                                        <p:tgtEl>
                                          <p:spTgt spid="1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000"/>
                                        <p:tgtEl>
                                          <p:spTgt spid="1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000"/>
                                        <p:tgtEl>
                                          <p:spTgt spid="1310"/>
                                        </p:tgtEl>
                                      </p:cBhvr>
                                    </p:animEffect>
                                  </p:childTnLst>
                                </p:cTn>
                              </p:par>
                              <p:par>
                                <p:cTn fill="hold" nodeType="with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par>
                                <p:cTn fill="hold" nodeType="with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1000"/>
                                        <p:tgtEl>
                                          <p:spTgt spid="1318"/>
                                        </p:tgtEl>
                                      </p:cBhvr>
                                    </p:animEffect>
                                  </p:childTnLst>
                                </p:cTn>
                              </p:par>
                              <p:par>
                                <p:cTn fill="hold" nodeType="with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000"/>
                                        <p:tgtEl>
                                          <p:spTgt spid="1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26" name="Shape 1326"/>
        <p:cNvGrpSpPr/>
        <p:nvPr/>
      </p:nvGrpSpPr>
      <p:grpSpPr>
        <a:xfrm>
          <a:off x="0" y="0"/>
          <a:ext cx="0" cy="0"/>
          <a:chOff x="0" y="0"/>
          <a:chExt cx="0" cy="0"/>
        </a:xfrm>
      </p:grpSpPr>
      <p:sp>
        <p:nvSpPr>
          <p:cNvPr id="1327" name="Google Shape;1327;p4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Underfitting</a:t>
            </a:r>
            <a:endParaRPr sz="2600"/>
          </a:p>
        </p:txBody>
      </p:sp>
      <p:sp>
        <p:nvSpPr>
          <p:cNvPr id="1328" name="Google Shape;1328;p44"/>
          <p:cNvSpPr txBox="1"/>
          <p:nvPr/>
        </p:nvSpPr>
        <p:spPr>
          <a:xfrm>
            <a:off x="239800" y="883000"/>
            <a:ext cx="8685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By analyzing training and test losses, we can identify some “</a:t>
            </a:r>
            <a:r>
              <a:rPr b="1" i="0" lang="en-GB" sz="1400" u="none" cap="none" strike="noStrike">
                <a:solidFill>
                  <a:srgbClr val="000000"/>
                </a:solidFill>
                <a:latin typeface="Arial"/>
                <a:ea typeface="Arial"/>
                <a:cs typeface="Arial"/>
                <a:sym typeface="Arial"/>
              </a:rPr>
              <a:t>pathologies</a:t>
            </a:r>
            <a:r>
              <a:rPr b="0" i="0" lang="en-GB" sz="1400" u="none" cap="none" strike="noStrike">
                <a:solidFill>
                  <a:srgbClr val="000000"/>
                </a:solidFill>
                <a:latin typeface="Arial"/>
                <a:ea typeface="Arial"/>
                <a:cs typeface="Arial"/>
                <a:sym typeface="Arial"/>
              </a:rPr>
              <a:t>” that often affect machine learning models.</a:t>
            </a:r>
            <a:endParaRPr b="0" i="0" sz="1400" u="none" cap="none" strike="noStrike">
              <a:solidFill>
                <a:srgbClr val="000000"/>
              </a:solidFill>
              <a:latin typeface="Arial"/>
              <a:ea typeface="Arial"/>
              <a:cs typeface="Arial"/>
              <a:sym typeface="Arial"/>
            </a:endParaRPr>
          </a:p>
        </p:txBody>
      </p:sp>
      <p:pic>
        <p:nvPicPr>
          <p:cNvPr id="1329" name="Google Shape;1329;p44"/>
          <p:cNvPicPr preferRelativeResize="0"/>
          <p:nvPr/>
        </p:nvPicPr>
        <p:blipFill rotWithShape="1">
          <a:blip r:embed="rId3">
            <a:alphaModFix/>
          </a:blip>
          <a:srcRect b="0" l="0" r="0" t="0"/>
          <a:stretch/>
        </p:blipFill>
        <p:spPr>
          <a:xfrm>
            <a:off x="657600" y="1709775"/>
            <a:ext cx="1149300" cy="861975"/>
          </a:xfrm>
          <a:prstGeom prst="rect">
            <a:avLst/>
          </a:prstGeom>
          <a:noFill/>
          <a:ln>
            <a:noFill/>
          </a:ln>
        </p:spPr>
      </p:pic>
      <p:sp>
        <p:nvSpPr>
          <p:cNvPr id="1330" name="Google Shape;1330;p44"/>
          <p:cNvSpPr txBox="1"/>
          <p:nvPr/>
        </p:nvSpPr>
        <p:spPr>
          <a:xfrm>
            <a:off x="1938725" y="1652188"/>
            <a:ext cx="4262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One of these conditions is called </a:t>
            </a:r>
            <a:r>
              <a:rPr b="1" i="0" lang="en-GB" sz="1400" u="none" cap="none" strike="noStrike">
                <a:solidFill>
                  <a:srgbClr val="000000"/>
                </a:solidFill>
                <a:latin typeface="Roboto"/>
                <a:ea typeface="Roboto"/>
                <a:cs typeface="Roboto"/>
                <a:sym typeface="Roboto"/>
              </a:rPr>
              <a:t>underfitting.</a:t>
            </a:r>
            <a:endParaRPr b="1" i="0" sz="1400" u="none" cap="none" strike="noStrike">
              <a:solidFill>
                <a:srgbClr val="000000"/>
              </a:solidFill>
              <a:latin typeface="Roboto"/>
              <a:ea typeface="Roboto"/>
              <a:cs typeface="Roboto"/>
              <a:sym typeface="Roboto"/>
            </a:endParaRPr>
          </a:p>
        </p:txBody>
      </p:sp>
      <p:sp>
        <p:nvSpPr>
          <p:cNvPr id="1331" name="Google Shape;1331;p44"/>
          <p:cNvSpPr txBox="1"/>
          <p:nvPr/>
        </p:nvSpPr>
        <p:spPr>
          <a:xfrm>
            <a:off x="1938725" y="2205975"/>
            <a:ext cx="7053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It happens when the model is not able to achieve a </a:t>
            </a:r>
            <a:r>
              <a:rPr b="1" i="0" lang="en-GB" sz="1400" u="none" cap="none" strike="noStrike">
                <a:solidFill>
                  <a:srgbClr val="000000"/>
                </a:solidFill>
                <a:latin typeface="Roboto"/>
                <a:ea typeface="Roboto"/>
                <a:cs typeface="Roboto"/>
                <a:sym typeface="Roboto"/>
              </a:rPr>
              <a:t>training loss</a:t>
            </a:r>
            <a:r>
              <a:rPr b="0" i="0" lang="en-GB" sz="1400" u="none" cap="none" strike="noStrike">
                <a:solidFill>
                  <a:srgbClr val="000000"/>
                </a:solidFill>
                <a:latin typeface="Roboto"/>
                <a:ea typeface="Roboto"/>
                <a:cs typeface="Roboto"/>
                <a:sym typeface="Roboto"/>
              </a:rPr>
              <a:t> sufficiently </a:t>
            </a:r>
            <a:r>
              <a:rPr b="1" i="0" lang="en-GB" sz="1400" u="none" cap="none" strike="noStrike">
                <a:solidFill>
                  <a:srgbClr val="000000"/>
                </a:solidFill>
                <a:latin typeface="Roboto"/>
                <a:ea typeface="Roboto"/>
                <a:cs typeface="Roboto"/>
                <a:sym typeface="Roboto"/>
              </a:rPr>
              <a:t>low</a:t>
            </a:r>
            <a:r>
              <a:rPr b="0" i="0" lang="en-GB" sz="1400" u="none" cap="none" strike="noStrike">
                <a:solidFill>
                  <a:srgbClr val="000000"/>
                </a:solidFill>
                <a:latin typeface="Roboto"/>
                <a:ea typeface="Roboto"/>
                <a:cs typeface="Roboto"/>
                <a:sym typeface="Roboto"/>
              </a:rPr>
              <a:t>.</a:t>
            </a:r>
            <a:endParaRPr b="1" i="0" sz="1400" u="none" cap="none" strike="noStrike">
              <a:solidFill>
                <a:srgbClr val="000000"/>
              </a:solidFill>
              <a:latin typeface="Roboto"/>
              <a:ea typeface="Roboto"/>
              <a:cs typeface="Roboto"/>
              <a:sym typeface="Roboto"/>
            </a:endParaRPr>
          </a:p>
        </p:txBody>
      </p:sp>
      <p:pic>
        <p:nvPicPr>
          <p:cNvPr id="1332" name="Google Shape;1332;p44"/>
          <p:cNvPicPr preferRelativeResize="0"/>
          <p:nvPr/>
        </p:nvPicPr>
        <p:blipFill rotWithShape="1">
          <a:blip r:embed="rId4">
            <a:alphaModFix/>
          </a:blip>
          <a:srcRect b="0" l="0" r="0" t="0"/>
          <a:stretch/>
        </p:blipFill>
        <p:spPr>
          <a:xfrm>
            <a:off x="514850" y="3066862"/>
            <a:ext cx="1604375" cy="1496950"/>
          </a:xfrm>
          <a:prstGeom prst="rect">
            <a:avLst/>
          </a:prstGeom>
          <a:noFill/>
          <a:ln>
            <a:noFill/>
          </a:ln>
        </p:spPr>
      </p:pic>
      <p:pic>
        <p:nvPicPr>
          <p:cNvPr id="1333" name="Google Shape;1333;p44"/>
          <p:cNvPicPr preferRelativeResize="0"/>
          <p:nvPr/>
        </p:nvPicPr>
        <p:blipFill rotWithShape="1">
          <a:blip r:embed="rId5">
            <a:alphaModFix/>
          </a:blip>
          <a:srcRect b="0" l="0" r="0" t="0"/>
          <a:stretch/>
        </p:blipFill>
        <p:spPr>
          <a:xfrm>
            <a:off x="2442075" y="3073949"/>
            <a:ext cx="1532000" cy="1456331"/>
          </a:xfrm>
          <a:prstGeom prst="rect">
            <a:avLst/>
          </a:prstGeom>
          <a:noFill/>
          <a:ln>
            <a:noFill/>
          </a:ln>
        </p:spPr>
      </p:pic>
      <p:sp>
        <p:nvSpPr>
          <p:cNvPr id="1334" name="Google Shape;1334;p44"/>
          <p:cNvSpPr txBox="1"/>
          <p:nvPr/>
        </p:nvSpPr>
        <p:spPr>
          <a:xfrm>
            <a:off x="514850" y="4697000"/>
            <a:ext cx="114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Regression</a:t>
            </a:r>
            <a:endParaRPr b="0" i="0" sz="1400" u="none" cap="none" strike="noStrike">
              <a:solidFill>
                <a:srgbClr val="000000"/>
              </a:solidFill>
              <a:latin typeface="Roboto"/>
              <a:ea typeface="Roboto"/>
              <a:cs typeface="Roboto"/>
              <a:sym typeface="Roboto"/>
            </a:endParaRPr>
          </a:p>
        </p:txBody>
      </p:sp>
      <p:sp>
        <p:nvSpPr>
          <p:cNvPr id="1335" name="Google Shape;1335;p44"/>
          <p:cNvSpPr txBox="1"/>
          <p:nvPr/>
        </p:nvSpPr>
        <p:spPr>
          <a:xfrm>
            <a:off x="2533375" y="4670575"/>
            <a:ext cx="134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Classification</a:t>
            </a:r>
            <a:endParaRPr b="0" i="0" sz="1400" u="none" cap="none" strike="noStrike">
              <a:solidFill>
                <a:srgbClr val="000000"/>
              </a:solidFill>
              <a:latin typeface="Roboto"/>
              <a:ea typeface="Roboto"/>
              <a:cs typeface="Roboto"/>
              <a:sym typeface="Roboto"/>
            </a:endParaRPr>
          </a:p>
        </p:txBody>
      </p:sp>
      <p:sp>
        <p:nvSpPr>
          <p:cNvPr id="1336" name="Google Shape;1336;p44"/>
          <p:cNvSpPr txBox="1"/>
          <p:nvPr/>
        </p:nvSpPr>
        <p:spPr>
          <a:xfrm>
            <a:off x="4098400" y="3357100"/>
            <a:ext cx="47172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both cases, the function found by the machine learning algorithm is</a:t>
            </a:r>
            <a:r>
              <a:rPr b="1" i="0" lang="en-GB" sz="1400" u="none" cap="none" strike="noStrike">
                <a:solidFill>
                  <a:srgbClr val="000000"/>
                </a:solidFill>
                <a:latin typeface="Roboto"/>
                <a:ea typeface="Roboto"/>
                <a:cs typeface="Roboto"/>
                <a:sym typeface="Roboto"/>
              </a:rPr>
              <a:t> too simple</a:t>
            </a:r>
            <a:r>
              <a:rPr b="0" i="0" lang="en-GB" sz="1400" u="none" cap="none" strike="noStrike">
                <a:solidFill>
                  <a:srgbClr val="000000"/>
                </a:solidFill>
                <a:latin typeface="Roboto"/>
                <a:ea typeface="Roboto"/>
                <a:cs typeface="Roboto"/>
                <a:sym typeface="Roboto"/>
              </a:rPr>
              <a:t> to explain well the training data.</a:t>
            </a:r>
            <a:endParaRPr b="1" i="0" sz="1400" u="none" cap="none" strike="noStrike">
              <a:solidFill>
                <a:srgbClr val="000000"/>
              </a:solidFill>
              <a:latin typeface="Roboto"/>
              <a:ea typeface="Roboto"/>
              <a:cs typeface="Roboto"/>
              <a:sym typeface="Roboto"/>
            </a:endParaRPr>
          </a:p>
        </p:txBody>
      </p:sp>
      <p:sp>
        <p:nvSpPr>
          <p:cNvPr id="1337" name="Google Shape;1337;p4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000"/>
                                        <p:tgtEl>
                                          <p:spTgt spid="1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0"/>
                                        <p:tgtEl>
                                          <p:spTgt spid="1332"/>
                                        </p:tgtEl>
                                      </p:cBhvr>
                                    </p:animEffect>
                                  </p:childTnLst>
                                </p:cTn>
                              </p:par>
                              <p:par>
                                <p:cTn fill="hold" nodeType="with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par>
                                <p:cTn fill="hold" nodeType="with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0"/>
                                        <p:tgtEl>
                                          <p:spTgt spid="1334"/>
                                        </p:tgtEl>
                                      </p:cBhvr>
                                    </p:animEffect>
                                  </p:childTnLst>
                                </p:cTn>
                              </p:par>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par>
                                <p:cTn fill="hold" nodeType="with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000"/>
                                        <p:tgtEl>
                                          <p:spTgt spid="1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41" name="Shape 1341"/>
        <p:cNvGrpSpPr/>
        <p:nvPr/>
      </p:nvGrpSpPr>
      <p:grpSpPr>
        <a:xfrm>
          <a:off x="0" y="0"/>
          <a:ext cx="0" cy="0"/>
          <a:chOff x="0" y="0"/>
          <a:chExt cx="0" cy="0"/>
        </a:xfrm>
      </p:grpSpPr>
      <p:sp>
        <p:nvSpPr>
          <p:cNvPr id="1342" name="Google Shape;1342;p4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Overfitting</a:t>
            </a:r>
            <a:endParaRPr sz="2600"/>
          </a:p>
        </p:txBody>
      </p:sp>
      <p:sp>
        <p:nvSpPr>
          <p:cNvPr id="1343" name="Google Shape;1343;p45"/>
          <p:cNvSpPr txBox="1"/>
          <p:nvPr/>
        </p:nvSpPr>
        <p:spPr>
          <a:xfrm>
            <a:off x="239800" y="883000"/>
            <a:ext cx="8685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Another possible pathology is </a:t>
            </a:r>
            <a:r>
              <a:rPr b="1" i="0" lang="en-GB" sz="1400" u="none" cap="none" strike="noStrike">
                <a:solidFill>
                  <a:srgbClr val="000000"/>
                </a:solidFill>
                <a:latin typeface="Arial"/>
                <a:ea typeface="Arial"/>
                <a:cs typeface="Arial"/>
                <a:sym typeface="Arial"/>
              </a:rPr>
              <a:t>overfitting</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344" name="Google Shape;1344;p45"/>
          <p:cNvSpPr txBox="1"/>
          <p:nvPr/>
        </p:nvSpPr>
        <p:spPr>
          <a:xfrm>
            <a:off x="242900" y="1439800"/>
            <a:ext cx="8445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It happens when the </a:t>
            </a:r>
            <a:r>
              <a:rPr b="1" i="0" lang="en-GB" sz="1400" u="none" cap="none" strike="noStrike">
                <a:solidFill>
                  <a:srgbClr val="000000"/>
                </a:solidFill>
                <a:latin typeface="Roboto"/>
                <a:ea typeface="Roboto"/>
                <a:cs typeface="Roboto"/>
                <a:sym typeface="Roboto"/>
              </a:rPr>
              <a:t>gap between the training and test losses</a:t>
            </a:r>
            <a:r>
              <a:rPr b="0" i="0" lang="en-GB" sz="1400" u="none" cap="none" strike="noStrike">
                <a:solidFill>
                  <a:srgbClr val="000000"/>
                </a:solidFill>
                <a:latin typeface="Roboto"/>
                <a:ea typeface="Roboto"/>
                <a:cs typeface="Roboto"/>
                <a:sym typeface="Roboto"/>
              </a:rPr>
              <a:t> is too </a:t>
            </a:r>
            <a:r>
              <a:rPr b="1" i="0" lang="en-GB" sz="1400" u="none" cap="none" strike="noStrike">
                <a:solidFill>
                  <a:srgbClr val="000000"/>
                </a:solidFill>
                <a:latin typeface="Roboto"/>
                <a:ea typeface="Roboto"/>
                <a:cs typeface="Roboto"/>
                <a:sym typeface="Roboto"/>
              </a:rPr>
              <a:t>large</a:t>
            </a:r>
            <a:r>
              <a:rPr b="0" i="0" lang="en-GB" sz="1400" u="none" cap="none" strike="noStrike">
                <a:solidFill>
                  <a:srgbClr val="000000"/>
                </a:solidFill>
                <a:latin typeface="Roboto"/>
                <a:ea typeface="Roboto"/>
                <a:cs typeface="Roboto"/>
                <a:sym typeface="Roboto"/>
              </a:rPr>
              <a:t>.</a:t>
            </a:r>
            <a:endParaRPr b="1" i="0" sz="1400" u="none" cap="none" strike="noStrike">
              <a:solidFill>
                <a:srgbClr val="000000"/>
              </a:solidFill>
              <a:latin typeface="Roboto"/>
              <a:ea typeface="Roboto"/>
              <a:cs typeface="Roboto"/>
              <a:sym typeface="Roboto"/>
            </a:endParaRPr>
          </a:p>
        </p:txBody>
      </p:sp>
      <p:sp>
        <p:nvSpPr>
          <p:cNvPr id="1345" name="Google Shape;1345;p45"/>
          <p:cNvSpPr txBox="1"/>
          <p:nvPr/>
        </p:nvSpPr>
        <p:spPr>
          <a:xfrm>
            <a:off x="679050" y="3908575"/>
            <a:ext cx="114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Regression</a:t>
            </a:r>
            <a:endParaRPr b="0" i="0" sz="1400" u="none" cap="none" strike="noStrike">
              <a:solidFill>
                <a:srgbClr val="000000"/>
              </a:solidFill>
              <a:latin typeface="Roboto"/>
              <a:ea typeface="Roboto"/>
              <a:cs typeface="Roboto"/>
              <a:sym typeface="Roboto"/>
            </a:endParaRPr>
          </a:p>
        </p:txBody>
      </p:sp>
      <p:sp>
        <p:nvSpPr>
          <p:cNvPr id="1346" name="Google Shape;1346;p45"/>
          <p:cNvSpPr txBox="1"/>
          <p:nvPr/>
        </p:nvSpPr>
        <p:spPr>
          <a:xfrm>
            <a:off x="2533375" y="3908575"/>
            <a:ext cx="134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Classification</a:t>
            </a:r>
            <a:endParaRPr b="0" i="0" sz="1400" u="none" cap="none" strike="noStrike">
              <a:solidFill>
                <a:srgbClr val="000000"/>
              </a:solidFill>
              <a:latin typeface="Roboto"/>
              <a:ea typeface="Roboto"/>
              <a:cs typeface="Roboto"/>
              <a:sym typeface="Roboto"/>
            </a:endParaRPr>
          </a:p>
        </p:txBody>
      </p:sp>
      <p:sp>
        <p:nvSpPr>
          <p:cNvPr id="1347" name="Google Shape;1347;p45"/>
          <p:cNvSpPr txBox="1"/>
          <p:nvPr/>
        </p:nvSpPr>
        <p:spPr>
          <a:xfrm>
            <a:off x="4268900" y="2131600"/>
            <a:ext cx="4600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both cases, the function is</a:t>
            </a:r>
            <a:r>
              <a:rPr b="1" i="0" lang="en-GB" sz="1400" u="none" cap="none" strike="noStrike">
                <a:solidFill>
                  <a:srgbClr val="000000"/>
                </a:solidFill>
                <a:latin typeface="Roboto"/>
                <a:ea typeface="Roboto"/>
                <a:cs typeface="Roboto"/>
                <a:sym typeface="Roboto"/>
              </a:rPr>
              <a:t> too complex</a:t>
            </a:r>
            <a:r>
              <a:rPr b="0" i="0" lang="en-GB" sz="1400" u="none" cap="none" strike="noStrike">
                <a:solidFill>
                  <a:srgbClr val="000000"/>
                </a:solidFill>
                <a:latin typeface="Roboto"/>
                <a:ea typeface="Roboto"/>
                <a:cs typeface="Roboto"/>
                <a:sym typeface="Roboto"/>
              </a:rPr>
              <a:t> to explain well the training data.</a:t>
            </a:r>
            <a:endParaRPr b="1" i="0" sz="1400" u="none" cap="none" strike="noStrike">
              <a:solidFill>
                <a:srgbClr val="000000"/>
              </a:solidFill>
              <a:latin typeface="Roboto"/>
              <a:ea typeface="Roboto"/>
              <a:cs typeface="Roboto"/>
              <a:sym typeface="Roboto"/>
            </a:endParaRPr>
          </a:p>
        </p:txBody>
      </p:sp>
      <p:pic>
        <p:nvPicPr>
          <p:cNvPr id="1348" name="Google Shape;1348;p45"/>
          <p:cNvPicPr preferRelativeResize="0"/>
          <p:nvPr/>
        </p:nvPicPr>
        <p:blipFill rotWithShape="1">
          <a:blip r:embed="rId3">
            <a:alphaModFix/>
          </a:blip>
          <a:srcRect b="0" l="0" r="0" t="0"/>
          <a:stretch/>
        </p:blipFill>
        <p:spPr>
          <a:xfrm>
            <a:off x="514850" y="2053575"/>
            <a:ext cx="1684475" cy="1684475"/>
          </a:xfrm>
          <a:prstGeom prst="rect">
            <a:avLst/>
          </a:prstGeom>
          <a:noFill/>
          <a:ln>
            <a:noFill/>
          </a:ln>
        </p:spPr>
      </p:pic>
      <p:pic>
        <p:nvPicPr>
          <p:cNvPr id="1349" name="Google Shape;1349;p45"/>
          <p:cNvPicPr preferRelativeResize="0"/>
          <p:nvPr/>
        </p:nvPicPr>
        <p:blipFill rotWithShape="1">
          <a:blip r:embed="rId4">
            <a:alphaModFix/>
          </a:blip>
          <a:srcRect b="0" l="0" r="0" t="0"/>
          <a:stretch/>
        </p:blipFill>
        <p:spPr>
          <a:xfrm>
            <a:off x="2452775" y="2074288"/>
            <a:ext cx="1684475" cy="1643050"/>
          </a:xfrm>
          <a:prstGeom prst="rect">
            <a:avLst/>
          </a:prstGeom>
          <a:noFill/>
          <a:ln>
            <a:noFill/>
          </a:ln>
        </p:spPr>
      </p:pic>
      <p:sp>
        <p:nvSpPr>
          <p:cNvPr id="1350" name="Google Shape;1350;p45"/>
          <p:cNvSpPr txBox="1"/>
          <p:nvPr/>
        </p:nvSpPr>
        <p:spPr>
          <a:xfrm>
            <a:off x="4268900" y="2969800"/>
            <a:ext cx="46002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an extreme case, the model just stores the training samples and thus behaves as a </a:t>
            </a:r>
            <a:r>
              <a:rPr b="1" i="0" lang="en-GB" sz="1400" u="none" cap="none" strike="noStrike">
                <a:solidFill>
                  <a:srgbClr val="000000"/>
                </a:solidFill>
                <a:latin typeface="Roboto"/>
                <a:ea typeface="Roboto"/>
                <a:cs typeface="Roboto"/>
                <a:sym typeface="Roboto"/>
              </a:rPr>
              <a:t>memory without generalization capabilities</a:t>
            </a:r>
            <a:r>
              <a:rPr b="0" i="0" lang="en-GB" sz="1400" u="none" cap="none" strike="noStrike">
                <a:solidFill>
                  <a:srgbClr val="000000"/>
                </a:solidFill>
                <a:latin typeface="Roboto"/>
                <a:ea typeface="Roboto"/>
                <a:cs typeface="Roboto"/>
                <a:sym typeface="Roboto"/>
              </a:rPr>
              <a:t>. </a:t>
            </a:r>
            <a:endParaRPr b="1" i="0" sz="1400" u="none" cap="none" strike="noStrike">
              <a:solidFill>
                <a:srgbClr val="000000"/>
              </a:solidFill>
              <a:latin typeface="Roboto"/>
              <a:ea typeface="Roboto"/>
              <a:cs typeface="Roboto"/>
              <a:sym typeface="Roboto"/>
            </a:endParaRPr>
          </a:p>
        </p:txBody>
      </p:sp>
      <p:sp>
        <p:nvSpPr>
          <p:cNvPr id="1351" name="Google Shape;1351;p4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1000"/>
                                        <p:tgtEl>
                                          <p:spTgt spid="1345"/>
                                        </p:tgtEl>
                                      </p:cBhvr>
                                    </p:animEffect>
                                  </p:childTnLst>
                                </p:cTn>
                              </p:par>
                              <p:par>
                                <p:cTn fill="hold" nodeType="with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1000"/>
                                        <p:tgtEl>
                                          <p:spTgt spid="1346"/>
                                        </p:tgtEl>
                                      </p:cBhvr>
                                    </p:animEffect>
                                  </p:childTnLst>
                                </p:cTn>
                              </p:par>
                              <p:par>
                                <p:cTn fill="hold" nodeType="with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1000"/>
                                        <p:tgtEl>
                                          <p:spTgt spid="1347"/>
                                        </p:tgtEl>
                                      </p:cBhvr>
                                    </p:animEffect>
                                  </p:childTnLst>
                                </p:cTn>
                              </p:par>
                              <p:par>
                                <p:cTn fill="hold" nodeType="with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000"/>
                                        <p:tgtEl>
                                          <p:spTgt spid="1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55" name="Shape 1355"/>
        <p:cNvGrpSpPr/>
        <p:nvPr/>
      </p:nvGrpSpPr>
      <p:grpSpPr>
        <a:xfrm>
          <a:off x="0" y="0"/>
          <a:ext cx="0" cy="0"/>
          <a:chOff x="0" y="0"/>
          <a:chExt cx="0" cy="0"/>
        </a:xfrm>
      </p:grpSpPr>
      <p:sp>
        <p:nvSpPr>
          <p:cNvPr id="1356" name="Google Shape;1356;p46"/>
          <p:cNvSpPr/>
          <p:nvPr/>
        </p:nvSpPr>
        <p:spPr>
          <a:xfrm>
            <a:off x="568375" y="1841475"/>
            <a:ext cx="3126000" cy="1105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4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Underfitting, Overfitting, Capacity </a:t>
            </a:r>
            <a:endParaRPr sz="2600"/>
          </a:p>
        </p:txBody>
      </p:sp>
      <p:sp>
        <p:nvSpPr>
          <p:cNvPr id="1358" name="Google Shape;1358;p46"/>
          <p:cNvSpPr txBox="1"/>
          <p:nvPr/>
        </p:nvSpPr>
        <p:spPr>
          <a:xfrm>
            <a:off x="239800" y="883000"/>
            <a:ext cx="8685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Underfitting and Overfitting are connected to the </a:t>
            </a:r>
            <a:r>
              <a:rPr b="1" i="0" lang="en-GB" sz="1400" u="none" cap="none" strike="noStrike">
                <a:solidFill>
                  <a:srgbClr val="000000"/>
                </a:solidFill>
                <a:latin typeface="Arial"/>
                <a:ea typeface="Arial"/>
                <a:cs typeface="Arial"/>
                <a:sym typeface="Arial"/>
              </a:rPr>
              <a:t>capacity </a:t>
            </a:r>
            <a:r>
              <a:rPr b="0" i="0" lang="en-GB" sz="1400" u="none" cap="none" strike="noStrike">
                <a:solidFill>
                  <a:srgbClr val="000000"/>
                </a:solidFill>
                <a:latin typeface="Arial"/>
                <a:ea typeface="Arial"/>
                <a:cs typeface="Arial"/>
                <a:sym typeface="Arial"/>
              </a:rPr>
              <a:t>of the model.</a:t>
            </a:r>
            <a:endParaRPr b="0" i="0" sz="1400" u="none" cap="none" strike="noStrike">
              <a:solidFill>
                <a:srgbClr val="000000"/>
              </a:solidFill>
              <a:latin typeface="Arial"/>
              <a:ea typeface="Arial"/>
              <a:cs typeface="Arial"/>
              <a:sym typeface="Arial"/>
            </a:endParaRPr>
          </a:p>
        </p:txBody>
      </p:sp>
      <p:sp>
        <p:nvSpPr>
          <p:cNvPr id="1359" name="Google Shape;1359;p46"/>
          <p:cNvSpPr txBox="1"/>
          <p:nvPr/>
        </p:nvSpPr>
        <p:spPr>
          <a:xfrm>
            <a:off x="239800" y="1416400"/>
            <a:ext cx="8685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sng" cap="none" strike="noStrike">
                <a:solidFill>
                  <a:srgbClr val="000000"/>
                </a:solidFill>
                <a:latin typeface="Arial"/>
                <a:ea typeface="Arial"/>
                <a:cs typeface="Arial"/>
                <a:sym typeface="Arial"/>
              </a:rPr>
              <a:t>Intuitively:</a:t>
            </a:r>
            <a:endParaRPr b="0" i="0" sz="1400" u="none" cap="none" strike="noStrike">
              <a:solidFill>
                <a:srgbClr val="000000"/>
              </a:solidFill>
              <a:latin typeface="Arial"/>
              <a:ea typeface="Arial"/>
              <a:cs typeface="Arial"/>
              <a:sym typeface="Arial"/>
            </a:endParaRPr>
          </a:p>
        </p:txBody>
      </p:sp>
      <p:sp>
        <p:nvSpPr>
          <p:cNvPr id="1360" name="Google Shape;1360;p46"/>
          <p:cNvSpPr txBox="1"/>
          <p:nvPr/>
        </p:nvSpPr>
        <p:spPr>
          <a:xfrm>
            <a:off x="182975" y="1816600"/>
            <a:ext cx="68013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Too Low Capacity       Underfitting</a:t>
            </a:r>
            <a:endParaRPr b="0" i="0" sz="1400" u="none" cap="none" strike="noStrike">
              <a:solidFill>
                <a:srgbClr val="000000"/>
              </a:solidFill>
              <a:latin typeface="Arial"/>
              <a:ea typeface="Arial"/>
              <a:cs typeface="Arial"/>
              <a:sym typeface="Arial"/>
            </a:endParaRPr>
          </a:p>
        </p:txBody>
      </p:sp>
      <p:pic>
        <p:nvPicPr>
          <p:cNvPr id="1361" name="Google Shape;1361;p46"/>
          <p:cNvPicPr preferRelativeResize="0"/>
          <p:nvPr/>
        </p:nvPicPr>
        <p:blipFill rotWithShape="1">
          <a:blip r:embed="rId3">
            <a:alphaModFix/>
          </a:blip>
          <a:srcRect b="0" l="0" r="0" t="0"/>
          <a:stretch/>
        </p:blipFill>
        <p:spPr>
          <a:xfrm>
            <a:off x="568375" y="3173562"/>
            <a:ext cx="1604375" cy="1496950"/>
          </a:xfrm>
          <a:prstGeom prst="rect">
            <a:avLst/>
          </a:prstGeom>
          <a:noFill/>
          <a:ln>
            <a:noFill/>
          </a:ln>
        </p:spPr>
      </p:pic>
      <p:sp>
        <p:nvSpPr>
          <p:cNvPr id="1362" name="Google Shape;1362;p46"/>
          <p:cNvSpPr/>
          <p:nvPr/>
        </p:nvSpPr>
        <p:spPr>
          <a:xfrm>
            <a:off x="2203925" y="1904650"/>
            <a:ext cx="208500" cy="233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46"/>
          <p:cNvSpPr txBox="1"/>
          <p:nvPr/>
        </p:nvSpPr>
        <p:spPr>
          <a:xfrm>
            <a:off x="182975" y="2138350"/>
            <a:ext cx="39849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Proper Capacity          Proper Fitting</a:t>
            </a:r>
            <a:endParaRPr b="0" i="0" sz="1400" u="none" cap="none" strike="noStrike">
              <a:solidFill>
                <a:srgbClr val="000000"/>
              </a:solidFill>
              <a:latin typeface="Arial"/>
              <a:ea typeface="Arial"/>
              <a:cs typeface="Arial"/>
              <a:sym typeface="Arial"/>
            </a:endParaRPr>
          </a:p>
        </p:txBody>
      </p:sp>
      <p:sp>
        <p:nvSpPr>
          <p:cNvPr id="1364" name="Google Shape;1364;p46"/>
          <p:cNvSpPr/>
          <p:nvPr/>
        </p:nvSpPr>
        <p:spPr>
          <a:xfrm>
            <a:off x="2203925" y="2239075"/>
            <a:ext cx="208500" cy="233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46"/>
          <p:cNvSpPr txBox="1"/>
          <p:nvPr/>
        </p:nvSpPr>
        <p:spPr>
          <a:xfrm>
            <a:off x="341000" y="2495075"/>
            <a:ext cx="467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Too High Capacity        Overfitting</a:t>
            </a:r>
            <a:endParaRPr b="0" i="0" sz="1400" u="none" cap="none" strike="noStrike">
              <a:solidFill>
                <a:srgbClr val="000000"/>
              </a:solidFill>
              <a:latin typeface="Arial"/>
              <a:ea typeface="Arial"/>
              <a:cs typeface="Arial"/>
              <a:sym typeface="Arial"/>
            </a:endParaRPr>
          </a:p>
        </p:txBody>
      </p:sp>
      <p:sp>
        <p:nvSpPr>
          <p:cNvPr id="1366" name="Google Shape;1366;p46"/>
          <p:cNvSpPr/>
          <p:nvPr/>
        </p:nvSpPr>
        <p:spPr>
          <a:xfrm>
            <a:off x="2203925" y="2573488"/>
            <a:ext cx="208500" cy="233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7" name="Google Shape;1367;p46"/>
          <p:cNvPicPr preferRelativeResize="0"/>
          <p:nvPr/>
        </p:nvPicPr>
        <p:blipFill rotWithShape="1">
          <a:blip r:embed="rId4">
            <a:alphaModFix/>
          </a:blip>
          <a:srcRect b="0" l="0" r="0" t="0"/>
          <a:stretch/>
        </p:blipFill>
        <p:spPr>
          <a:xfrm>
            <a:off x="4622600" y="3224150"/>
            <a:ext cx="1553775" cy="1553775"/>
          </a:xfrm>
          <a:prstGeom prst="rect">
            <a:avLst/>
          </a:prstGeom>
          <a:noFill/>
          <a:ln>
            <a:noFill/>
          </a:ln>
        </p:spPr>
      </p:pic>
      <p:pic>
        <p:nvPicPr>
          <p:cNvPr id="1368" name="Google Shape;1368;p46"/>
          <p:cNvPicPr preferRelativeResize="0"/>
          <p:nvPr/>
        </p:nvPicPr>
        <p:blipFill rotWithShape="1">
          <a:blip r:embed="rId5">
            <a:alphaModFix/>
          </a:blip>
          <a:srcRect b="0" l="0" r="0" t="0"/>
          <a:stretch/>
        </p:blipFill>
        <p:spPr>
          <a:xfrm>
            <a:off x="2482054" y="3224150"/>
            <a:ext cx="1641300" cy="1453550"/>
          </a:xfrm>
          <a:prstGeom prst="rect">
            <a:avLst/>
          </a:prstGeom>
          <a:noFill/>
          <a:ln>
            <a:noFill/>
          </a:ln>
        </p:spPr>
      </p:pic>
      <p:sp>
        <p:nvSpPr>
          <p:cNvPr id="1369" name="Google Shape;1369;p46"/>
          <p:cNvSpPr txBox="1"/>
          <p:nvPr/>
        </p:nvSpPr>
        <p:spPr>
          <a:xfrm>
            <a:off x="663100" y="4546850"/>
            <a:ext cx="1692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Underfitting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a:t>
            </a:r>
            <a:r>
              <a:rPr b="0" i="1" lang="en-GB" sz="1100" u="none" cap="none" strike="noStrike">
                <a:solidFill>
                  <a:srgbClr val="000000"/>
                </a:solidFill>
                <a:latin typeface="Roboto"/>
                <a:ea typeface="Roboto"/>
                <a:cs typeface="Roboto"/>
                <a:sym typeface="Roboto"/>
              </a:rPr>
              <a:t>low capacity</a:t>
            </a:r>
            <a:r>
              <a:rPr b="0" i="0" lang="en-GB" sz="1100" u="none" cap="none" strike="noStrike">
                <a:solidFill>
                  <a:srgbClr val="000000"/>
                </a:solidFill>
                <a:latin typeface="Roboto"/>
                <a:ea typeface="Roboto"/>
                <a:cs typeface="Roboto"/>
                <a:sym typeface="Roboto"/>
              </a:rPr>
              <a:t>)</a:t>
            </a:r>
            <a:endParaRPr b="0" i="0" sz="1100" u="none" cap="none" strike="noStrike">
              <a:solidFill>
                <a:srgbClr val="000000"/>
              </a:solidFill>
              <a:latin typeface="Roboto"/>
              <a:ea typeface="Roboto"/>
              <a:cs typeface="Roboto"/>
              <a:sym typeface="Roboto"/>
            </a:endParaRPr>
          </a:p>
        </p:txBody>
      </p:sp>
      <p:sp>
        <p:nvSpPr>
          <p:cNvPr id="1370" name="Google Shape;1370;p46"/>
          <p:cNvSpPr txBox="1"/>
          <p:nvPr/>
        </p:nvSpPr>
        <p:spPr>
          <a:xfrm>
            <a:off x="4889850" y="4620300"/>
            <a:ext cx="1692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Overfitting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a:t>
            </a:r>
            <a:r>
              <a:rPr b="0" i="1" lang="en-GB" sz="1100" u="none" cap="none" strike="noStrike">
                <a:solidFill>
                  <a:srgbClr val="000000"/>
                </a:solidFill>
                <a:latin typeface="Roboto"/>
                <a:ea typeface="Roboto"/>
                <a:cs typeface="Roboto"/>
                <a:sym typeface="Roboto"/>
              </a:rPr>
              <a:t>low capacity</a:t>
            </a:r>
            <a:r>
              <a:rPr b="0" i="0" lang="en-GB" sz="1100" u="none" cap="none" strike="noStrike">
                <a:solidFill>
                  <a:srgbClr val="000000"/>
                </a:solidFill>
                <a:latin typeface="Roboto"/>
                <a:ea typeface="Roboto"/>
                <a:cs typeface="Roboto"/>
                <a:sym typeface="Roboto"/>
              </a:rPr>
              <a:t>)</a:t>
            </a:r>
            <a:endParaRPr b="0" i="0" sz="1100" u="none" cap="none" strike="noStrike">
              <a:solidFill>
                <a:srgbClr val="000000"/>
              </a:solidFill>
              <a:latin typeface="Roboto"/>
              <a:ea typeface="Roboto"/>
              <a:cs typeface="Roboto"/>
              <a:sym typeface="Roboto"/>
            </a:endParaRPr>
          </a:p>
        </p:txBody>
      </p:sp>
      <p:sp>
        <p:nvSpPr>
          <p:cNvPr id="1371" name="Google Shape;1371;p46"/>
          <p:cNvSpPr txBox="1"/>
          <p:nvPr/>
        </p:nvSpPr>
        <p:spPr>
          <a:xfrm>
            <a:off x="2680050" y="4620300"/>
            <a:ext cx="1692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Proper Overfitting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a:t>
            </a:r>
            <a:r>
              <a:rPr b="0" i="1" lang="en-GB" sz="1100" u="none" cap="none" strike="noStrike">
                <a:solidFill>
                  <a:srgbClr val="000000"/>
                </a:solidFill>
                <a:latin typeface="Roboto"/>
                <a:ea typeface="Roboto"/>
                <a:cs typeface="Roboto"/>
                <a:sym typeface="Roboto"/>
              </a:rPr>
              <a:t>proper capacity</a:t>
            </a:r>
            <a:r>
              <a:rPr b="0" i="0" lang="en-GB" sz="1100" u="none" cap="none" strike="noStrike">
                <a:solidFill>
                  <a:srgbClr val="000000"/>
                </a:solidFill>
                <a:latin typeface="Roboto"/>
                <a:ea typeface="Roboto"/>
                <a:cs typeface="Roboto"/>
                <a:sym typeface="Roboto"/>
              </a:rPr>
              <a:t>)</a:t>
            </a:r>
            <a:endParaRPr b="0" i="0" sz="1100" u="none" cap="none" strike="noStrike">
              <a:solidFill>
                <a:srgbClr val="000000"/>
              </a:solidFill>
              <a:latin typeface="Roboto"/>
              <a:ea typeface="Roboto"/>
              <a:cs typeface="Roboto"/>
              <a:sym typeface="Roboto"/>
            </a:endParaRPr>
          </a:p>
        </p:txBody>
      </p:sp>
      <p:pic>
        <p:nvPicPr>
          <p:cNvPr id="1372" name="Google Shape;1372;p46"/>
          <p:cNvPicPr preferRelativeResize="0"/>
          <p:nvPr/>
        </p:nvPicPr>
        <p:blipFill rotWithShape="1">
          <a:blip r:embed="rId6">
            <a:alphaModFix/>
          </a:blip>
          <a:srcRect b="0" l="0" r="0" t="0"/>
          <a:stretch/>
        </p:blipFill>
        <p:spPr>
          <a:xfrm>
            <a:off x="4370700" y="1547150"/>
            <a:ext cx="2730596" cy="1553775"/>
          </a:xfrm>
          <a:prstGeom prst="rect">
            <a:avLst/>
          </a:prstGeom>
          <a:noFill/>
          <a:ln>
            <a:noFill/>
          </a:ln>
        </p:spPr>
      </p:pic>
      <p:sp>
        <p:nvSpPr>
          <p:cNvPr id="1373" name="Google Shape;1373;p46"/>
          <p:cNvSpPr txBox="1"/>
          <p:nvPr/>
        </p:nvSpPr>
        <p:spPr>
          <a:xfrm>
            <a:off x="6323125" y="3585388"/>
            <a:ext cx="2551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For each task, we have to choose a model with </a:t>
            </a:r>
            <a:r>
              <a:rPr b="1" i="0" lang="en-GB" sz="1400" u="none" cap="none" strike="noStrike">
                <a:solidFill>
                  <a:srgbClr val="000000"/>
                </a:solidFill>
                <a:latin typeface="Roboto"/>
                <a:ea typeface="Roboto"/>
                <a:cs typeface="Roboto"/>
                <a:sym typeface="Roboto"/>
              </a:rPr>
              <a:t>proper complexity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374" name="Google Shape;1374;p4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par>
                                <p:cTn fill="hold" nodeType="with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par>
                                <p:cTn fill="hold" nodeType="with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par>
                                <p:cTn fill="hold" nodeType="with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1000"/>
                                        <p:tgtEl>
                                          <p:spTgt spid="1364"/>
                                        </p:tgtEl>
                                      </p:cBhvr>
                                    </p:animEffect>
                                  </p:childTnLst>
                                </p:cTn>
                              </p:par>
                              <p:par>
                                <p:cTn fill="hold" nodeType="withEffect" presetClass="entr" presetID="10" presetSubtype="0">
                                  <p:stCondLst>
                                    <p:cond delay="0"/>
                                  </p:stCondLst>
                                  <p:childTnLst>
                                    <p:set>
                                      <p:cBhvr>
                                        <p:cTn dur="1" fill="hold">
                                          <p:stCondLst>
                                            <p:cond delay="0"/>
                                          </p:stCondLst>
                                        </p:cTn>
                                        <p:tgtEl>
                                          <p:spTgt spid="1365"/>
                                        </p:tgtEl>
                                        <p:attrNameLst>
                                          <p:attrName>style.visibility</p:attrName>
                                        </p:attrNameLst>
                                      </p:cBhvr>
                                      <p:to>
                                        <p:strVal val="visible"/>
                                      </p:to>
                                    </p:set>
                                    <p:animEffect filter="fade" transition="in">
                                      <p:cBhvr>
                                        <p:cTn dur="1000"/>
                                        <p:tgtEl>
                                          <p:spTgt spid="1365"/>
                                        </p:tgtEl>
                                      </p:cBhvr>
                                    </p:animEffect>
                                  </p:childTnLst>
                                </p:cTn>
                              </p:par>
                              <p:par>
                                <p:cTn fill="hold" nodeType="with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1000"/>
                                        <p:tgtEl>
                                          <p:spTgt spid="1366"/>
                                        </p:tgtEl>
                                      </p:cBhvr>
                                    </p:animEffect>
                                  </p:childTnLst>
                                </p:cTn>
                              </p:par>
                              <p:par>
                                <p:cTn fill="hold" nodeType="with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1000"/>
                                        <p:tgtEl>
                                          <p:spTgt spid="1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1000"/>
                                        <p:tgtEl>
                                          <p:spTgt spid="1367"/>
                                        </p:tgtEl>
                                      </p:cBhvr>
                                    </p:animEffect>
                                  </p:childTnLst>
                                </p:cTn>
                              </p:par>
                              <p:par>
                                <p:cTn fill="hold" nodeType="withEffect" presetClass="entr" presetID="10" presetSubtype="0">
                                  <p:stCondLst>
                                    <p:cond delay="0"/>
                                  </p:stCondLst>
                                  <p:childTnLst>
                                    <p:set>
                                      <p:cBhvr>
                                        <p:cTn dur="1" fill="hold">
                                          <p:stCondLst>
                                            <p:cond delay="0"/>
                                          </p:stCondLst>
                                        </p:cTn>
                                        <p:tgtEl>
                                          <p:spTgt spid="1368"/>
                                        </p:tgtEl>
                                        <p:attrNameLst>
                                          <p:attrName>style.visibility</p:attrName>
                                        </p:attrNameLst>
                                      </p:cBhvr>
                                      <p:to>
                                        <p:strVal val="visible"/>
                                      </p:to>
                                    </p:set>
                                    <p:animEffect filter="fade" transition="in">
                                      <p:cBhvr>
                                        <p:cTn dur="1000"/>
                                        <p:tgtEl>
                                          <p:spTgt spid="1368"/>
                                        </p:tgtEl>
                                      </p:cBhvr>
                                    </p:animEffect>
                                  </p:childTnLst>
                                </p:cTn>
                              </p:par>
                              <p:par>
                                <p:cTn fill="hold" nodeType="with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1000"/>
                                        <p:tgtEl>
                                          <p:spTgt spid="1369"/>
                                        </p:tgtEl>
                                      </p:cBhvr>
                                    </p:animEffect>
                                  </p:childTnLst>
                                </p:cTn>
                              </p:par>
                              <p:par>
                                <p:cTn fill="hold" nodeType="with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1000"/>
                                        <p:tgtEl>
                                          <p:spTgt spid="1370"/>
                                        </p:tgtEl>
                                      </p:cBhvr>
                                    </p:animEffect>
                                  </p:childTnLst>
                                </p:cTn>
                              </p:par>
                              <p:par>
                                <p:cTn fill="hold" nodeType="with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1000"/>
                                        <p:tgtEl>
                                          <p:spTgt spid="1371"/>
                                        </p:tgtEl>
                                      </p:cBhvr>
                                    </p:animEffect>
                                  </p:childTnLst>
                                </p:cTn>
                              </p:par>
                              <p:par>
                                <p:cTn fill="hold" nodeType="with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1000"/>
                                        <p:tgtEl>
                                          <p:spTgt spid="1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78" name="Shape 1378"/>
        <p:cNvGrpSpPr/>
        <p:nvPr/>
      </p:nvGrpSpPr>
      <p:grpSpPr>
        <a:xfrm>
          <a:off x="0" y="0"/>
          <a:ext cx="0" cy="0"/>
          <a:chOff x="0" y="0"/>
          <a:chExt cx="0" cy="0"/>
        </a:xfrm>
      </p:grpSpPr>
      <p:sp>
        <p:nvSpPr>
          <p:cNvPr id="1379" name="Google Shape;1379;p47"/>
          <p:cNvSpPr/>
          <p:nvPr/>
        </p:nvSpPr>
        <p:spPr>
          <a:xfrm>
            <a:off x="568375" y="1841475"/>
            <a:ext cx="4321500" cy="682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4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Underfitting, Overfitting, Dataset size</a:t>
            </a:r>
            <a:endParaRPr sz="2600"/>
          </a:p>
        </p:txBody>
      </p:sp>
      <p:sp>
        <p:nvSpPr>
          <p:cNvPr id="1381" name="Google Shape;1381;p47"/>
          <p:cNvSpPr txBox="1"/>
          <p:nvPr/>
        </p:nvSpPr>
        <p:spPr>
          <a:xfrm>
            <a:off x="239800" y="883000"/>
            <a:ext cx="8685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Underfitting and overfitting are influenced by the </a:t>
            </a:r>
            <a:r>
              <a:rPr b="1" i="0" lang="en-GB" sz="1400" u="none" cap="none" strike="noStrike">
                <a:solidFill>
                  <a:srgbClr val="000000"/>
                </a:solidFill>
                <a:latin typeface="Arial"/>
                <a:ea typeface="Arial"/>
                <a:cs typeface="Arial"/>
                <a:sym typeface="Arial"/>
              </a:rPr>
              <a:t>number of training samples</a:t>
            </a:r>
            <a:r>
              <a:rPr b="0" i="0" lang="en-GB" sz="1400" u="none" cap="none" strike="noStrike">
                <a:solidFill>
                  <a:srgbClr val="000000"/>
                </a:solidFill>
                <a:latin typeface="Arial"/>
                <a:ea typeface="Arial"/>
                <a:cs typeface="Arial"/>
                <a:sym typeface="Arial"/>
              </a:rPr>
              <a:t> as well.</a:t>
            </a:r>
            <a:endParaRPr b="0" i="0" sz="1400" u="none" cap="none" strike="noStrike">
              <a:solidFill>
                <a:srgbClr val="000000"/>
              </a:solidFill>
              <a:latin typeface="Arial"/>
              <a:ea typeface="Arial"/>
              <a:cs typeface="Arial"/>
              <a:sym typeface="Arial"/>
            </a:endParaRPr>
          </a:p>
        </p:txBody>
      </p:sp>
      <p:sp>
        <p:nvSpPr>
          <p:cNvPr id="1382" name="Google Shape;1382;p47"/>
          <p:cNvSpPr txBox="1"/>
          <p:nvPr/>
        </p:nvSpPr>
        <p:spPr>
          <a:xfrm>
            <a:off x="239800" y="1416400"/>
            <a:ext cx="8685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sng" cap="none" strike="noStrike">
                <a:solidFill>
                  <a:srgbClr val="000000"/>
                </a:solidFill>
                <a:latin typeface="Arial"/>
                <a:ea typeface="Arial"/>
                <a:cs typeface="Arial"/>
                <a:sym typeface="Arial"/>
              </a:rPr>
              <a:t>Intuitively:</a:t>
            </a:r>
            <a:endParaRPr b="0" i="0" sz="1400" u="none" cap="none" strike="noStrike">
              <a:solidFill>
                <a:srgbClr val="000000"/>
              </a:solidFill>
              <a:latin typeface="Arial"/>
              <a:ea typeface="Arial"/>
              <a:cs typeface="Arial"/>
              <a:sym typeface="Arial"/>
            </a:endParaRPr>
          </a:p>
        </p:txBody>
      </p:sp>
      <p:sp>
        <p:nvSpPr>
          <p:cNvPr id="1383" name="Google Shape;1383;p47"/>
          <p:cNvSpPr txBox="1"/>
          <p:nvPr/>
        </p:nvSpPr>
        <p:spPr>
          <a:xfrm>
            <a:off x="182975" y="1816600"/>
            <a:ext cx="47805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More Training Examples        Better Generalization</a:t>
            </a:r>
            <a:endParaRPr b="0" i="0" sz="1400" u="none" cap="none" strike="noStrike">
              <a:solidFill>
                <a:srgbClr val="000000"/>
              </a:solidFill>
              <a:latin typeface="Arial"/>
              <a:ea typeface="Arial"/>
              <a:cs typeface="Arial"/>
              <a:sym typeface="Arial"/>
            </a:endParaRPr>
          </a:p>
        </p:txBody>
      </p:sp>
      <p:sp>
        <p:nvSpPr>
          <p:cNvPr id="1384" name="Google Shape;1384;p47"/>
          <p:cNvSpPr/>
          <p:nvPr/>
        </p:nvSpPr>
        <p:spPr>
          <a:xfrm>
            <a:off x="2740700" y="1899850"/>
            <a:ext cx="208500" cy="233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47"/>
          <p:cNvSpPr txBox="1"/>
          <p:nvPr/>
        </p:nvSpPr>
        <p:spPr>
          <a:xfrm>
            <a:off x="2151725" y="3244800"/>
            <a:ext cx="2330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In this case, the </a:t>
            </a:r>
            <a:r>
              <a:rPr b="1" i="0" lang="en-GB" sz="1100" u="none" cap="none" strike="noStrike">
                <a:solidFill>
                  <a:srgbClr val="000000"/>
                </a:solidFill>
                <a:latin typeface="Roboto"/>
                <a:ea typeface="Roboto"/>
                <a:cs typeface="Roboto"/>
                <a:sym typeface="Roboto"/>
              </a:rPr>
              <a:t>training loss</a:t>
            </a:r>
            <a:r>
              <a:rPr b="0" i="0" lang="en-GB" sz="1100" u="none" cap="none" strike="noStrike">
                <a:solidFill>
                  <a:srgbClr val="000000"/>
                </a:solidFill>
                <a:latin typeface="Roboto"/>
                <a:ea typeface="Roboto"/>
                <a:cs typeface="Roboto"/>
                <a:sym typeface="Roboto"/>
              </a:rPr>
              <a:t> is </a:t>
            </a:r>
            <a:r>
              <a:rPr b="1" i="0" lang="en-GB" sz="1100" u="none" cap="none" strike="noStrike">
                <a:solidFill>
                  <a:srgbClr val="000000"/>
                </a:solidFill>
                <a:latin typeface="Roboto"/>
                <a:ea typeface="Roboto"/>
                <a:cs typeface="Roboto"/>
                <a:sym typeface="Roboto"/>
              </a:rPr>
              <a:t>low</a:t>
            </a:r>
            <a:r>
              <a:rPr b="0" i="0" lang="en-GB" sz="1100" u="none" cap="none" strike="noStrike">
                <a:solidFill>
                  <a:srgbClr val="000000"/>
                </a:solidFill>
                <a:latin typeface="Roboto"/>
                <a:ea typeface="Roboto"/>
                <a:cs typeface="Roboto"/>
                <a:sym typeface="Roboto"/>
              </a:rPr>
              <a:t>.</a:t>
            </a:r>
            <a:endParaRPr b="0" i="0" sz="1100" u="none" cap="none" strike="noStrike">
              <a:solidFill>
                <a:srgbClr val="000000"/>
              </a:solidFill>
              <a:latin typeface="Roboto"/>
              <a:ea typeface="Roboto"/>
              <a:cs typeface="Roboto"/>
              <a:sym typeface="Roboto"/>
            </a:endParaRPr>
          </a:p>
        </p:txBody>
      </p:sp>
      <p:sp>
        <p:nvSpPr>
          <p:cNvPr id="1386" name="Google Shape;1386;p47"/>
          <p:cNvSpPr txBox="1"/>
          <p:nvPr/>
        </p:nvSpPr>
        <p:spPr>
          <a:xfrm>
            <a:off x="182975" y="2121400"/>
            <a:ext cx="50586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Few Training Examples         Overfitting</a:t>
            </a:r>
            <a:endParaRPr b="0" i="0" sz="1400" u="none" cap="none" strike="noStrike">
              <a:solidFill>
                <a:srgbClr val="000000"/>
              </a:solidFill>
              <a:latin typeface="Arial"/>
              <a:ea typeface="Arial"/>
              <a:cs typeface="Arial"/>
              <a:sym typeface="Arial"/>
            </a:endParaRPr>
          </a:p>
        </p:txBody>
      </p:sp>
      <p:sp>
        <p:nvSpPr>
          <p:cNvPr id="1387" name="Google Shape;1387;p47"/>
          <p:cNvSpPr/>
          <p:nvPr/>
        </p:nvSpPr>
        <p:spPr>
          <a:xfrm>
            <a:off x="2740700" y="2204650"/>
            <a:ext cx="208500" cy="233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7"/>
          <p:cNvSpPr/>
          <p:nvPr/>
        </p:nvSpPr>
        <p:spPr>
          <a:xfrm>
            <a:off x="364600" y="3610075"/>
            <a:ext cx="1231400" cy="682200"/>
          </a:xfrm>
          <a:custGeom>
            <a:rect b="b" l="l" r="r" t="t"/>
            <a:pathLst>
              <a:path extrusionOk="0" h="27288" w="49256">
                <a:moveTo>
                  <a:pt x="0" y="758"/>
                </a:moveTo>
                <a:cubicBezTo>
                  <a:pt x="4000" y="5178"/>
                  <a:pt x="15788" y="27406"/>
                  <a:pt x="23997" y="27280"/>
                </a:cubicBezTo>
                <a:cubicBezTo>
                  <a:pt x="32206" y="27154"/>
                  <a:pt x="45046" y="4547"/>
                  <a:pt x="49256" y="0"/>
                </a:cubicBezTo>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7"/>
          <p:cNvSpPr txBox="1"/>
          <p:nvPr/>
        </p:nvSpPr>
        <p:spPr>
          <a:xfrm>
            <a:off x="1393925" y="3146175"/>
            <a:ext cx="56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3"/>
                </a:solidFill>
                <a:latin typeface="Roboto"/>
                <a:ea typeface="Roboto"/>
                <a:cs typeface="Roboto"/>
                <a:sym typeface="Roboto"/>
              </a:rPr>
              <a:t>p</a:t>
            </a:r>
            <a:r>
              <a:rPr b="0" i="0" lang="en-GB" sz="1100" u="none" cap="none" strike="noStrike">
                <a:solidFill>
                  <a:schemeClr val="accent3"/>
                </a:solidFill>
                <a:latin typeface="Roboto"/>
                <a:ea typeface="Roboto"/>
                <a:cs typeface="Roboto"/>
                <a:sym typeface="Roboto"/>
              </a:rPr>
              <a:t>data</a:t>
            </a:r>
            <a:endParaRPr b="0" i="0" sz="1100" u="none" cap="none" strike="noStrike">
              <a:solidFill>
                <a:schemeClr val="accent3"/>
              </a:solidFill>
              <a:latin typeface="Roboto"/>
              <a:ea typeface="Roboto"/>
              <a:cs typeface="Roboto"/>
              <a:sym typeface="Roboto"/>
            </a:endParaRPr>
          </a:p>
        </p:txBody>
      </p:sp>
      <p:sp>
        <p:nvSpPr>
          <p:cNvPr id="1390" name="Google Shape;1390;p47"/>
          <p:cNvSpPr/>
          <p:nvPr/>
        </p:nvSpPr>
        <p:spPr>
          <a:xfrm>
            <a:off x="364600" y="3666900"/>
            <a:ext cx="107400" cy="10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7"/>
          <p:cNvSpPr/>
          <p:nvPr/>
        </p:nvSpPr>
        <p:spPr>
          <a:xfrm>
            <a:off x="1224275" y="3976575"/>
            <a:ext cx="107400" cy="10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92" name="Google Shape;1392;p47"/>
          <p:cNvCxnSpPr/>
          <p:nvPr/>
        </p:nvCxnSpPr>
        <p:spPr>
          <a:xfrm>
            <a:off x="181475" y="3616400"/>
            <a:ext cx="1553400" cy="618900"/>
          </a:xfrm>
          <a:prstGeom prst="straightConnector1">
            <a:avLst/>
          </a:prstGeom>
          <a:noFill/>
          <a:ln cap="flat" cmpd="sng" w="9525">
            <a:solidFill>
              <a:schemeClr val="dk2"/>
            </a:solidFill>
            <a:prstDash val="solid"/>
            <a:round/>
            <a:headEnd len="sm" w="sm" type="none"/>
            <a:tailEnd len="sm" w="sm" type="none"/>
          </a:ln>
        </p:spPr>
      </p:cxnSp>
      <p:sp>
        <p:nvSpPr>
          <p:cNvPr id="1393" name="Google Shape;1393;p47"/>
          <p:cNvSpPr/>
          <p:nvPr/>
        </p:nvSpPr>
        <p:spPr>
          <a:xfrm>
            <a:off x="541275" y="3951075"/>
            <a:ext cx="107400" cy="1011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7"/>
          <p:cNvSpPr/>
          <p:nvPr/>
        </p:nvSpPr>
        <p:spPr>
          <a:xfrm>
            <a:off x="1431400" y="3743100"/>
            <a:ext cx="107400" cy="1011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7"/>
          <p:cNvSpPr/>
          <p:nvPr/>
        </p:nvSpPr>
        <p:spPr>
          <a:xfrm>
            <a:off x="898000" y="4276500"/>
            <a:ext cx="107400" cy="1011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96" name="Google Shape;1396;p47"/>
          <p:cNvCxnSpPr/>
          <p:nvPr/>
        </p:nvCxnSpPr>
        <p:spPr>
          <a:xfrm>
            <a:off x="1513925" y="4222625"/>
            <a:ext cx="44100" cy="328500"/>
          </a:xfrm>
          <a:prstGeom prst="straightConnector1">
            <a:avLst/>
          </a:prstGeom>
          <a:noFill/>
          <a:ln cap="flat" cmpd="sng" w="9525">
            <a:solidFill>
              <a:schemeClr val="dk2"/>
            </a:solidFill>
            <a:prstDash val="solid"/>
            <a:round/>
            <a:headEnd len="sm" w="sm" type="none"/>
            <a:tailEnd len="med" w="med" type="triangle"/>
          </a:ln>
        </p:spPr>
      </p:cxnSp>
      <p:sp>
        <p:nvSpPr>
          <p:cNvPr id="1397" name="Google Shape;1397;p47"/>
          <p:cNvSpPr txBox="1"/>
          <p:nvPr/>
        </p:nvSpPr>
        <p:spPr>
          <a:xfrm>
            <a:off x="1084625" y="4551125"/>
            <a:ext cx="1067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prediction</a:t>
            </a:r>
            <a:endParaRPr b="0" i="0" sz="1000" u="none" cap="none" strike="noStrike">
              <a:solidFill>
                <a:srgbClr val="000000"/>
              </a:solidFill>
              <a:latin typeface="Roboto"/>
              <a:ea typeface="Roboto"/>
              <a:cs typeface="Roboto"/>
              <a:sym typeface="Roboto"/>
            </a:endParaRPr>
          </a:p>
        </p:txBody>
      </p:sp>
      <p:sp>
        <p:nvSpPr>
          <p:cNvPr id="1398" name="Google Shape;1398;p47"/>
          <p:cNvSpPr txBox="1"/>
          <p:nvPr/>
        </p:nvSpPr>
        <p:spPr>
          <a:xfrm>
            <a:off x="2151725" y="3871550"/>
            <a:ext cx="23301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We are anyway in an </a:t>
            </a:r>
            <a:r>
              <a:rPr b="1" i="0" lang="en-GB" sz="1100" u="none" cap="none" strike="noStrike">
                <a:solidFill>
                  <a:srgbClr val="000000"/>
                </a:solidFill>
                <a:latin typeface="Roboto"/>
                <a:ea typeface="Roboto"/>
                <a:cs typeface="Roboto"/>
                <a:sym typeface="Roboto"/>
              </a:rPr>
              <a:t>overfitting </a:t>
            </a:r>
            <a:r>
              <a:rPr b="0" i="0" lang="en-GB" sz="1100" u="none" cap="none" strike="noStrike">
                <a:solidFill>
                  <a:srgbClr val="000000"/>
                </a:solidFill>
                <a:latin typeface="Roboto"/>
                <a:ea typeface="Roboto"/>
                <a:cs typeface="Roboto"/>
                <a:sym typeface="Roboto"/>
              </a:rPr>
              <a:t>regime because the </a:t>
            </a:r>
            <a:r>
              <a:rPr b="1" i="0" lang="en-GB" sz="1100" u="none" cap="none" strike="noStrike">
                <a:solidFill>
                  <a:srgbClr val="000000"/>
                </a:solidFill>
                <a:latin typeface="Roboto"/>
                <a:ea typeface="Roboto"/>
                <a:cs typeface="Roboto"/>
                <a:sym typeface="Roboto"/>
              </a:rPr>
              <a:t>test loss</a:t>
            </a:r>
            <a:r>
              <a:rPr b="0" i="0" lang="en-GB" sz="1100" u="none" cap="none" strike="noStrike">
                <a:solidFill>
                  <a:srgbClr val="000000"/>
                </a:solidFill>
                <a:latin typeface="Roboto"/>
                <a:ea typeface="Roboto"/>
                <a:cs typeface="Roboto"/>
                <a:sym typeface="Roboto"/>
              </a:rPr>
              <a:t> is </a:t>
            </a:r>
            <a:r>
              <a:rPr b="1" i="0" lang="en-GB" sz="1100" u="none" cap="none" strike="noStrike">
                <a:solidFill>
                  <a:srgbClr val="000000"/>
                </a:solidFill>
                <a:latin typeface="Roboto"/>
                <a:ea typeface="Roboto"/>
                <a:cs typeface="Roboto"/>
                <a:sym typeface="Roboto"/>
              </a:rPr>
              <a:t>high.</a:t>
            </a:r>
            <a:endParaRPr b="1" i="0" sz="1100" u="none" cap="none" strike="noStrike">
              <a:solidFill>
                <a:srgbClr val="000000"/>
              </a:solidFill>
              <a:latin typeface="Roboto"/>
              <a:ea typeface="Roboto"/>
              <a:cs typeface="Roboto"/>
              <a:sym typeface="Roboto"/>
            </a:endParaRPr>
          </a:p>
        </p:txBody>
      </p:sp>
      <p:cxnSp>
        <p:nvCxnSpPr>
          <p:cNvPr id="1399" name="Google Shape;1399;p47"/>
          <p:cNvCxnSpPr/>
          <p:nvPr/>
        </p:nvCxnSpPr>
        <p:spPr>
          <a:xfrm flipH="1">
            <a:off x="4779175" y="2952900"/>
            <a:ext cx="6300" cy="2147100"/>
          </a:xfrm>
          <a:prstGeom prst="straightConnector1">
            <a:avLst/>
          </a:prstGeom>
          <a:noFill/>
          <a:ln cap="flat" cmpd="sng" w="9525">
            <a:solidFill>
              <a:schemeClr val="dk2"/>
            </a:solidFill>
            <a:prstDash val="solid"/>
            <a:round/>
            <a:headEnd len="sm" w="sm" type="none"/>
            <a:tailEnd len="sm" w="sm" type="none"/>
          </a:ln>
        </p:spPr>
      </p:cxnSp>
      <p:sp>
        <p:nvSpPr>
          <p:cNvPr id="1400" name="Google Shape;1400;p47"/>
          <p:cNvSpPr txBox="1"/>
          <p:nvPr/>
        </p:nvSpPr>
        <p:spPr>
          <a:xfrm>
            <a:off x="212975" y="2703650"/>
            <a:ext cx="365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sng" cap="none" strike="noStrike">
                <a:solidFill>
                  <a:srgbClr val="000000"/>
                </a:solidFill>
                <a:latin typeface="Roboto"/>
                <a:ea typeface="Roboto"/>
                <a:cs typeface="Roboto"/>
                <a:sym typeface="Roboto"/>
              </a:rPr>
              <a:t>Small Number of Training Samples</a:t>
            </a:r>
            <a:endParaRPr b="1" i="0" sz="1000" u="sng" cap="none" strike="noStrike">
              <a:solidFill>
                <a:srgbClr val="000000"/>
              </a:solidFill>
              <a:latin typeface="Roboto"/>
              <a:ea typeface="Roboto"/>
              <a:cs typeface="Roboto"/>
              <a:sym typeface="Roboto"/>
            </a:endParaRPr>
          </a:p>
        </p:txBody>
      </p:sp>
      <p:sp>
        <p:nvSpPr>
          <p:cNvPr id="1401" name="Google Shape;1401;p47"/>
          <p:cNvSpPr txBox="1"/>
          <p:nvPr/>
        </p:nvSpPr>
        <p:spPr>
          <a:xfrm>
            <a:off x="5318375" y="2703650"/>
            <a:ext cx="365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sng" cap="none" strike="noStrike">
                <a:solidFill>
                  <a:srgbClr val="000000"/>
                </a:solidFill>
                <a:latin typeface="Roboto"/>
                <a:ea typeface="Roboto"/>
                <a:cs typeface="Roboto"/>
                <a:sym typeface="Roboto"/>
              </a:rPr>
              <a:t>High number of Training Samples</a:t>
            </a:r>
            <a:endParaRPr b="1" i="0" sz="1000" u="sng" cap="none" strike="noStrike">
              <a:solidFill>
                <a:srgbClr val="000000"/>
              </a:solidFill>
              <a:latin typeface="Roboto"/>
              <a:ea typeface="Roboto"/>
              <a:cs typeface="Roboto"/>
              <a:sym typeface="Roboto"/>
            </a:endParaRPr>
          </a:p>
        </p:txBody>
      </p:sp>
      <p:sp>
        <p:nvSpPr>
          <p:cNvPr id="1402" name="Google Shape;1402;p47"/>
          <p:cNvSpPr txBox="1"/>
          <p:nvPr/>
        </p:nvSpPr>
        <p:spPr>
          <a:xfrm>
            <a:off x="6813900" y="3244800"/>
            <a:ext cx="2241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Also in this case the </a:t>
            </a:r>
            <a:r>
              <a:rPr b="1" i="0" lang="en-GB" sz="1100" u="none" cap="none" strike="noStrike">
                <a:solidFill>
                  <a:srgbClr val="000000"/>
                </a:solidFill>
                <a:latin typeface="Roboto"/>
                <a:ea typeface="Roboto"/>
                <a:cs typeface="Roboto"/>
                <a:sym typeface="Roboto"/>
              </a:rPr>
              <a:t>training loss</a:t>
            </a:r>
            <a:r>
              <a:rPr b="0" i="0" lang="en-GB" sz="1100" u="none" cap="none" strike="noStrike">
                <a:solidFill>
                  <a:srgbClr val="000000"/>
                </a:solidFill>
                <a:latin typeface="Roboto"/>
                <a:ea typeface="Roboto"/>
                <a:cs typeface="Roboto"/>
                <a:sym typeface="Roboto"/>
              </a:rPr>
              <a:t> is </a:t>
            </a:r>
            <a:r>
              <a:rPr b="1" i="0" lang="en-GB" sz="1100" u="none" cap="none" strike="noStrike">
                <a:solidFill>
                  <a:srgbClr val="000000"/>
                </a:solidFill>
                <a:latin typeface="Roboto"/>
                <a:ea typeface="Roboto"/>
                <a:cs typeface="Roboto"/>
                <a:sym typeface="Roboto"/>
              </a:rPr>
              <a:t>low</a:t>
            </a:r>
            <a:r>
              <a:rPr b="0" i="0" lang="en-GB" sz="1100" u="none" cap="none" strike="noStrike">
                <a:solidFill>
                  <a:srgbClr val="000000"/>
                </a:solidFill>
                <a:latin typeface="Roboto"/>
                <a:ea typeface="Roboto"/>
                <a:cs typeface="Roboto"/>
                <a:sym typeface="Roboto"/>
              </a:rPr>
              <a:t>.</a:t>
            </a:r>
            <a:endParaRPr b="0" i="0" sz="1100" u="none" cap="none" strike="noStrike">
              <a:solidFill>
                <a:srgbClr val="000000"/>
              </a:solidFill>
              <a:latin typeface="Roboto"/>
              <a:ea typeface="Roboto"/>
              <a:cs typeface="Roboto"/>
              <a:sym typeface="Roboto"/>
            </a:endParaRPr>
          </a:p>
        </p:txBody>
      </p:sp>
      <p:sp>
        <p:nvSpPr>
          <p:cNvPr id="1403" name="Google Shape;1403;p47"/>
          <p:cNvSpPr/>
          <p:nvPr/>
        </p:nvSpPr>
        <p:spPr>
          <a:xfrm>
            <a:off x="5089000" y="3686275"/>
            <a:ext cx="1231400" cy="682200"/>
          </a:xfrm>
          <a:custGeom>
            <a:rect b="b" l="l" r="r" t="t"/>
            <a:pathLst>
              <a:path extrusionOk="0" h="27288" w="49256">
                <a:moveTo>
                  <a:pt x="0" y="758"/>
                </a:moveTo>
                <a:cubicBezTo>
                  <a:pt x="4000" y="5178"/>
                  <a:pt x="15788" y="27406"/>
                  <a:pt x="23997" y="27280"/>
                </a:cubicBezTo>
                <a:cubicBezTo>
                  <a:pt x="32206" y="27154"/>
                  <a:pt x="45046" y="4547"/>
                  <a:pt x="49256" y="0"/>
                </a:cubicBezTo>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7"/>
          <p:cNvSpPr txBox="1"/>
          <p:nvPr/>
        </p:nvSpPr>
        <p:spPr>
          <a:xfrm>
            <a:off x="6118325" y="3222375"/>
            <a:ext cx="56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3"/>
                </a:solidFill>
                <a:latin typeface="Roboto"/>
                <a:ea typeface="Roboto"/>
                <a:cs typeface="Roboto"/>
                <a:sym typeface="Roboto"/>
              </a:rPr>
              <a:t>p</a:t>
            </a:r>
            <a:r>
              <a:rPr b="0" i="0" lang="en-GB" sz="1100" u="none" cap="none" strike="noStrike">
                <a:solidFill>
                  <a:schemeClr val="accent3"/>
                </a:solidFill>
                <a:latin typeface="Roboto"/>
                <a:ea typeface="Roboto"/>
                <a:cs typeface="Roboto"/>
                <a:sym typeface="Roboto"/>
              </a:rPr>
              <a:t>data</a:t>
            </a:r>
            <a:endParaRPr b="0" i="0" sz="1100" u="none" cap="none" strike="noStrike">
              <a:solidFill>
                <a:schemeClr val="accent3"/>
              </a:solidFill>
              <a:latin typeface="Roboto"/>
              <a:ea typeface="Roboto"/>
              <a:cs typeface="Roboto"/>
              <a:sym typeface="Roboto"/>
            </a:endParaRPr>
          </a:p>
        </p:txBody>
      </p:sp>
      <p:sp>
        <p:nvSpPr>
          <p:cNvPr id="1405" name="Google Shape;1405;p47"/>
          <p:cNvSpPr/>
          <p:nvPr/>
        </p:nvSpPr>
        <p:spPr>
          <a:xfrm>
            <a:off x="5089000" y="3743100"/>
            <a:ext cx="107400" cy="10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47"/>
          <p:cNvSpPr/>
          <p:nvPr/>
        </p:nvSpPr>
        <p:spPr>
          <a:xfrm>
            <a:off x="5948675" y="4052775"/>
            <a:ext cx="107400" cy="10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47"/>
          <p:cNvSpPr/>
          <p:nvPr/>
        </p:nvSpPr>
        <p:spPr>
          <a:xfrm>
            <a:off x="5304125" y="3976825"/>
            <a:ext cx="107400" cy="1011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47"/>
          <p:cNvSpPr/>
          <p:nvPr/>
        </p:nvSpPr>
        <p:spPr>
          <a:xfrm>
            <a:off x="6155800" y="3819300"/>
            <a:ext cx="107400" cy="1011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47"/>
          <p:cNvSpPr/>
          <p:nvPr/>
        </p:nvSpPr>
        <p:spPr>
          <a:xfrm>
            <a:off x="5809025" y="4252550"/>
            <a:ext cx="107400" cy="1011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0" name="Google Shape;1410;p47"/>
          <p:cNvCxnSpPr/>
          <p:nvPr/>
        </p:nvCxnSpPr>
        <p:spPr>
          <a:xfrm>
            <a:off x="6147675" y="4109613"/>
            <a:ext cx="44100" cy="328500"/>
          </a:xfrm>
          <a:prstGeom prst="straightConnector1">
            <a:avLst/>
          </a:prstGeom>
          <a:noFill/>
          <a:ln cap="flat" cmpd="sng" w="9525">
            <a:solidFill>
              <a:schemeClr val="dk2"/>
            </a:solidFill>
            <a:prstDash val="solid"/>
            <a:round/>
            <a:headEnd len="sm" w="sm" type="none"/>
            <a:tailEnd len="med" w="med" type="triangle"/>
          </a:ln>
        </p:spPr>
      </p:cxnSp>
      <p:sp>
        <p:nvSpPr>
          <p:cNvPr id="1411" name="Google Shape;1411;p47"/>
          <p:cNvSpPr txBox="1"/>
          <p:nvPr/>
        </p:nvSpPr>
        <p:spPr>
          <a:xfrm>
            <a:off x="5809025" y="4369925"/>
            <a:ext cx="1067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prediction</a:t>
            </a:r>
            <a:endParaRPr b="0" i="0" sz="1000" u="none" cap="none" strike="noStrike">
              <a:solidFill>
                <a:srgbClr val="000000"/>
              </a:solidFill>
              <a:latin typeface="Roboto"/>
              <a:ea typeface="Roboto"/>
              <a:cs typeface="Roboto"/>
              <a:sym typeface="Roboto"/>
            </a:endParaRPr>
          </a:p>
        </p:txBody>
      </p:sp>
      <p:sp>
        <p:nvSpPr>
          <p:cNvPr id="1412" name="Google Shape;1412;p47"/>
          <p:cNvSpPr txBox="1"/>
          <p:nvPr/>
        </p:nvSpPr>
        <p:spPr>
          <a:xfrm>
            <a:off x="6725200" y="3871550"/>
            <a:ext cx="23301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However, this time we have a good generalization because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test loss</a:t>
            </a:r>
            <a:r>
              <a:rPr b="0" i="0" lang="en-GB" sz="1100" u="none" cap="none" strike="noStrike">
                <a:solidFill>
                  <a:srgbClr val="000000"/>
                </a:solidFill>
                <a:latin typeface="Roboto"/>
                <a:ea typeface="Roboto"/>
                <a:cs typeface="Roboto"/>
                <a:sym typeface="Roboto"/>
              </a:rPr>
              <a:t> is </a:t>
            </a:r>
            <a:r>
              <a:rPr b="1" i="0" lang="en-GB" sz="1100" u="none" cap="none" strike="noStrike">
                <a:solidFill>
                  <a:srgbClr val="000000"/>
                </a:solidFill>
                <a:latin typeface="Roboto"/>
                <a:ea typeface="Roboto"/>
                <a:cs typeface="Roboto"/>
                <a:sym typeface="Roboto"/>
              </a:rPr>
              <a:t>low.</a:t>
            </a:r>
            <a:endParaRPr b="1" i="0" sz="1100" u="none" cap="none" strike="noStrike">
              <a:solidFill>
                <a:srgbClr val="000000"/>
              </a:solidFill>
              <a:latin typeface="Roboto"/>
              <a:ea typeface="Roboto"/>
              <a:cs typeface="Roboto"/>
              <a:sym typeface="Roboto"/>
            </a:endParaRPr>
          </a:p>
        </p:txBody>
      </p:sp>
      <p:sp>
        <p:nvSpPr>
          <p:cNvPr id="1413" name="Google Shape;1413;p47"/>
          <p:cNvSpPr/>
          <p:nvPr/>
        </p:nvSpPr>
        <p:spPr>
          <a:xfrm>
            <a:off x="5196400" y="3885188"/>
            <a:ext cx="107400" cy="10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47"/>
          <p:cNvSpPr/>
          <p:nvPr/>
        </p:nvSpPr>
        <p:spPr>
          <a:xfrm>
            <a:off x="5355925" y="4103475"/>
            <a:ext cx="107400" cy="10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47"/>
          <p:cNvSpPr/>
          <p:nvPr/>
        </p:nvSpPr>
        <p:spPr>
          <a:xfrm>
            <a:off x="5515000" y="4252550"/>
            <a:ext cx="107400" cy="10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47"/>
          <p:cNvSpPr/>
          <p:nvPr/>
        </p:nvSpPr>
        <p:spPr>
          <a:xfrm>
            <a:off x="5701625" y="4298825"/>
            <a:ext cx="107400" cy="10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47"/>
          <p:cNvSpPr/>
          <p:nvPr/>
        </p:nvSpPr>
        <p:spPr>
          <a:xfrm>
            <a:off x="5890975" y="4176350"/>
            <a:ext cx="107400" cy="10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47"/>
          <p:cNvSpPr/>
          <p:nvPr/>
        </p:nvSpPr>
        <p:spPr>
          <a:xfrm>
            <a:off x="6090125" y="3920400"/>
            <a:ext cx="107400" cy="10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47"/>
          <p:cNvSpPr/>
          <p:nvPr/>
        </p:nvSpPr>
        <p:spPr>
          <a:xfrm>
            <a:off x="6288875" y="3696238"/>
            <a:ext cx="107400" cy="10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47"/>
          <p:cNvSpPr/>
          <p:nvPr/>
        </p:nvSpPr>
        <p:spPr>
          <a:xfrm>
            <a:off x="5139613" y="3686300"/>
            <a:ext cx="1231425" cy="682211"/>
          </a:xfrm>
          <a:custGeom>
            <a:rect b="b" l="l" r="r" t="t"/>
            <a:pathLst>
              <a:path extrusionOk="0" h="23244" w="44710">
                <a:moveTo>
                  <a:pt x="0" y="505"/>
                </a:moveTo>
                <a:cubicBezTo>
                  <a:pt x="3410" y="4294"/>
                  <a:pt x="13009" y="23323"/>
                  <a:pt x="20461" y="23239"/>
                </a:cubicBezTo>
                <a:cubicBezTo>
                  <a:pt x="27913" y="23155"/>
                  <a:pt x="40669" y="3873"/>
                  <a:pt x="44710" y="0"/>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1000"/>
                                        <p:tgtEl>
                                          <p:spTgt spid="1385"/>
                                        </p:tgtEl>
                                      </p:cBhvr>
                                    </p:animEffect>
                                  </p:childTnLst>
                                </p:cTn>
                              </p:par>
                              <p:par>
                                <p:cTn fill="hold" nodeType="with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1000"/>
                                        <p:tgtEl>
                                          <p:spTgt spid="1388"/>
                                        </p:tgtEl>
                                      </p:cBhvr>
                                    </p:animEffect>
                                  </p:childTnLst>
                                </p:cTn>
                              </p:par>
                              <p:par>
                                <p:cTn fill="hold" nodeType="with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par>
                                <p:cTn fill="hold" nodeType="with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1000"/>
                                        <p:tgtEl>
                                          <p:spTgt spid="1390"/>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par>
                                <p:cTn fill="hold" nodeType="with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1000"/>
                                        <p:tgtEl>
                                          <p:spTgt spid="1392"/>
                                        </p:tgtEl>
                                      </p:cBhvr>
                                    </p:animEffect>
                                  </p:childTnLst>
                                </p:cTn>
                              </p:par>
                              <p:par>
                                <p:cTn fill="hold" nodeType="with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1000"/>
                                        <p:tgtEl>
                                          <p:spTgt spid="1393"/>
                                        </p:tgtEl>
                                      </p:cBhvr>
                                    </p:animEffect>
                                  </p:childTnLst>
                                </p:cTn>
                              </p:par>
                              <p:par>
                                <p:cTn fill="hold" nodeType="with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1000"/>
                                        <p:tgtEl>
                                          <p:spTgt spid="1394"/>
                                        </p:tgtEl>
                                      </p:cBhvr>
                                    </p:animEffect>
                                  </p:childTnLst>
                                </p:cTn>
                              </p:par>
                              <p:par>
                                <p:cTn fill="hold" nodeType="with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1000"/>
                                        <p:tgtEl>
                                          <p:spTgt spid="1395"/>
                                        </p:tgtEl>
                                      </p:cBhvr>
                                    </p:animEffect>
                                  </p:childTnLst>
                                </p:cTn>
                              </p:par>
                              <p:par>
                                <p:cTn fill="hold" nodeType="with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1000"/>
                                        <p:tgtEl>
                                          <p:spTgt spid="1396"/>
                                        </p:tgtEl>
                                      </p:cBhvr>
                                    </p:animEffect>
                                  </p:childTnLst>
                                </p:cTn>
                              </p:par>
                              <p:par>
                                <p:cTn fill="hold" nodeType="with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1000"/>
                                        <p:tgtEl>
                                          <p:spTgt spid="1397"/>
                                        </p:tgtEl>
                                      </p:cBhvr>
                                    </p:animEffect>
                                  </p:childTnLst>
                                </p:cTn>
                              </p:par>
                              <p:par>
                                <p:cTn fill="hold" nodeType="with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1000"/>
                                        <p:tgtEl>
                                          <p:spTgt spid="1398"/>
                                        </p:tgtEl>
                                      </p:cBhvr>
                                    </p:animEffect>
                                  </p:childTnLst>
                                </p:cTn>
                              </p:par>
                              <p:par>
                                <p:cTn fill="hold" nodeType="with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par>
                                <p:cTn fill="hold" nodeType="with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000"/>
                                        <p:tgtEl>
                                          <p:spTgt spid="1400"/>
                                        </p:tgtEl>
                                      </p:cBhvr>
                                    </p:animEffect>
                                  </p:childTnLst>
                                </p:cTn>
                              </p:par>
                              <p:par>
                                <p:cTn fill="hold" nodeType="with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par>
                                <p:cTn fill="hold" nodeType="with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par>
                                <p:cTn fill="hold" nodeType="with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1000"/>
                                        <p:tgtEl>
                                          <p:spTgt spid="1403"/>
                                        </p:tgtEl>
                                      </p:cBhvr>
                                    </p:animEffect>
                                  </p:childTnLst>
                                </p:cTn>
                              </p:par>
                              <p:par>
                                <p:cTn fill="hold" nodeType="with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1000"/>
                                        <p:tgtEl>
                                          <p:spTgt spid="1404"/>
                                        </p:tgtEl>
                                      </p:cBhvr>
                                    </p:animEffect>
                                  </p:childTnLst>
                                </p:cTn>
                              </p:par>
                              <p:par>
                                <p:cTn fill="hold" nodeType="withEffect" presetClass="entr" presetID="10" presetSubtype="0">
                                  <p:stCondLst>
                                    <p:cond delay="0"/>
                                  </p:stCondLst>
                                  <p:childTnLst>
                                    <p:set>
                                      <p:cBhvr>
                                        <p:cTn dur="1" fill="hold">
                                          <p:stCondLst>
                                            <p:cond delay="0"/>
                                          </p:stCondLst>
                                        </p:cTn>
                                        <p:tgtEl>
                                          <p:spTgt spid="1405"/>
                                        </p:tgtEl>
                                        <p:attrNameLst>
                                          <p:attrName>style.visibility</p:attrName>
                                        </p:attrNameLst>
                                      </p:cBhvr>
                                      <p:to>
                                        <p:strVal val="visible"/>
                                      </p:to>
                                    </p:set>
                                    <p:animEffect filter="fade" transition="in">
                                      <p:cBhvr>
                                        <p:cTn dur="1000"/>
                                        <p:tgtEl>
                                          <p:spTgt spid="1405"/>
                                        </p:tgtEl>
                                      </p:cBhvr>
                                    </p:animEffect>
                                  </p:childTnLst>
                                </p:cTn>
                              </p:par>
                              <p:par>
                                <p:cTn fill="hold" nodeType="with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1000"/>
                                        <p:tgtEl>
                                          <p:spTgt spid="1406"/>
                                        </p:tgtEl>
                                      </p:cBhvr>
                                    </p:animEffect>
                                  </p:childTnLst>
                                </p:cTn>
                              </p:par>
                              <p:par>
                                <p:cTn fill="hold" nodeType="with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1000"/>
                                        <p:tgtEl>
                                          <p:spTgt spid="1407"/>
                                        </p:tgtEl>
                                      </p:cBhvr>
                                    </p:animEffect>
                                  </p:childTnLst>
                                </p:cTn>
                              </p:par>
                              <p:par>
                                <p:cTn fill="hold" nodeType="with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1000"/>
                                        <p:tgtEl>
                                          <p:spTgt spid="1408"/>
                                        </p:tgtEl>
                                      </p:cBhvr>
                                    </p:animEffect>
                                  </p:childTnLst>
                                </p:cTn>
                              </p:par>
                              <p:par>
                                <p:cTn fill="hold" nodeType="with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1000"/>
                                        <p:tgtEl>
                                          <p:spTgt spid="1409"/>
                                        </p:tgtEl>
                                      </p:cBhvr>
                                    </p:animEffect>
                                  </p:childTnLst>
                                </p:cTn>
                              </p:par>
                              <p:par>
                                <p:cTn fill="hold" nodeType="with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1000"/>
                                        <p:tgtEl>
                                          <p:spTgt spid="1410"/>
                                        </p:tgtEl>
                                      </p:cBhvr>
                                    </p:animEffect>
                                  </p:childTnLst>
                                </p:cTn>
                              </p:par>
                              <p:par>
                                <p:cTn fill="hold" nodeType="with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1000"/>
                                        <p:tgtEl>
                                          <p:spTgt spid="1411"/>
                                        </p:tgtEl>
                                      </p:cBhvr>
                                    </p:animEffect>
                                  </p:childTnLst>
                                </p:cTn>
                              </p:par>
                              <p:par>
                                <p:cTn fill="hold" nodeType="withEffect" presetClass="entr" presetID="10" presetSubtype="0">
                                  <p:stCondLst>
                                    <p:cond delay="0"/>
                                  </p:stCondLst>
                                  <p:childTnLst>
                                    <p:set>
                                      <p:cBhvr>
                                        <p:cTn dur="1" fill="hold">
                                          <p:stCondLst>
                                            <p:cond delay="0"/>
                                          </p:stCondLst>
                                        </p:cTn>
                                        <p:tgtEl>
                                          <p:spTgt spid="1412"/>
                                        </p:tgtEl>
                                        <p:attrNameLst>
                                          <p:attrName>style.visibility</p:attrName>
                                        </p:attrNameLst>
                                      </p:cBhvr>
                                      <p:to>
                                        <p:strVal val="visible"/>
                                      </p:to>
                                    </p:set>
                                    <p:animEffect filter="fade" transition="in">
                                      <p:cBhvr>
                                        <p:cTn dur="1000"/>
                                        <p:tgtEl>
                                          <p:spTgt spid="1412"/>
                                        </p:tgtEl>
                                      </p:cBhvr>
                                    </p:animEffect>
                                  </p:childTnLst>
                                </p:cTn>
                              </p:par>
                              <p:par>
                                <p:cTn fill="hold" nodeType="withEffect" presetClass="entr" presetID="10" presetSubtype="0">
                                  <p:stCondLst>
                                    <p:cond delay="0"/>
                                  </p:stCondLst>
                                  <p:childTnLst>
                                    <p:set>
                                      <p:cBhvr>
                                        <p:cTn dur="1" fill="hold">
                                          <p:stCondLst>
                                            <p:cond delay="0"/>
                                          </p:stCondLst>
                                        </p:cTn>
                                        <p:tgtEl>
                                          <p:spTgt spid="1413"/>
                                        </p:tgtEl>
                                        <p:attrNameLst>
                                          <p:attrName>style.visibility</p:attrName>
                                        </p:attrNameLst>
                                      </p:cBhvr>
                                      <p:to>
                                        <p:strVal val="visible"/>
                                      </p:to>
                                    </p:set>
                                    <p:animEffect filter="fade" transition="in">
                                      <p:cBhvr>
                                        <p:cTn dur="1000"/>
                                        <p:tgtEl>
                                          <p:spTgt spid="1413"/>
                                        </p:tgtEl>
                                      </p:cBhvr>
                                    </p:animEffect>
                                  </p:childTnLst>
                                </p:cTn>
                              </p:par>
                              <p:par>
                                <p:cTn fill="hold" nodeType="with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1000"/>
                                        <p:tgtEl>
                                          <p:spTgt spid="1414"/>
                                        </p:tgtEl>
                                      </p:cBhvr>
                                    </p:animEffect>
                                  </p:childTnLst>
                                </p:cTn>
                              </p:par>
                              <p:par>
                                <p:cTn fill="hold" nodeType="with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par>
                                <p:cTn fill="hold" nodeType="with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1000"/>
                                        <p:tgtEl>
                                          <p:spTgt spid="1416"/>
                                        </p:tgtEl>
                                      </p:cBhvr>
                                    </p:animEffect>
                                  </p:childTnLst>
                                </p:cTn>
                              </p:par>
                              <p:par>
                                <p:cTn fill="hold" nodeType="with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0"/>
                                        <p:tgtEl>
                                          <p:spTgt spid="1417"/>
                                        </p:tgtEl>
                                      </p:cBhvr>
                                    </p:animEffect>
                                  </p:childTnLst>
                                </p:cTn>
                              </p:par>
                              <p:par>
                                <p:cTn fill="hold" nodeType="with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par>
                                <p:cTn fill="hold" nodeType="with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0"/>
                                        <p:tgtEl>
                                          <p:spTgt spid="1419"/>
                                        </p:tgtEl>
                                      </p:cBhvr>
                                    </p:animEffect>
                                  </p:childTnLst>
                                </p:cTn>
                              </p:par>
                              <p:par>
                                <p:cTn fill="hold" nodeType="with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25" name="Shape 1425"/>
        <p:cNvGrpSpPr/>
        <p:nvPr/>
      </p:nvGrpSpPr>
      <p:grpSpPr>
        <a:xfrm>
          <a:off x="0" y="0"/>
          <a:ext cx="0" cy="0"/>
          <a:chOff x="0" y="0"/>
          <a:chExt cx="0" cy="0"/>
        </a:xfrm>
      </p:grpSpPr>
      <p:sp>
        <p:nvSpPr>
          <p:cNvPr id="1426" name="Google Shape;1426;g1ef935aec26_0_32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Regularization</a:t>
            </a:r>
            <a:endParaRPr sz="2600"/>
          </a:p>
        </p:txBody>
      </p:sp>
      <p:sp>
        <p:nvSpPr>
          <p:cNvPr id="1427" name="Google Shape;1427;g1ef935aec26_0_322"/>
          <p:cNvSpPr txBox="1"/>
          <p:nvPr/>
        </p:nvSpPr>
        <p:spPr>
          <a:xfrm>
            <a:off x="316000" y="2450275"/>
            <a:ext cx="8872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Regularization</a:t>
            </a:r>
            <a:r>
              <a:rPr b="0" i="0" lang="en-GB" sz="1400" u="none" cap="none" strike="noStrike">
                <a:solidFill>
                  <a:srgbClr val="000000"/>
                </a:solidFill>
                <a:latin typeface="Arial"/>
                <a:ea typeface="Arial"/>
                <a:cs typeface="Arial"/>
                <a:sym typeface="Arial"/>
              </a:rPr>
              <a:t> techniques aim to counteract overfitting (and thus improve generalization).</a:t>
            </a:r>
            <a:endParaRPr b="0" i="0" sz="1400" u="none" cap="none" strike="noStrike">
              <a:solidFill>
                <a:srgbClr val="000000"/>
              </a:solidFill>
              <a:latin typeface="Arial"/>
              <a:ea typeface="Arial"/>
              <a:cs typeface="Arial"/>
              <a:sym typeface="Arial"/>
            </a:endParaRPr>
          </a:p>
        </p:txBody>
      </p:sp>
      <p:sp>
        <p:nvSpPr>
          <p:cNvPr id="1428" name="Google Shape;1428;g1ef935aec26_0_3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1429" name="Google Shape;1429;g1ef935aec26_0_322"/>
          <p:cNvSpPr txBox="1"/>
          <p:nvPr/>
        </p:nvSpPr>
        <p:spPr>
          <a:xfrm>
            <a:off x="385350" y="1197075"/>
            <a:ext cx="82524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lang="en-GB"/>
              <a:t>Better generalization is achievable by simply</a:t>
            </a:r>
            <a:r>
              <a:rPr b="1" lang="en-GB"/>
              <a:t> increasing</a:t>
            </a:r>
            <a:r>
              <a:rPr lang="en-GB"/>
              <a:t> the number of</a:t>
            </a:r>
            <a:r>
              <a:rPr b="1" lang="en-GB"/>
              <a:t> training examples</a:t>
            </a:r>
            <a:r>
              <a:rPr lang="en-GB"/>
              <a:t>.</a:t>
            </a:r>
            <a:endParaRPr/>
          </a:p>
        </p:txBody>
      </p:sp>
      <p:sp>
        <p:nvSpPr>
          <p:cNvPr id="1430" name="Google Shape;1430;g1ef935aec26_0_322"/>
          <p:cNvSpPr txBox="1"/>
          <p:nvPr/>
        </p:nvSpPr>
        <p:spPr>
          <a:xfrm>
            <a:off x="316000" y="1823663"/>
            <a:ext cx="6647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lang="en-GB"/>
              <a:t>Nonetheless, collecting additional data can be expensive or unfeasible.</a:t>
            </a:r>
            <a:endParaRPr/>
          </a:p>
        </p:txBody>
      </p:sp>
      <p:sp>
        <p:nvSpPr>
          <p:cNvPr id="1431" name="Google Shape;1431;g1ef935aec26_0_322"/>
          <p:cNvSpPr txBox="1"/>
          <p:nvPr/>
        </p:nvSpPr>
        <p:spPr>
          <a:xfrm>
            <a:off x="316000" y="3084638"/>
            <a:ext cx="5652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Regularization is an active research area in machine learning.</a:t>
            </a:r>
            <a:endParaRPr/>
          </a:p>
        </p:txBody>
      </p:sp>
      <p:sp>
        <p:nvSpPr>
          <p:cNvPr id="1432" name="Google Shape;1432;g1ef935aec26_0_322"/>
          <p:cNvSpPr txBox="1"/>
          <p:nvPr/>
        </p:nvSpPr>
        <p:spPr>
          <a:xfrm>
            <a:off x="316000" y="3784925"/>
            <a:ext cx="8872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Various techniques have been introduced, such as </a:t>
            </a:r>
            <a:r>
              <a:rPr i="1" lang="en-GB"/>
              <a:t>L1 regularization</a:t>
            </a:r>
            <a:r>
              <a:rPr lang="en-GB"/>
              <a:t>, </a:t>
            </a:r>
            <a:r>
              <a:rPr i="1" lang="en-GB"/>
              <a:t>L2 regularization</a:t>
            </a:r>
            <a:r>
              <a:rPr lang="en-GB"/>
              <a:t>, </a:t>
            </a:r>
            <a:r>
              <a:rPr i="1" lang="en-GB"/>
              <a:t>dropou</a:t>
            </a:r>
            <a:r>
              <a:rPr lang="en-GB"/>
              <a:t>t, and many others.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36" name="Shape 1436"/>
        <p:cNvGrpSpPr/>
        <p:nvPr/>
      </p:nvGrpSpPr>
      <p:grpSpPr>
        <a:xfrm>
          <a:off x="0" y="0"/>
          <a:ext cx="0" cy="0"/>
          <a:chOff x="0" y="0"/>
          <a:chExt cx="0" cy="0"/>
        </a:xfrm>
      </p:grpSpPr>
      <p:sp>
        <p:nvSpPr>
          <p:cNvPr id="1437" name="Google Shape;1437;g1ef935aec26_0_332"/>
          <p:cNvSpPr/>
          <p:nvPr/>
        </p:nvSpPr>
        <p:spPr>
          <a:xfrm>
            <a:off x="2391750" y="1737750"/>
            <a:ext cx="6030000" cy="938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g1ef935aec26_0_33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Regularization</a:t>
            </a:r>
            <a:endParaRPr sz="2600"/>
          </a:p>
        </p:txBody>
      </p:sp>
      <p:sp>
        <p:nvSpPr>
          <p:cNvPr id="1439" name="Google Shape;1439;g1ef935aec26_0_332"/>
          <p:cNvSpPr txBox="1"/>
          <p:nvPr/>
        </p:nvSpPr>
        <p:spPr>
          <a:xfrm>
            <a:off x="303500" y="777725"/>
            <a:ext cx="8220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One regularization approach involves </a:t>
            </a:r>
            <a:r>
              <a:rPr b="1" lang="en-GB"/>
              <a:t>penalizing</a:t>
            </a:r>
            <a:r>
              <a:rPr lang="en-GB"/>
              <a:t> the selection of </a:t>
            </a:r>
            <a:r>
              <a:rPr b="1" lang="en-GB"/>
              <a:t>overly complex functions </a:t>
            </a:r>
            <a:r>
              <a:rPr lang="en-GB"/>
              <a:t>during training.</a:t>
            </a:r>
            <a:endParaRPr/>
          </a:p>
        </p:txBody>
      </p:sp>
      <p:sp>
        <p:nvSpPr>
          <p:cNvPr id="1440" name="Google Shape;1440;g1ef935aec26_0_332"/>
          <p:cNvSpPr/>
          <p:nvPr/>
        </p:nvSpPr>
        <p:spPr>
          <a:xfrm>
            <a:off x="583850" y="1473350"/>
            <a:ext cx="1295700" cy="13758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g1ef935aec26_0_332"/>
          <p:cNvSpPr/>
          <p:nvPr/>
        </p:nvSpPr>
        <p:spPr>
          <a:xfrm>
            <a:off x="1303675" y="1628175"/>
            <a:ext cx="110400" cy="110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g1ef935aec26_0_332"/>
          <p:cNvSpPr/>
          <p:nvPr/>
        </p:nvSpPr>
        <p:spPr>
          <a:xfrm>
            <a:off x="846475" y="1932975"/>
            <a:ext cx="110400" cy="110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g1ef935aec26_0_332"/>
          <p:cNvSpPr/>
          <p:nvPr/>
        </p:nvSpPr>
        <p:spPr>
          <a:xfrm>
            <a:off x="1179650" y="1969450"/>
            <a:ext cx="600000" cy="759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g1ef935aec26_0_332"/>
          <p:cNvSpPr/>
          <p:nvPr/>
        </p:nvSpPr>
        <p:spPr>
          <a:xfrm>
            <a:off x="1274350" y="2043375"/>
            <a:ext cx="110400" cy="110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g1ef935aec26_0_332"/>
          <p:cNvSpPr txBox="1"/>
          <p:nvPr/>
        </p:nvSpPr>
        <p:spPr>
          <a:xfrm>
            <a:off x="1077300" y="1421325"/>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1</a:t>
            </a:r>
            <a:endParaRPr b="0" i="0" sz="900" u="none" cap="none" strike="noStrike">
              <a:solidFill>
                <a:srgbClr val="000000"/>
              </a:solidFill>
              <a:latin typeface="Roboto"/>
              <a:ea typeface="Roboto"/>
              <a:cs typeface="Roboto"/>
              <a:sym typeface="Roboto"/>
            </a:endParaRPr>
          </a:p>
        </p:txBody>
      </p:sp>
      <p:sp>
        <p:nvSpPr>
          <p:cNvPr id="1446" name="Google Shape;1446;g1ef935aec26_0_332"/>
          <p:cNvSpPr txBox="1"/>
          <p:nvPr/>
        </p:nvSpPr>
        <p:spPr>
          <a:xfrm>
            <a:off x="772500" y="1573725"/>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4</a:t>
            </a:r>
            <a:endParaRPr b="0" i="0" sz="900" u="none" cap="none" strike="noStrike">
              <a:solidFill>
                <a:srgbClr val="000000"/>
              </a:solidFill>
              <a:latin typeface="Roboto"/>
              <a:ea typeface="Roboto"/>
              <a:cs typeface="Roboto"/>
              <a:sym typeface="Roboto"/>
            </a:endParaRPr>
          </a:p>
        </p:txBody>
      </p:sp>
      <p:sp>
        <p:nvSpPr>
          <p:cNvPr id="1447" name="Google Shape;1447;g1ef935aec26_0_332"/>
          <p:cNvSpPr/>
          <p:nvPr/>
        </p:nvSpPr>
        <p:spPr>
          <a:xfrm>
            <a:off x="969550" y="2424375"/>
            <a:ext cx="110400" cy="110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g1ef935aec26_0_332"/>
          <p:cNvSpPr txBox="1"/>
          <p:nvPr/>
        </p:nvSpPr>
        <p:spPr>
          <a:xfrm>
            <a:off x="1390100" y="1847850"/>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2</a:t>
            </a:r>
            <a:endParaRPr b="0" i="0" sz="900" u="none" cap="none" strike="noStrike">
              <a:solidFill>
                <a:srgbClr val="000000"/>
              </a:solidFill>
              <a:latin typeface="Roboto"/>
              <a:ea typeface="Roboto"/>
              <a:cs typeface="Roboto"/>
              <a:sym typeface="Roboto"/>
            </a:endParaRPr>
          </a:p>
        </p:txBody>
      </p:sp>
      <p:sp>
        <p:nvSpPr>
          <p:cNvPr id="1449" name="Google Shape;1449;g1ef935aec26_0_332"/>
          <p:cNvSpPr txBox="1"/>
          <p:nvPr/>
        </p:nvSpPr>
        <p:spPr>
          <a:xfrm>
            <a:off x="723225" y="2095650"/>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3</a:t>
            </a:r>
            <a:endParaRPr b="0" i="0" sz="900" u="none" cap="none" strike="noStrike">
              <a:solidFill>
                <a:srgbClr val="000000"/>
              </a:solidFill>
              <a:latin typeface="Roboto"/>
              <a:ea typeface="Roboto"/>
              <a:cs typeface="Roboto"/>
              <a:sym typeface="Roboto"/>
            </a:endParaRPr>
          </a:p>
        </p:txBody>
      </p:sp>
      <p:sp>
        <p:nvSpPr>
          <p:cNvPr id="1450" name="Google Shape;1450;g1ef935aec26_0_332"/>
          <p:cNvSpPr/>
          <p:nvPr/>
        </p:nvSpPr>
        <p:spPr>
          <a:xfrm>
            <a:off x="1303675" y="2618775"/>
            <a:ext cx="110400" cy="110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g1ef935aec26_0_332"/>
          <p:cNvSpPr txBox="1"/>
          <p:nvPr/>
        </p:nvSpPr>
        <p:spPr>
          <a:xfrm>
            <a:off x="1229700" y="2259525"/>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5</a:t>
            </a:r>
            <a:endParaRPr b="0" i="0" sz="900" u="none" cap="none" strike="noStrike">
              <a:solidFill>
                <a:srgbClr val="000000"/>
              </a:solidFill>
              <a:latin typeface="Roboto"/>
              <a:ea typeface="Roboto"/>
              <a:cs typeface="Roboto"/>
              <a:sym typeface="Roboto"/>
            </a:endParaRPr>
          </a:p>
        </p:txBody>
      </p:sp>
      <p:sp>
        <p:nvSpPr>
          <p:cNvPr id="1452" name="Google Shape;1452;g1ef935aec26_0_332"/>
          <p:cNvSpPr/>
          <p:nvPr/>
        </p:nvSpPr>
        <p:spPr>
          <a:xfrm>
            <a:off x="1608475" y="2390175"/>
            <a:ext cx="110400" cy="110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1ef935aec26_0_332"/>
          <p:cNvSpPr txBox="1"/>
          <p:nvPr/>
        </p:nvSpPr>
        <p:spPr>
          <a:xfrm>
            <a:off x="1534500" y="2030925"/>
            <a:ext cx="3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6</a:t>
            </a:r>
            <a:endParaRPr b="0" i="0" sz="900" u="none" cap="none" strike="noStrike">
              <a:solidFill>
                <a:srgbClr val="000000"/>
              </a:solidFill>
              <a:latin typeface="Roboto"/>
              <a:ea typeface="Roboto"/>
              <a:cs typeface="Roboto"/>
              <a:sym typeface="Roboto"/>
            </a:endParaRPr>
          </a:p>
        </p:txBody>
      </p:sp>
      <p:pic>
        <p:nvPicPr>
          <p:cNvPr id="1454" name="Google Shape;1454;g1ef935aec26_0_332"/>
          <p:cNvPicPr preferRelativeResize="0"/>
          <p:nvPr/>
        </p:nvPicPr>
        <p:blipFill rotWithShape="1">
          <a:blip r:embed="rId3">
            <a:alphaModFix/>
          </a:blip>
          <a:srcRect b="0" l="0" r="0" t="0"/>
          <a:stretch/>
        </p:blipFill>
        <p:spPr>
          <a:xfrm>
            <a:off x="2556500" y="1891399"/>
            <a:ext cx="1159480" cy="649300"/>
          </a:xfrm>
          <a:prstGeom prst="rect">
            <a:avLst/>
          </a:prstGeom>
          <a:noFill/>
          <a:ln>
            <a:noFill/>
          </a:ln>
        </p:spPr>
      </p:pic>
      <p:sp>
        <p:nvSpPr>
          <p:cNvPr id="1455" name="Google Shape;1455;g1ef935aec26_0_332"/>
          <p:cNvSpPr txBox="1"/>
          <p:nvPr/>
        </p:nvSpPr>
        <p:spPr>
          <a:xfrm>
            <a:off x="3824525" y="2019438"/>
            <a:ext cx="455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Among competing </a:t>
            </a:r>
            <a:r>
              <a:rPr lang="en-GB" sz="1200">
                <a:latin typeface="Roboto"/>
                <a:ea typeface="Roboto"/>
                <a:cs typeface="Roboto"/>
                <a:sym typeface="Roboto"/>
              </a:rPr>
              <a:t>functions</a:t>
            </a:r>
            <a:r>
              <a:rPr b="0" i="0" lang="en-GB" sz="1200" u="none" cap="none" strike="noStrike">
                <a:solidFill>
                  <a:srgbClr val="000000"/>
                </a:solidFill>
                <a:latin typeface="Roboto"/>
                <a:ea typeface="Roboto"/>
                <a:cs typeface="Roboto"/>
                <a:sym typeface="Roboto"/>
              </a:rPr>
              <a:t> that explain well the training data, we should choose the “simplest” one.</a:t>
            </a:r>
            <a:endParaRPr b="0" i="0" sz="1200" u="none" cap="none" strike="noStrike">
              <a:solidFill>
                <a:srgbClr val="000000"/>
              </a:solidFill>
              <a:latin typeface="Roboto"/>
              <a:ea typeface="Roboto"/>
              <a:cs typeface="Roboto"/>
              <a:sym typeface="Roboto"/>
            </a:endParaRPr>
          </a:p>
        </p:txBody>
      </p:sp>
      <p:sp>
        <p:nvSpPr>
          <p:cNvPr id="1456" name="Google Shape;1456;g1ef935aec26_0_332"/>
          <p:cNvSpPr txBox="1"/>
          <p:nvPr/>
        </p:nvSpPr>
        <p:spPr>
          <a:xfrm>
            <a:off x="3870900" y="1774050"/>
            <a:ext cx="3071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Occam’s razor (1287-1346)</a:t>
            </a:r>
            <a:endParaRPr b="1" i="0" sz="1200" u="none" cap="none" strike="noStrike">
              <a:solidFill>
                <a:srgbClr val="000000"/>
              </a:solidFill>
              <a:latin typeface="Roboto"/>
              <a:ea typeface="Roboto"/>
              <a:cs typeface="Roboto"/>
              <a:sym typeface="Roboto"/>
            </a:endParaRPr>
          </a:p>
        </p:txBody>
      </p:sp>
      <p:sp>
        <p:nvSpPr>
          <p:cNvPr id="1457" name="Google Shape;1457;g1ef935aec26_0_3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1458" name="Google Shape;1458;g1ef935aec26_0_332"/>
          <p:cNvPicPr preferRelativeResize="0"/>
          <p:nvPr/>
        </p:nvPicPr>
        <p:blipFill rotWithShape="1">
          <a:blip r:embed="rId4">
            <a:alphaModFix/>
          </a:blip>
          <a:srcRect b="0" l="0" r="0" t="0"/>
          <a:stretch/>
        </p:blipFill>
        <p:spPr>
          <a:xfrm>
            <a:off x="4485350" y="2928699"/>
            <a:ext cx="1453573" cy="1453550"/>
          </a:xfrm>
          <a:prstGeom prst="rect">
            <a:avLst/>
          </a:prstGeom>
          <a:noFill/>
          <a:ln>
            <a:noFill/>
          </a:ln>
        </p:spPr>
      </p:pic>
      <p:pic>
        <p:nvPicPr>
          <p:cNvPr id="1459" name="Google Shape;1459;g1ef935aec26_0_332"/>
          <p:cNvPicPr preferRelativeResize="0"/>
          <p:nvPr/>
        </p:nvPicPr>
        <p:blipFill rotWithShape="1">
          <a:blip r:embed="rId5">
            <a:alphaModFix/>
          </a:blip>
          <a:srcRect b="0" l="0" r="0" t="0"/>
          <a:stretch/>
        </p:blipFill>
        <p:spPr>
          <a:xfrm>
            <a:off x="2315579" y="2888325"/>
            <a:ext cx="1641300" cy="1453550"/>
          </a:xfrm>
          <a:prstGeom prst="rect">
            <a:avLst/>
          </a:prstGeom>
          <a:noFill/>
          <a:ln>
            <a:noFill/>
          </a:ln>
        </p:spPr>
      </p:pic>
      <p:sp>
        <p:nvSpPr>
          <p:cNvPr id="1460" name="Google Shape;1460;g1ef935aec26_0_332"/>
          <p:cNvSpPr txBox="1"/>
          <p:nvPr/>
        </p:nvSpPr>
        <p:spPr>
          <a:xfrm>
            <a:off x="6179525" y="3298350"/>
            <a:ext cx="25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Which solution is preferable?</a:t>
            </a:r>
            <a:endParaRPr/>
          </a:p>
        </p:txBody>
      </p:sp>
      <p:cxnSp>
        <p:nvCxnSpPr>
          <p:cNvPr id="1461" name="Google Shape;1461;g1ef935aec26_0_332"/>
          <p:cNvCxnSpPr/>
          <p:nvPr/>
        </p:nvCxnSpPr>
        <p:spPr>
          <a:xfrm>
            <a:off x="3072625" y="4382250"/>
            <a:ext cx="557100" cy="277200"/>
          </a:xfrm>
          <a:prstGeom prst="straightConnector1">
            <a:avLst/>
          </a:prstGeom>
          <a:noFill/>
          <a:ln cap="flat" cmpd="sng" w="9525">
            <a:solidFill>
              <a:schemeClr val="dk2"/>
            </a:solidFill>
            <a:prstDash val="solid"/>
            <a:round/>
            <a:headEnd len="med" w="med" type="none"/>
            <a:tailEnd len="med" w="med" type="triangle"/>
          </a:ln>
        </p:spPr>
      </p:cxnSp>
      <p:sp>
        <p:nvSpPr>
          <p:cNvPr id="1462" name="Google Shape;1462;g1ef935aec26_0_332"/>
          <p:cNvSpPr txBox="1"/>
          <p:nvPr/>
        </p:nvSpPr>
        <p:spPr>
          <a:xfrm>
            <a:off x="3738525" y="4557025"/>
            <a:ext cx="36981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463" name="Google Shape;1463;g1ef935aec26_0_332"/>
          <p:cNvSpPr txBox="1"/>
          <p:nvPr/>
        </p:nvSpPr>
        <p:spPr>
          <a:xfrm>
            <a:off x="3715975" y="4527900"/>
            <a:ext cx="489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solution is better because it </a:t>
            </a:r>
            <a:r>
              <a:rPr b="1" lang="en-GB"/>
              <a:t>explains well</a:t>
            </a:r>
            <a:r>
              <a:rPr lang="en-GB"/>
              <a:t> the </a:t>
            </a:r>
            <a:r>
              <a:rPr b="1" lang="en-GB"/>
              <a:t>training data</a:t>
            </a:r>
            <a:r>
              <a:rPr lang="en-GB"/>
              <a:t> while maintaining </a:t>
            </a:r>
            <a:r>
              <a:rPr b="1" lang="en-GB"/>
              <a:t>simplicity</a:t>
            </a:r>
            <a:r>
              <a:rPr lang="en-GB"/>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7" name="Shape 1467"/>
        <p:cNvGrpSpPr/>
        <p:nvPr/>
      </p:nvGrpSpPr>
      <p:grpSpPr>
        <a:xfrm>
          <a:off x="0" y="0"/>
          <a:ext cx="0" cy="0"/>
          <a:chOff x="0" y="0"/>
          <a:chExt cx="0" cy="0"/>
        </a:xfrm>
      </p:grpSpPr>
      <p:sp>
        <p:nvSpPr>
          <p:cNvPr id="1468" name="Google Shape;1468;p49"/>
          <p:cNvSpPr txBox="1"/>
          <p:nvPr/>
        </p:nvSpPr>
        <p:spPr>
          <a:xfrm>
            <a:off x="437650" y="1664675"/>
            <a:ext cx="83814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GB" sz="2600" u="none" cap="none" strike="noStrike">
                <a:solidFill>
                  <a:srgbClr val="202124"/>
                </a:solidFill>
                <a:highlight>
                  <a:schemeClr val="lt1"/>
                </a:highlight>
                <a:latin typeface="Arial"/>
                <a:ea typeface="Arial"/>
                <a:cs typeface="Arial"/>
                <a:sym typeface="Arial"/>
              </a:rPr>
              <a:t>Linear Models</a:t>
            </a:r>
            <a:endParaRPr b="0" i="0" sz="2600" u="none" cap="none" strike="noStrike">
              <a:solidFill>
                <a:srgbClr val="202124"/>
              </a:solidFill>
              <a:highlight>
                <a:srgbClr val="FFFFFF"/>
              </a:highlight>
              <a:latin typeface="Arial"/>
              <a:ea typeface="Arial"/>
              <a:cs typeface="Arial"/>
              <a:sym typeface="Arial"/>
            </a:endParaRPr>
          </a:p>
        </p:txBody>
      </p:sp>
      <p:sp>
        <p:nvSpPr>
          <p:cNvPr id="1469" name="Google Shape;1469;p4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73" name="Shape 1473"/>
        <p:cNvGrpSpPr/>
        <p:nvPr/>
      </p:nvGrpSpPr>
      <p:grpSpPr>
        <a:xfrm>
          <a:off x="0" y="0"/>
          <a:ext cx="0" cy="0"/>
          <a:chOff x="0" y="0"/>
          <a:chExt cx="0" cy="0"/>
        </a:xfrm>
      </p:grpSpPr>
      <p:sp>
        <p:nvSpPr>
          <p:cNvPr id="1474" name="Google Shape;1474;p5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Linear Models</a:t>
            </a:r>
            <a:endParaRPr sz="2600"/>
          </a:p>
        </p:txBody>
      </p:sp>
      <p:sp>
        <p:nvSpPr>
          <p:cNvPr id="1475" name="Google Shape;1475;p50"/>
          <p:cNvSpPr txBox="1"/>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GB" sz="1000" u="none" cap="none" strike="noStrike">
                <a:solidFill>
                  <a:srgbClr val="737373"/>
                </a:solidFill>
                <a:latin typeface="Roboto"/>
                <a:ea typeface="Roboto"/>
                <a:cs typeface="Roboto"/>
                <a:sym typeface="Roboto"/>
              </a:rPr>
              <a:t>‹#›</a:t>
            </a:fld>
            <a:endParaRPr b="0" i="0" sz="1000" u="none" cap="none" strike="noStrike">
              <a:solidFill>
                <a:srgbClr val="737373"/>
              </a:solidFill>
              <a:latin typeface="Roboto"/>
              <a:ea typeface="Roboto"/>
              <a:cs typeface="Roboto"/>
              <a:sym typeface="Roboto"/>
            </a:endParaRPr>
          </a:p>
        </p:txBody>
      </p:sp>
      <p:sp>
        <p:nvSpPr>
          <p:cNvPr id="1476" name="Google Shape;1476;p50"/>
          <p:cNvSpPr txBox="1"/>
          <p:nvPr/>
        </p:nvSpPr>
        <p:spPr>
          <a:xfrm>
            <a:off x="255325" y="841900"/>
            <a:ext cx="5973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Linear Models are an example of simple machine learning models.</a:t>
            </a:r>
            <a:endParaRPr b="0" i="0" sz="1400" u="none" cap="none" strike="noStrike">
              <a:solidFill>
                <a:srgbClr val="000000"/>
              </a:solidFill>
              <a:latin typeface="Roboto"/>
              <a:ea typeface="Roboto"/>
              <a:cs typeface="Roboto"/>
              <a:sym typeface="Roboto"/>
            </a:endParaRPr>
          </a:p>
        </p:txBody>
      </p:sp>
      <p:sp>
        <p:nvSpPr>
          <p:cNvPr id="1477" name="Google Shape;1477;p50"/>
          <p:cNvSpPr txBox="1"/>
          <p:nvPr/>
        </p:nvSpPr>
        <p:spPr>
          <a:xfrm>
            <a:off x="417250" y="1414125"/>
            <a:ext cx="1767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Roboto"/>
                <a:ea typeface="Roboto"/>
                <a:cs typeface="Roboto"/>
                <a:sym typeface="Roboto"/>
              </a:rPr>
              <a:t>Linear Regression</a:t>
            </a:r>
            <a:endParaRPr b="1" i="0" sz="1300" u="none" cap="none" strike="noStrike">
              <a:solidFill>
                <a:srgbClr val="000000"/>
              </a:solidFill>
              <a:latin typeface="Roboto"/>
              <a:ea typeface="Roboto"/>
              <a:cs typeface="Roboto"/>
              <a:sym typeface="Roboto"/>
            </a:endParaRPr>
          </a:p>
        </p:txBody>
      </p:sp>
      <p:pic>
        <p:nvPicPr>
          <p:cNvPr id="1478" name="Google Shape;1478;p50"/>
          <p:cNvPicPr preferRelativeResize="0"/>
          <p:nvPr/>
        </p:nvPicPr>
        <p:blipFill rotWithShape="1">
          <a:blip r:embed="rId3">
            <a:alphaModFix/>
          </a:blip>
          <a:srcRect b="0" l="0" r="0" t="0"/>
          <a:stretch/>
        </p:blipFill>
        <p:spPr>
          <a:xfrm>
            <a:off x="255325" y="1940150"/>
            <a:ext cx="2870149" cy="855956"/>
          </a:xfrm>
          <a:prstGeom prst="rect">
            <a:avLst/>
          </a:prstGeom>
          <a:noFill/>
          <a:ln>
            <a:noFill/>
          </a:ln>
        </p:spPr>
      </p:pic>
      <p:sp>
        <p:nvSpPr>
          <p:cNvPr id="1479" name="Google Shape;1479;p50"/>
          <p:cNvSpPr txBox="1"/>
          <p:nvPr/>
        </p:nvSpPr>
        <p:spPr>
          <a:xfrm>
            <a:off x="2294850" y="3626113"/>
            <a:ext cx="1153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Parameters</a:t>
            </a:r>
            <a:endParaRPr b="0" i="0" sz="1000" u="none" cap="none" strike="noStrike">
              <a:solidFill>
                <a:srgbClr val="000000"/>
              </a:solidFill>
              <a:latin typeface="Arial"/>
              <a:ea typeface="Arial"/>
              <a:cs typeface="Arial"/>
              <a:sym typeface="Arial"/>
            </a:endParaRPr>
          </a:p>
        </p:txBody>
      </p:sp>
      <p:sp>
        <p:nvSpPr>
          <p:cNvPr id="1480" name="Google Shape;1480;p50"/>
          <p:cNvSpPr txBox="1"/>
          <p:nvPr/>
        </p:nvSpPr>
        <p:spPr>
          <a:xfrm>
            <a:off x="2371050" y="3118925"/>
            <a:ext cx="1153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Inputs</a:t>
            </a:r>
            <a:endParaRPr b="0" i="0" sz="1000" u="none" cap="none" strike="noStrike">
              <a:solidFill>
                <a:srgbClr val="000000"/>
              </a:solidFill>
              <a:latin typeface="Arial"/>
              <a:ea typeface="Arial"/>
              <a:cs typeface="Arial"/>
              <a:sym typeface="Arial"/>
            </a:endParaRPr>
          </a:p>
        </p:txBody>
      </p:sp>
      <p:sp>
        <p:nvSpPr>
          <p:cNvPr id="1481" name="Google Shape;1481;p50"/>
          <p:cNvSpPr txBox="1"/>
          <p:nvPr/>
        </p:nvSpPr>
        <p:spPr>
          <a:xfrm>
            <a:off x="255325" y="4439900"/>
            <a:ext cx="2371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Roboto"/>
                <a:ea typeface="Roboto"/>
                <a:cs typeface="Roboto"/>
                <a:sym typeface="Roboto"/>
              </a:rPr>
              <a:t>Training loss</a:t>
            </a:r>
            <a:r>
              <a:rPr b="0" i="0" lang="en-GB" sz="1300" u="none" cap="none" strike="noStrike">
                <a:solidFill>
                  <a:srgbClr val="000000"/>
                </a:solidFill>
                <a:latin typeface="Roboto"/>
                <a:ea typeface="Roboto"/>
                <a:cs typeface="Roboto"/>
                <a:sym typeface="Roboto"/>
              </a:rPr>
              <a:t>: MSE</a:t>
            </a:r>
            <a:endParaRPr b="0" i="0" sz="1300" u="none" cap="none" strike="noStrike">
              <a:solidFill>
                <a:srgbClr val="000000"/>
              </a:solidFill>
              <a:latin typeface="Roboto"/>
              <a:ea typeface="Roboto"/>
              <a:cs typeface="Roboto"/>
              <a:sym typeface="Roboto"/>
            </a:endParaRPr>
          </a:p>
        </p:txBody>
      </p:sp>
      <p:sp>
        <p:nvSpPr>
          <p:cNvPr id="1482" name="Google Shape;1482;p50"/>
          <p:cNvSpPr/>
          <p:nvPr/>
        </p:nvSpPr>
        <p:spPr>
          <a:xfrm>
            <a:off x="3848475" y="1954525"/>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50"/>
          <p:cNvSpPr/>
          <p:nvPr/>
        </p:nvSpPr>
        <p:spPr>
          <a:xfrm>
            <a:off x="3848475" y="2259325"/>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50"/>
          <p:cNvSpPr/>
          <p:nvPr/>
        </p:nvSpPr>
        <p:spPr>
          <a:xfrm>
            <a:off x="3848475" y="2564125"/>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50"/>
          <p:cNvSpPr/>
          <p:nvPr/>
        </p:nvSpPr>
        <p:spPr>
          <a:xfrm>
            <a:off x="3848475" y="2868925"/>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50"/>
          <p:cNvSpPr/>
          <p:nvPr/>
        </p:nvSpPr>
        <p:spPr>
          <a:xfrm>
            <a:off x="4458075" y="2411725"/>
            <a:ext cx="159300" cy="146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cxnSp>
        <p:nvCxnSpPr>
          <p:cNvPr id="1487" name="Google Shape;1487;p50"/>
          <p:cNvCxnSpPr>
            <a:stCxn id="1485" idx="7"/>
            <a:endCxn id="1486" idx="4"/>
          </p:cNvCxnSpPr>
          <p:nvPr/>
        </p:nvCxnSpPr>
        <p:spPr>
          <a:xfrm flipH="1" rot="10800000">
            <a:off x="3984446" y="2557921"/>
            <a:ext cx="553200" cy="332400"/>
          </a:xfrm>
          <a:prstGeom prst="straightConnector1">
            <a:avLst/>
          </a:prstGeom>
          <a:noFill/>
          <a:ln cap="flat" cmpd="sng" w="9525">
            <a:solidFill>
              <a:schemeClr val="dk2"/>
            </a:solidFill>
            <a:prstDash val="solid"/>
            <a:round/>
            <a:headEnd len="sm" w="sm" type="none"/>
            <a:tailEnd len="med" w="med" type="triangle"/>
          </a:ln>
        </p:spPr>
      </p:cxnSp>
      <p:cxnSp>
        <p:nvCxnSpPr>
          <p:cNvPr id="1488" name="Google Shape;1488;p50"/>
          <p:cNvCxnSpPr>
            <a:stCxn id="1484" idx="6"/>
            <a:endCxn id="1486" idx="2"/>
          </p:cNvCxnSpPr>
          <p:nvPr/>
        </p:nvCxnSpPr>
        <p:spPr>
          <a:xfrm flipH="1" rot="10800000">
            <a:off x="4007775" y="2484775"/>
            <a:ext cx="450300" cy="152400"/>
          </a:xfrm>
          <a:prstGeom prst="straightConnector1">
            <a:avLst/>
          </a:prstGeom>
          <a:noFill/>
          <a:ln cap="flat" cmpd="sng" w="9525">
            <a:solidFill>
              <a:schemeClr val="dk2"/>
            </a:solidFill>
            <a:prstDash val="solid"/>
            <a:round/>
            <a:headEnd len="sm" w="sm" type="none"/>
            <a:tailEnd len="med" w="med" type="triangle"/>
          </a:ln>
        </p:spPr>
      </p:cxnSp>
      <p:cxnSp>
        <p:nvCxnSpPr>
          <p:cNvPr id="1489" name="Google Shape;1489;p50"/>
          <p:cNvCxnSpPr>
            <a:stCxn id="1483" idx="6"/>
            <a:endCxn id="1486" idx="1"/>
          </p:cNvCxnSpPr>
          <p:nvPr/>
        </p:nvCxnSpPr>
        <p:spPr>
          <a:xfrm>
            <a:off x="4007775" y="2332375"/>
            <a:ext cx="473700" cy="100800"/>
          </a:xfrm>
          <a:prstGeom prst="straightConnector1">
            <a:avLst/>
          </a:prstGeom>
          <a:noFill/>
          <a:ln cap="flat" cmpd="sng" w="9525">
            <a:solidFill>
              <a:schemeClr val="dk2"/>
            </a:solidFill>
            <a:prstDash val="solid"/>
            <a:round/>
            <a:headEnd len="sm" w="sm" type="none"/>
            <a:tailEnd len="med" w="med" type="triangle"/>
          </a:ln>
        </p:spPr>
      </p:cxnSp>
      <p:cxnSp>
        <p:nvCxnSpPr>
          <p:cNvPr id="1490" name="Google Shape;1490;p50"/>
          <p:cNvCxnSpPr>
            <a:stCxn id="1482" idx="6"/>
            <a:endCxn id="1486" idx="0"/>
          </p:cNvCxnSpPr>
          <p:nvPr/>
        </p:nvCxnSpPr>
        <p:spPr>
          <a:xfrm>
            <a:off x="4007775" y="2027575"/>
            <a:ext cx="530100" cy="384300"/>
          </a:xfrm>
          <a:prstGeom prst="straightConnector1">
            <a:avLst/>
          </a:prstGeom>
          <a:noFill/>
          <a:ln cap="flat" cmpd="sng" w="9525">
            <a:solidFill>
              <a:schemeClr val="dk2"/>
            </a:solidFill>
            <a:prstDash val="solid"/>
            <a:round/>
            <a:headEnd len="sm" w="sm" type="none"/>
            <a:tailEnd len="med" w="med" type="triangle"/>
          </a:ln>
        </p:spPr>
      </p:cxnSp>
      <p:cxnSp>
        <p:nvCxnSpPr>
          <p:cNvPr id="1491" name="Google Shape;1491;p50"/>
          <p:cNvCxnSpPr>
            <a:stCxn id="1486" idx="6"/>
          </p:cNvCxnSpPr>
          <p:nvPr/>
        </p:nvCxnSpPr>
        <p:spPr>
          <a:xfrm>
            <a:off x="4617375" y="2484775"/>
            <a:ext cx="306000" cy="600"/>
          </a:xfrm>
          <a:prstGeom prst="straightConnector1">
            <a:avLst/>
          </a:prstGeom>
          <a:noFill/>
          <a:ln cap="flat" cmpd="sng" w="9525">
            <a:solidFill>
              <a:schemeClr val="dk2"/>
            </a:solidFill>
            <a:prstDash val="solid"/>
            <a:round/>
            <a:headEnd len="sm" w="sm" type="none"/>
            <a:tailEnd len="med" w="med" type="triangle"/>
          </a:ln>
        </p:spPr>
      </p:cxnSp>
      <p:sp>
        <p:nvSpPr>
          <p:cNvPr id="1492" name="Google Shape;1492;p50"/>
          <p:cNvSpPr txBox="1"/>
          <p:nvPr/>
        </p:nvSpPr>
        <p:spPr>
          <a:xfrm>
            <a:off x="3745650" y="3015025"/>
            <a:ext cx="23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x</a:t>
            </a:r>
            <a:endParaRPr b="1" i="0" sz="1400" u="none" cap="none" strike="noStrike">
              <a:solidFill>
                <a:srgbClr val="000000"/>
              </a:solidFill>
              <a:latin typeface="Roboto"/>
              <a:ea typeface="Roboto"/>
              <a:cs typeface="Roboto"/>
              <a:sym typeface="Roboto"/>
            </a:endParaRPr>
          </a:p>
        </p:txBody>
      </p:sp>
      <p:pic>
        <p:nvPicPr>
          <p:cNvPr descr="\hat{y}" id="1493" name="Google Shape;1493;p50"/>
          <p:cNvPicPr preferRelativeResize="0"/>
          <p:nvPr/>
        </p:nvPicPr>
        <p:blipFill rotWithShape="1">
          <a:blip r:embed="rId4">
            <a:alphaModFix/>
          </a:blip>
          <a:srcRect b="0" l="0" r="0" t="0"/>
          <a:stretch/>
        </p:blipFill>
        <p:spPr>
          <a:xfrm>
            <a:off x="4963200" y="2343150"/>
            <a:ext cx="107814" cy="208900"/>
          </a:xfrm>
          <a:prstGeom prst="rect">
            <a:avLst/>
          </a:prstGeom>
          <a:noFill/>
          <a:ln>
            <a:noFill/>
          </a:ln>
        </p:spPr>
      </p:pic>
      <p:sp>
        <p:nvSpPr>
          <p:cNvPr id="1494" name="Google Shape;1494;p50"/>
          <p:cNvSpPr txBox="1"/>
          <p:nvPr/>
        </p:nvSpPr>
        <p:spPr>
          <a:xfrm>
            <a:off x="3984450" y="1535875"/>
            <a:ext cx="29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w</a:t>
            </a:r>
            <a:endParaRPr b="1" i="0" sz="1400" u="none" cap="none" strike="noStrike">
              <a:solidFill>
                <a:srgbClr val="000000"/>
              </a:solidFill>
              <a:latin typeface="Roboto"/>
              <a:ea typeface="Roboto"/>
              <a:cs typeface="Roboto"/>
              <a:sym typeface="Roboto"/>
            </a:endParaRPr>
          </a:p>
        </p:txBody>
      </p:sp>
      <p:sp>
        <p:nvSpPr>
          <p:cNvPr id="1495" name="Google Shape;1495;p50"/>
          <p:cNvSpPr txBox="1"/>
          <p:nvPr/>
        </p:nvSpPr>
        <p:spPr>
          <a:xfrm>
            <a:off x="4352050" y="2839450"/>
            <a:ext cx="82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0</a:t>
            </a:r>
            <a:endParaRPr b="0" i="0" sz="700" u="none" cap="none" strike="noStrike">
              <a:solidFill>
                <a:srgbClr val="000000"/>
              </a:solidFill>
              <a:latin typeface="Roboto"/>
              <a:ea typeface="Roboto"/>
              <a:cs typeface="Roboto"/>
              <a:sym typeface="Roboto"/>
            </a:endParaRPr>
          </a:p>
        </p:txBody>
      </p:sp>
      <p:cxnSp>
        <p:nvCxnSpPr>
          <p:cNvPr id="1496" name="Google Shape;1496;p50"/>
          <p:cNvCxnSpPr>
            <a:endCxn id="1486" idx="4"/>
          </p:cNvCxnSpPr>
          <p:nvPr/>
        </p:nvCxnSpPr>
        <p:spPr>
          <a:xfrm flipH="1" rot="10800000">
            <a:off x="4525425" y="2557825"/>
            <a:ext cx="12300" cy="405300"/>
          </a:xfrm>
          <a:prstGeom prst="straightConnector1">
            <a:avLst/>
          </a:prstGeom>
          <a:noFill/>
          <a:ln cap="flat" cmpd="sng" w="9525">
            <a:solidFill>
              <a:schemeClr val="dk2"/>
            </a:solidFill>
            <a:prstDash val="solid"/>
            <a:round/>
            <a:headEnd len="sm" w="sm" type="none"/>
            <a:tailEnd len="med" w="med" type="triangle"/>
          </a:ln>
        </p:spPr>
      </p:cxnSp>
      <p:sp>
        <p:nvSpPr>
          <p:cNvPr id="1497" name="Google Shape;1497;p50"/>
          <p:cNvSpPr txBox="1"/>
          <p:nvPr/>
        </p:nvSpPr>
        <p:spPr>
          <a:xfrm>
            <a:off x="4282050" y="3015075"/>
            <a:ext cx="637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Roboto"/>
                <a:ea typeface="Roboto"/>
                <a:cs typeface="Roboto"/>
                <a:sym typeface="Roboto"/>
              </a:rPr>
              <a:t>Bias</a:t>
            </a:r>
            <a:endParaRPr b="0" i="1" sz="1000" u="none" cap="none" strike="noStrike">
              <a:solidFill>
                <a:srgbClr val="000000"/>
              </a:solidFill>
              <a:latin typeface="Roboto"/>
              <a:ea typeface="Roboto"/>
              <a:cs typeface="Roboto"/>
              <a:sym typeface="Roboto"/>
            </a:endParaRPr>
          </a:p>
        </p:txBody>
      </p:sp>
      <p:sp>
        <p:nvSpPr>
          <p:cNvPr id="1498" name="Google Shape;1498;p50"/>
          <p:cNvSpPr txBox="1"/>
          <p:nvPr/>
        </p:nvSpPr>
        <p:spPr>
          <a:xfrm>
            <a:off x="3513850" y="1848850"/>
            <a:ext cx="82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1</a:t>
            </a:r>
            <a:endParaRPr b="0" i="0" sz="800" u="none" cap="none" strike="noStrike">
              <a:solidFill>
                <a:srgbClr val="000000"/>
              </a:solidFill>
              <a:latin typeface="Roboto"/>
              <a:ea typeface="Roboto"/>
              <a:cs typeface="Roboto"/>
              <a:sym typeface="Roboto"/>
            </a:endParaRPr>
          </a:p>
        </p:txBody>
      </p:sp>
      <p:sp>
        <p:nvSpPr>
          <p:cNvPr id="1499" name="Google Shape;1499;p50"/>
          <p:cNvSpPr txBox="1"/>
          <p:nvPr/>
        </p:nvSpPr>
        <p:spPr>
          <a:xfrm>
            <a:off x="3513850" y="2153650"/>
            <a:ext cx="82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2</a:t>
            </a:r>
            <a:endParaRPr b="0" i="0" sz="800" u="none" cap="none" strike="noStrike">
              <a:solidFill>
                <a:srgbClr val="000000"/>
              </a:solidFill>
              <a:latin typeface="Roboto"/>
              <a:ea typeface="Roboto"/>
              <a:cs typeface="Roboto"/>
              <a:sym typeface="Roboto"/>
            </a:endParaRPr>
          </a:p>
        </p:txBody>
      </p:sp>
      <p:sp>
        <p:nvSpPr>
          <p:cNvPr id="1500" name="Google Shape;1500;p50"/>
          <p:cNvSpPr txBox="1"/>
          <p:nvPr/>
        </p:nvSpPr>
        <p:spPr>
          <a:xfrm>
            <a:off x="3513850" y="2458450"/>
            <a:ext cx="82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3</a:t>
            </a:r>
            <a:endParaRPr b="0" i="0" sz="800" u="none" cap="none" strike="noStrike">
              <a:solidFill>
                <a:srgbClr val="000000"/>
              </a:solidFill>
              <a:latin typeface="Roboto"/>
              <a:ea typeface="Roboto"/>
              <a:cs typeface="Roboto"/>
              <a:sym typeface="Roboto"/>
            </a:endParaRPr>
          </a:p>
        </p:txBody>
      </p:sp>
      <p:sp>
        <p:nvSpPr>
          <p:cNvPr id="1501" name="Google Shape;1501;p50"/>
          <p:cNvSpPr txBox="1"/>
          <p:nvPr/>
        </p:nvSpPr>
        <p:spPr>
          <a:xfrm>
            <a:off x="3516375" y="2751400"/>
            <a:ext cx="82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4</a:t>
            </a:r>
            <a:endParaRPr b="0" i="0" sz="800" u="none" cap="none" strike="noStrike">
              <a:solidFill>
                <a:srgbClr val="000000"/>
              </a:solidFill>
              <a:latin typeface="Roboto"/>
              <a:ea typeface="Roboto"/>
              <a:cs typeface="Roboto"/>
              <a:sym typeface="Roboto"/>
            </a:endParaRPr>
          </a:p>
        </p:txBody>
      </p:sp>
      <p:sp>
        <p:nvSpPr>
          <p:cNvPr id="1502" name="Google Shape;1502;p50"/>
          <p:cNvSpPr txBox="1"/>
          <p:nvPr/>
        </p:nvSpPr>
        <p:spPr>
          <a:xfrm>
            <a:off x="4119725" y="1891300"/>
            <a:ext cx="47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1</a:t>
            </a:r>
            <a:endParaRPr b="0" i="0" sz="700" u="none" cap="none" strike="noStrike">
              <a:solidFill>
                <a:srgbClr val="000000"/>
              </a:solidFill>
              <a:latin typeface="Roboto"/>
              <a:ea typeface="Roboto"/>
              <a:cs typeface="Roboto"/>
              <a:sym typeface="Roboto"/>
            </a:endParaRPr>
          </a:p>
        </p:txBody>
      </p:sp>
      <p:sp>
        <p:nvSpPr>
          <p:cNvPr id="1503" name="Google Shape;1503;p50"/>
          <p:cNvSpPr txBox="1"/>
          <p:nvPr/>
        </p:nvSpPr>
        <p:spPr>
          <a:xfrm>
            <a:off x="3954050" y="2077650"/>
            <a:ext cx="47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2</a:t>
            </a:r>
            <a:endParaRPr b="0" i="0" sz="700" u="none" cap="none" strike="noStrike">
              <a:solidFill>
                <a:srgbClr val="000000"/>
              </a:solidFill>
              <a:latin typeface="Roboto"/>
              <a:ea typeface="Roboto"/>
              <a:cs typeface="Roboto"/>
              <a:sym typeface="Roboto"/>
            </a:endParaRPr>
          </a:p>
        </p:txBody>
      </p:sp>
      <p:sp>
        <p:nvSpPr>
          <p:cNvPr id="1504" name="Google Shape;1504;p50"/>
          <p:cNvSpPr txBox="1"/>
          <p:nvPr/>
        </p:nvSpPr>
        <p:spPr>
          <a:xfrm>
            <a:off x="3954050" y="2321350"/>
            <a:ext cx="47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3</a:t>
            </a:r>
            <a:endParaRPr b="0" i="0" sz="700" u="none" cap="none" strike="noStrike">
              <a:solidFill>
                <a:srgbClr val="000000"/>
              </a:solidFill>
              <a:latin typeface="Roboto"/>
              <a:ea typeface="Roboto"/>
              <a:cs typeface="Roboto"/>
              <a:sym typeface="Roboto"/>
            </a:endParaRPr>
          </a:p>
        </p:txBody>
      </p:sp>
      <p:sp>
        <p:nvSpPr>
          <p:cNvPr id="1505" name="Google Shape;1505;p50"/>
          <p:cNvSpPr txBox="1"/>
          <p:nvPr/>
        </p:nvSpPr>
        <p:spPr>
          <a:xfrm>
            <a:off x="4029688" y="2688775"/>
            <a:ext cx="47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4</a:t>
            </a:r>
            <a:endParaRPr b="0" i="0" sz="700" u="none" cap="none" strike="noStrike">
              <a:solidFill>
                <a:srgbClr val="000000"/>
              </a:solidFill>
              <a:latin typeface="Roboto"/>
              <a:ea typeface="Roboto"/>
              <a:cs typeface="Roboto"/>
              <a:sym typeface="Roboto"/>
            </a:endParaRPr>
          </a:p>
        </p:txBody>
      </p:sp>
      <p:sp>
        <p:nvSpPr>
          <p:cNvPr id="1506" name="Google Shape;1506;p50"/>
          <p:cNvSpPr txBox="1"/>
          <p:nvPr/>
        </p:nvSpPr>
        <p:spPr>
          <a:xfrm>
            <a:off x="4397712" y="2284663"/>
            <a:ext cx="15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507" name="Google Shape;1507;p50"/>
          <p:cNvSpPr txBox="1"/>
          <p:nvPr/>
        </p:nvSpPr>
        <p:spPr>
          <a:xfrm>
            <a:off x="5332475" y="2077450"/>
            <a:ext cx="383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output is a </a:t>
            </a:r>
            <a:r>
              <a:rPr b="1" i="0" lang="en-GB" sz="1400" u="none" cap="none" strike="noStrike">
                <a:solidFill>
                  <a:srgbClr val="000000"/>
                </a:solidFill>
                <a:latin typeface="Roboto"/>
                <a:ea typeface="Roboto"/>
                <a:cs typeface="Roboto"/>
                <a:sym typeface="Roboto"/>
              </a:rPr>
              <a:t>weighted sum</a:t>
            </a:r>
            <a:r>
              <a:rPr b="0" i="0" lang="en-GB" sz="1400" u="none" cap="none" strike="noStrike">
                <a:solidFill>
                  <a:srgbClr val="000000"/>
                </a:solidFill>
                <a:latin typeface="Roboto"/>
                <a:ea typeface="Roboto"/>
                <a:cs typeface="Roboto"/>
                <a:sym typeface="Roboto"/>
              </a:rPr>
              <a:t> of the input.</a:t>
            </a:r>
            <a:endParaRPr b="0" i="0" sz="1400" u="none" cap="none" strike="noStrike">
              <a:solidFill>
                <a:srgbClr val="000000"/>
              </a:solidFill>
              <a:latin typeface="Roboto"/>
              <a:ea typeface="Roboto"/>
              <a:cs typeface="Roboto"/>
              <a:sym typeface="Roboto"/>
            </a:endParaRPr>
          </a:p>
        </p:txBody>
      </p:sp>
      <p:sp>
        <p:nvSpPr>
          <p:cNvPr id="1508" name="Google Shape;1508;p50"/>
          <p:cNvSpPr txBox="1"/>
          <p:nvPr/>
        </p:nvSpPr>
        <p:spPr>
          <a:xfrm>
            <a:off x="5332475" y="2534650"/>
            <a:ext cx="3833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weights</a:t>
            </a:r>
            <a:r>
              <a:rPr b="0" i="0" lang="en-GB" sz="1400" u="none" cap="none" strike="noStrike">
                <a:solidFill>
                  <a:srgbClr val="000000"/>
                </a:solidFill>
                <a:latin typeface="Roboto"/>
                <a:ea typeface="Roboto"/>
                <a:cs typeface="Roboto"/>
                <a:sym typeface="Roboto"/>
              </a:rPr>
              <a:t> (and the </a:t>
            </a:r>
            <a:r>
              <a:rPr b="1" i="0" lang="en-GB" sz="1400" u="none" cap="none" strike="noStrike">
                <a:solidFill>
                  <a:srgbClr val="000000"/>
                </a:solidFill>
                <a:latin typeface="Roboto"/>
                <a:ea typeface="Roboto"/>
                <a:cs typeface="Roboto"/>
                <a:sym typeface="Roboto"/>
              </a:rPr>
              <a:t>bias</a:t>
            </a:r>
            <a:r>
              <a:rPr b="0" i="0" lang="en-GB" sz="1400" u="none" cap="none" strike="noStrike">
                <a:solidFill>
                  <a:srgbClr val="000000"/>
                </a:solidFill>
                <a:latin typeface="Roboto"/>
                <a:ea typeface="Roboto"/>
                <a:cs typeface="Roboto"/>
                <a:sym typeface="Roboto"/>
              </a:rPr>
              <a:t>) are learned during training.</a:t>
            </a:r>
            <a:endParaRPr b="0" i="0" sz="1400" u="none" cap="none" strike="noStrike">
              <a:solidFill>
                <a:srgbClr val="000000"/>
              </a:solidFill>
              <a:latin typeface="Roboto"/>
              <a:ea typeface="Roboto"/>
              <a:cs typeface="Roboto"/>
              <a:sym typeface="Roboto"/>
            </a:endParaRPr>
          </a:p>
        </p:txBody>
      </p:sp>
      <p:pic>
        <p:nvPicPr>
          <p:cNvPr id="1509" name="Google Shape;1509;p50"/>
          <p:cNvPicPr preferRelativeResize="0"/>
          <p:nvPr/>
        </p:nvPicPr>
        <p:blipFill rotWithShape="1">
          <a:blip r:embed="rId5">
            <a:alphaModFix/>
          </a:blip>
          <a:srcRect b="0" l="0" r="0" t="0"/>
          <a:stretch/>
        </p:blipFill>
        <p:spPr>
          <a:xfrm>
            <a:off x="3430238" y="3539925"/>
            <a:ext cx="2341425" cy="1551175"/>
          </a:xfrm>
          <a:prstGeom prst="rect">
            <a:avLst/>
          </a:prstGeom>
          <a:noFill/>
          <a:ln>
            <a:noFill/>
          </a:ln>
        </p:spPr>
      </p:pic>
      <p:sp>
        <p:nvSpPr>
          <p:cNvPr id="1510" name="Google Shape;1510;p50"/>
          <p:cNvSpPr txBox="1"/>
          <p:nvPr/>
        </p:nvSpPr>
        <p:spPr>
          <a:xfrm>
            <a:off x="6018275" y="3830050"/>
            <a:ext cx="2962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They can model linear input-output relationships only.</a:t>
            </a:r>
            <a:endParaRPr b="0" i="0" sz="1400" u="none" cap="none" strike="noStrike">
              <a:solidFill>
                <a:srgbClr val="000000"/>
              </a:solidFill>
              <a:latin typeface="Roboto"/>
              <a:ea typeface="Roboto"/>
              <a:cs typeface="Roboto"/>
              <a:sym typeface="Roboto"/>
            </a:endParaRPr>
          </a:p>
        </p:txBody>
      </p:sp>
      <p:pic>
        <p:nvPicPr>
          <p:cNvPr descr="\mathbf{x} = [1, x_1,x_2, ...,x_D]^T" id="1511" name="Google Shape;1511;p50"/>
          <p:cNvPicPr preferRelativeResize="0"/>
          <p:nvPr/>
        </p:nvPicPr>
        <p:blipFill rotWithShape="1">
          <a:blip r:embed="rId6">
            <a:alphaModFix/>
          </a:blip>
          <a:srcRect b="0" l="0" r="0" t="0"/>
          <a:stretch/>
        </p:blipFill>
        <p:spPr>
          <a:xfrm>
            <a:off x="382350" y="3145225"/>
            <a:ext cx="1912500" cy="258501"/>
          </a:xfrm>
          <a:prstGeom prst="rect">
            <a:avLst/>
          </a:prstGeom>
          <a:noFill/>
          <a:ln>
            <a:noFill/>
          </a:ln>
        </p:spPr>
      </p:pic>
      <p:pic>
        <p:nvPicPr>
          <p:cNvPr id="1512" name="Google Shape;1512;p50"/>
          <p:cNvPicPr preferRelativeResize="0"/>
          <p:nvPr/>
        </p:nvPicPr>
        <p:blipFill rotWithShape="1">
          <a:blip r:embed="rId7">
            <a:alphaModFix/>
          </a:blip>
          <a:srcRect b="0" l="0" r="0" t="0"/>
          <a:stretch/>
        </p:blipFill>
        <p:spPr>
          <a:xfrm>
            <a:off x="382350" y="3626120"/>
            <a:ext cx="1912500" cy="2655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1000"/>
                                        <p:tgtEl>
                                          <p:spTgt spid="1483"/>
                                        </p:tgtEl>
                                      </p:cBhvr>
                                    </p:animEffect>
                                  </p:childTnLst>
                                </p:cTn>
                              </p:par>
                              <p:par>
                                <p:cTn fill="hold" nodeType="with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par>
                                <p:cTn fill="hold" nodeType="with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par>
                                <p:cTn fill="hold" nodeType="with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par>
                                <p:cTn fill="hold" nodeType="with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par>
                                <p:cTn fill="hold" nodeType="with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000"/>
                                        <p:tgtEl>
                                          <p:spTgt spid="1491"/>
                                        </p:tgtEl>
                                      </p:cBhvr>
                                    </p:animEffect>
                                  </p:childTnLst>
                                </p:cTn>
                              </p:par>
                              <p:par>
                                <p:cTn fill="hold" nodeType="with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1000"/>
                                        <p:tgtEl>
                                          <p:spTgt spid="1492"/>
                                        </p:tgtEl>
                                      </p:cBhvr>
                                    </p:animEffect>
                                  </p:childTnLst>
                                </p:cTn>
                              </p:par>
                              <p:par>
                                <p:cTn fill="hold" nodeType="with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par>
                                <p:cTn fill="hold" nodeType="with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par>
                                <p:cTn fill="hold" nodeType="with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1000"/>
                                        <p:tgtEl>
                                          <p:spTgt spid="1495"/>
                                        </p:tgtEl>
                                      </p:cBhvr>
                                    </p:animEffect>
                                  </p:childTnLst>
                                </p:cTn>
                              </p:par>
                              <p:par>
                                <p:cTn fill="hold" nodeType="with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par>
                                <p:cTn fill="hold" nodeType="withEffect" presetClass="entr" presetID="10" presetSubtype="0">
                                  <p:stCondLst>
                                    <p:cond delay="0"/>
                                  </p:stCondLst>
                                  <p:childTnLst>
                                    <p:set>
                                      <p:cBhvr>
                                        <p:cTn dur="1" fill="hold">
                                          <p:stCondLst>
                                            <p:cond delay="0"/>
                                          </p:stCondLst>
                                        </p:cTn>
                                        <p:tgtEl>
                                          <p:spTgt spid="1497"/>
                                        </p:tgtEl>
                                        <p:attrNameLst>
                                          <p:attrName>style.visibility</p:attrName>
                                        </p:attrNameLst>
                                      </p:cBhvr>
                                      <p:to>
                                        <p:strVal val="visible"/>
                                      </p:to>
                                    </p:set>
                                    <p:animEffect filter="fade" transition="in">
                                      <p:cBhvr>
                                        <p:cTn dur="1000"/>
                                        <p:tgtEl>
                                          <p:spTgt spid="1497"/>
                                        </p:tgtEl>
                                      </p:cBhvr>
                                    </p:animEffect>
                                  </p:childTnLst>
                                </p:cTn>
                              </p:par>
                              <p:par>
                                <p:cTn fill="hold" nodeType="with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1000"/>
                                        <p:tgtEl>
                                          <p:spTgt spid="1498"/>
                                        </p:tgtEl>
                                      </p:cBhvr>
                                    </p:animEffect>
                                  </p:childTnLst>
                                </p:cTn>
                              </p:par>
                              <p:par>
                                <p:cTn fill="hold" nodeType="with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1000"/>
                                        <p:tgtEl>
                                          <p:spTgt spid="1499"/>
                                        </p:tgtEl>
                                      </p:cBhvr>
                                    </p:animEffect>
                                  </p:childTnLst>
                                </p:cTn>
                              </p:par>
                              <p:par>
                                <p:cTn fill="hold" nodeType="with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1000"/>
                                        <p:tgtEl>
                                          <p:spTgt spid="1500"/>
                                        </p:tgtEl>
                                      </p:cBhvr>
                                    </p:animEffect>
                                  </p:childTnLst>
                                </p:cTn>
                              </p:par>
                              <p:par>
                                <p:cTn fill="hold" nodeType="with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1000"/>
                                        <p:tgtEl>
                                          <p:spTgt spid="1501"/>
                                        </p:tgtEl>
                                      </p:cBhvr>
                                    </p:animEffect>
                                  </p:childTnLst>
                                </p:cTn>
                              </p:par>
                              <p:par>
                                <p:cTn fill="hold" nodeType="with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1000"/>
                                        <p:tgtEl>
                                          <p:spTgt spid="1502"/>
                                        </p:tgtEl>
                                      </p:cBhvr>
                                    </p:animEffect>
                                  </p:childTnLst>
                                </p:cTn>
                              </p:par>
                              <p:par>
                                <p:cTn fill="hold" nodeType="with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1000"/>
                                        <p:tgtEl>
                                          <p:spTgt spid="1503"/>
                                        </p:tgtEl>
                                      </p:cBhvr>
                                    </p:animEffect>
                                  </p:childTnLst>
                                </p:cTn>
                              </p:par>
                              <p:par>
                                <p:cTn fill="hold" nodeType="with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1000"/>
                                        <p:tgtEl>
                                          <p:spTgt spid="1504"/>
                                        </p:tgtEl>
                                      </p:cBhvr>
                                    </p:animEffect>
                                  </p:childTnLst>
                                </p:cTn>
                              </p:par>
                              <p:par>
                                <p:cTn fill="hold" nodeType="with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par>
                                <p:cTn fill="hold" nodeType="with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1000"/>
                                        <p:tgtEl>
                                          <p:spTgt spid="1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1000"/>
                                        <p:tgtEl>
                                          <p:spTgt spid="1507"/>
                                        </p:tgtEl>
                                      </p:cBhvr>
                                    </p:animEffect>
                                  </p:childTnLst>
                                </p:cTn>
                              </p:par>
                              <p:par>
                                <p:cTn fill="hold" nodeType="with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000"/>
                                        <p:tgtEl>
                                          <p:spTgt spid="1509"/>
                                        </p:tgtEl>
                                      </p:cBhvr>
                                    </p:animEffect>
                                  </p:childTnLst>
                                </p:cTn>
                              </p:par>
                              <p:par>
                                <p:cTn fill="hold" nodeType="with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000"/>
                                        <p:tgtEl>
                                          <p:spTgt spid="1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34" name="Shape 234"/>
        <p:cNvGrpSpPr/>
        <p:nvPr/>
      </p:nvGrpSpPr>
      <p:grpSpPr>
        <a:xfrm>
          <a:off x="0" y="0"/>
          <a:ext cx="0" cy="0"/>
          <a:chOff x="0" y="0"/>
          <a:chExt cx="0" cy="0"/>
        </a:xfrm>
      </p:grpSpPr>
      <p:sp>
        <p:nvSpPr>
          <p:cNvPr id="235" name="Google Shape;235;p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Machine Learning</a:t>
            </a:r>
            <a:endParaRPr sz="2600"/>
          </a:p>
        </p:txBody>
      </p:sp>
      <p:sp>
        <p:nvSpPr>
          <p:cNvPr id="236" name="Google Shape;236;p5"/>
          <p:cNvSpPr/>
          <p:nvPr/>
        </p:nvSpPr>
        <p:spPr>
          <a:xfrm>
            <a:off x="6413563" y="2048300"/>
            <a:ext cx="2169072" cy="1020924"/>
          </a:xfrm>
          <a:prstGeom prst="cloud">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
          <p:cNvSpPr txBox="1"/>
          <p:nvPr/>
        </p:nvSpPr>
        <p:spPr>
          <a:xfrm>
            <a:off x="98250" y="1235875"/>
            <a:ext cx="8644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E101A"/>
              </a:buClr>
              <a:buSzPts val="1400"/>
              <a:buFont typeface="Arial"/>
              <a:buChar char="●"/>
            </a:pPr>
            <a:r>
              <a:rPr b="1" i="0" lang="en-GB" sz="1400" u="none" cap="none" strike="noStrike">
                <a:solidFill>
                  <a:srgbClr val="0E101A"/>
                </a:solidFill>
                <a:latin typeface="Arial"/>
                <a:ea typeface="Arial"/>
                <a:cs typeface="Arial"/>
                <a:sym typeface="Arial"/>
              </a:rPr>
              <a:t>Machine learning</a:t>
            </a:r>
            <a:r>
              <a:rPr b="0" i="0" lang="en-GB" sz="1400" u="none" cap="none" strike="noStrike">
                <a:solidFill>
                  <a:srgbClr val="0E101A"/>
                </a:solidFill>
                <a:latin typeface="Arial"/>
                <a:ea typeface="Arial"/>
                <a:cs typeface="Arial"/>
                <a:sym typeface="Arial"/>
              </a:rPr>
              <a:t> aims to reach this goal with machines that </a:t>
            </a:r>
            <a:r>
              <a:rPr b="1" i="0" lang="en-GB" sz="1400" u="none" cap="none" strike="noStrike">
                <a:solidFill>
                  <a:srgbClr val="0E101A"/>
                </a:solidFill>
                <a:latin typeface="Arial"/>
                <a:ea typeface="Arial"/>
                <a:cs typeface="Arial"/>
                <a:sym typeface="Arial"/>
              </a:rPr>
              <a:t>learns from data</a:t>
            </a:r>
            <a:r>
              <a:rPr b="0" i="0" lang="en-GB" sz="1400" u="none" cap="none" strike="noStrike">
                <a:solidFill>
                  <a:srgbClr val="0E101A"/>
                </a:solidFill>
                <a:latin typeface="Arial"/>
                <a:ea typeface="Arial"/>
                <a:cs typeface="Arial"/>
                <a:sym typeface="Arial"/>
              </a:rPr>
              <a:t>.</a:t>
            </a:r>
            <a:endParaRPr b="0" i="0" sz="1600" u="none" cap="none" strike="noStrike">
              <a:solidFill>
                <a:srgbClr val="000000"/>
              </a:solidFill>
              <a:latin typeface="Arial"/>
              <a:ea typeface="Arial"/>
              <a:cs typeface="Arial"/>
              <a:sym typeface="Arial"/>
            </a:endParaRPr>
          </a:p>
        </p:txBody>
      </p:sp>
      <p:grpSp>
        <p:nvGrpSpPr>
          <p:cNvPr id="238" name="Google Shape;238;p5"/>
          <p:cNvGrpSpPr/>
          <p:nvPr/>
        </p:nvGrpSpPr>
        <p:grpSpPr>
          <a:xfrm>
            <a:off x="2946575" y="2059625"/>
            <a:ext cx="2696600" cy="1360375"/>
            <a:chOff x="6485100" y="-1057050"/>
            <a:chExt cx="2696600" cy="1360375"/>
          </a:xfrm>
        </p:grpSpPr>
        <p:sp>
          <p:nvSpPr>
            <p:cNvPr id="239" name="Google Shape;239;p5"/>
            <p:cNvSpPr/>
            <p:nvPr/>
          </p:nvSpPr>
          <p:spPr>
            <a:xfrm>
              <a:off x="7242150" y="-816025"/>
              <a:ext cx="1077000" cy="6798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Machine Learning</a:t>
              </a:r>
              <a:endParaRPr b="0" i="0" sz="1400" u="none" cap="none" strike="noStrike">
                <a:solidFill>
                  <a:srgbClr val="000000"/>
                </a:solidFill>
                <a:latin typeface="Arial"/>
                <a:ea typeface="Arial"/>
                <a:cs typeface="Arial"/>
                <a:sym typeface="Arial"/>
              </a:endParaRPr>
            </a:p>
          </p:txBody>
        </p:sp>
        <p:cxnSp>
          <p:nvCxnSpPr>
            <p:cNvPr id="240" name="Google Shape;240;p5"/>
            <p:cNvCxnSpPr/>
            <p:nvPr/>
          </p:nvCxnSpPr>
          <p:spPr>
            <a:xfrm flipH="1" rot="10800000">
              <a:off x="6506475" y="-453225"/>
              <a:ext cx="696300" cy="8400"/>
            </a:xfrm>
            <a:prstGeom prst="straightConnector1">
              <a:avLst/>
            </a:prstGeom>
            <a:noFill/>
            <a:ln cap="flat" cmpd="sng" w="9525">
              <a:solidFill>
                <a:srgbClr val="424242"/>
              </a:solidFill>
              <a:prstDash val="solid"/>
              <a:round/>
              <a:headEnd len="sm" w="sm" type="none"/>
              <a:tailEnd len="med" w="med" type="triangle"/>
            </a:ln>
          </p:spPr>
        </p:cxnSp>
        <p:sp>
          <p:nvSpPr>
            <p:cNvPr id="241" name="Google Shape;241;p5"/>
            <p:cNvSpPr txBox="1"/>
            <p:nvPr/>
          </p:nvSpPr>
          <p:spPr>
            <a:xfrm>
              <a:off x="6485100" y="-1017775"/>
              <a:ext cx="69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Input</a:t>
              </a:r>
              <a:endParaRPr b="1" i="0" sz="1400" u="none" cap="none" strike="noStrike">
                <a:solidFill>
                  <a:srgbClr val="000000"/>
                </a:solidFill>
                <a:latin typeface="Roboto"/>
                <a:ea typeface="Roboto"/>
                <a:cs typeface="Roboto"/>
                <a:sym typeface="Roboto"/>
              </a:endParaRPr>
            </a:p>
          </p:txBody>
        </p:sp>
        <p:sp>
          <p:nvSpPr>
            <p:cNvPr id="242" name="Google Shape;242;p5"/>
            <p:cNvSpPr txBox="1"/>
            <p:nvPr/>
          </p:nvSpPr>
          <p:spPr>
            <a:xfrm>
              <a:off x="8326100" y="-1057050"/>
              <a:ext cx="85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output</a:t>
              </a:r>
              <a:endParaRPr b="1" i="0" sz="1400" u="none" cap="none" strike="noStrike">
                <a:solidFill>
                  <a:srgbClr val="000000"/>
                </a:solidFill>
                <a:latin typeface="Roboto"/>
                <a:ea typeface="Roboto"/>
                <a:cs typeface="Roboto"/>
                <a:sym typeface="Roboto"/>
              </a:endParaRPr>
            </a:p>
          </p:txBody>
        </p:sp>
        <p:sp>
          <p:nvSpPr>
            <p:cNvPr id="243" name="Google Shape;243;p5"/>
            <p:cNvSpPr txBox="1"/>
            <p:nvPr/>
          </p:nvSpPr>
          <p:spPr>
            <a:xfrm>
              <a:off x="6668625" y="-3707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x</a:t>
              </a:r>
              <a:endParaRPr b="1" i="0" sz="1200" u="none" cap="none" strike="noStrike">
                <a:solidFill>
                  <a:srgbClr val="000000"/>
                </a:solidFill>
                <a:latin typeface="Roboto"/>
                <a:ea typeface="Roboto"/>
                <a:cs typeface="Roboto"/>
                <a:sym typeface="Roboto"/>
              </a:endParaRPr>
            </a:p>
          </p:txBody>
        </p:sp>
        <p:sp>
          <p:nvSpPr>
            <p:cNvPr id="244" name="Google Shape;244;p5"/>
            <p:cNvSpPr txBox="1"/>
            <p:nvPr/>
          </p:nvSpPr>
          <p:spPr>
            <a:xfrm>
              <a:off x="754267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cxnSp>
          <p:nvCxnSpPr>
            <p:cNvPr id="245" name="Google Shape;245;p5"/>
            <p:cNvCxnSpPr/>
            <p:nvPr/>
          </p:nvCxnSpPr>
          <p:spPr>
            <a:xfrm flipH="1" rot="10800000">
              <a:off x="8335275" y="-453225"/>
              <a:ext cx="696300" cy="8400"/>
            </a:xfrm>
            <a:prstGeom prst="straightConnector1">
              <a:avLst/>
            </a:prstGeom>
            <a:noFill/>
            <a:ln cap="flat" cmpd="sng" w="9525">
              <a:solidFill>
                <a:srgbClr val="424242"/>
              </a:solidFill>
              <a:prstDash val="solid"/>
              <a:round/>
              <a:headEnd len="sm" w="sm" type="none"/>
              <a:tailEnd len="med" w="med" type="triangle"/>
            </a:ln>
          </p:spPr>
        </p:cxnSp>
      </p:grpSp>
      <p:sp>
        <p:nvSpPr>
          <p:cNvPr id="246" name="Google Shape;246;p5"/>
          <p:cNvSpPr txBox="1"/>
          <p:nvPr/>
        </p:nvSpPr>
        <p:spPr>
          <a:xfrm>
            <a:off x="297725" y="3452688"/>
            <a:ext cx="6677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want a function </a:t>
            </a:r>
            <a:r>
              <a:rPr b="0" i="1" lang="en-GB" sz="1400" u="none" cap="none" strike="noStrike">
                <a:solidFill>
                  <a:srgbClr val="000000"/>
                </a:solidFill>
                <a:latin typeface="Roboto"/>
                <a:ea typeface="Roboto"/>
                <a:cs typeface="Roboto"/>
                <a:sym typeface="Roboto"/>
              </a:rPr>
              <a:t>f(</a:t>
            </a:r>
            <a:r>
              <a:rPr b="1" i="0" lang="en-GB" sz="1400" u="none" cap="none" strike="noStrike">
                <a:solidFill>
                  <a:srgbClr val="000000"/>
                </a:solidFill>
                <a:latin typeface="Roboto"/>
                <a:ea typeface="Roboto"/>
                <a:cs typeface="Roboto"/>
                <a:sym typeface="Roboto"/>
              </a:rPr>
              <a:t>x</a:t>
            </a:r>
            <a:r>
              <a:rPr b="0" i="1" lang="en-GB" sz="1400" u="none" cap="none" strike="noStrike">
                <a:solidFill>
                  <a:srgbClr val="000000"/>
                </a:solidFill>
                <a:latin typeface="Roboto"/>
                <a:ea typeface="Roboto"/>
                <a:cs typeface="Roboto"/>
                <a:sym typeface="Roboto"/>
              </a:rPr>
              <a:t>)</a:t>
            </a:r>
            <a:r>
              <a:rPr b="0" i="0" lang="en-GB" sz="1400" u="none" cap="none" strike="noStrike">
                <a:solidFill>
                  <a:srgbClr val="000000"/>
                </a:solidFill>
                <a:latin typeface="Roboto"/>
                <a:ea typeface="Roboto"/>
                <a:cs typeface="Roboto"/>
                <a:sym typeface="Roboto"/>
              </a:rPr>
              <a:t> that maps the input </a:t>
            </a:r>
            <a:r>
              <a:rPr b="1" i="1" lang="en-GB" sz="1400" u="none" cap="none" strike="noStrike">
                <a:solidFill>
                  <a:srgbClr val="000000"/>
                </a:solidFill>
                <a:latin typeface="Roboto"/>
                <a:ea typeface="Roboto"/>
                <a:cs typeface="Roboto"/>
                <a:sym typeface="Roboto"/>
              </a:rPr>
              <a:t>x</a:t>
            </a:r>
            <a:r>
              <a:rPr b="0" i="0" lang="en-GB" sz="1400" u="none" cap="none" strike="noStrike">
                <a:solidFill>
                  <a:srgbClr val="000000"/>
                </a:solidFill>
                <a:latin typeface="Roboto"/>
                <a:ea typeface="Roboto"/>
                <a:cs typeface="Roboto"/>
                <a:sym typeface="Roboto"/>
              </a:rPr>
              <a:t> into the desired output </a:t>
            </a:r>
            <a:r>
              <a:rPr b="1" i="1" lang="en-GB" sz="1400" u="none" cap="none" strike="noStrike">
                <a:solidFill>
                  <a:srgbClr val="000000"/>
                </a:solidFill>
                <a:latin typeface="Roboto"/>
                <a:ea typeface="Roboto"/>
                <a:cs typeface="Roboto"/>
                <a:sym typeface="Roboto"/>
              </a:rPr>
              <a:t>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247" name="Google Shape;247;p5"/>
          <p:cNvSpPr txBox="1"/>
          <p:nvPr/>
        </p:nvSpPr>
        <p:spPr>
          <a:xfrm>
            <a:off x="6473150" y="2270225"/>
            <a:ext cx="2049900" cy="615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t>
            </a:r>
            <a:r>
              <a:rPr b="1" i="0" lang="en-GB" sz="1400" u="none" cap="none" strike="noStrike">
                <a:solidFill>
                  <a:srgbClr val="000000"/>
                </a:solidFill>
                <a:latin typeface="Roboto"/>
                <a:ea typeface="Roboto"/>
                <a:cs typeface="Roboto"/>
                <a:sym typeface="Roboto"/>
              </a:rPr>
              <a:t>x</a:t>
            </a:r>
            <a:r>
              <a:rPr b="0" i="0" lang="en-GB" sz="1400" u="none" cap="none" strike="noStrike">
                <a:solidFill>
                  <a:srgbClr val="000000"/>
                </a:solidFill>
                <a:latin typeface="Roboto"/>
                <a:ea typeface="Roboto"/>
                <a:cs typeface="Roboto"/>
                <a:sym typeface="Roboto"/>
              </a:rPr>
              <a:t>) is </a:t>
            </a:r>
            <a:r>
              <a:rPr b="1" i="0" lang="en-GB" sz="1400" u="none" cap="none" strike="noStrike">
                <a:solidFill>
                  <a:srgbClr val="000000"/>
                </a:solidFill>
                <a:latin typeface="Roboto"/>
                <a:ea typeface="Roboto"/>
                <a:cs typeface="Roboto"/>
                <a:sym typeface="Roboto"/>
              </a:rPr>
              <a:t>learned</a:t>
            </a:r>
            <a:r>
              <a:rPr b="0" i="0" lang="en-GB" sz="1400" u="none" cap="none" strike="noStrike">
                <a:solidFill>
                  <a:srgbClr val="000000"/>
                </a:solidFill>
                <a:latin typeface="Roboto"/>
                <a:ea typeface="Roboto"/>
                <a:cs typeface="Roboto"/>
                <a:sym typeface="Roboto"/>
              </a:rPr>
              <a:t> from data.</a:t>
            </a:r>
            <a:endParaRPr b="0" i="0" sz="1400" u="none" cap="none" strike="noStrike">
              <a:solidFill>
                <a:srgbClr val="000000"/>
              </a:solidFill>
              <a:latin typeface="Roboto"/>
              <a:ea typeface="Roboto"/>
              <a:cs typeface="Roboto"/>
              <a:sym typeface="Roboto"/>
            </a:endParaRPr>
          </a:p>
        </p:txBody>
      </p:sp>
      <p:sp>
        <p:nvSpPr>
          <p:cNvPr id="248" name="Google Shape;248;p5"/>
          <p:cNvSpPr txBox="1"/>
          <p:nvPr/>
        </p:nvSpPr>
        <p:spPr>
          <a:xfrm>
            <a:off x="252300" y="4087400"/>
            <a:ext cx="8639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practice, we show to machine many </a:t>
            </a:r>
            <a:r>
              <a:rPr b="1" i="0" lang="en-GB" sz="1400" u="none" cap="none" strike="noStrike">
                <a:solidFill>
                  <a:srgbClr val="000000"/>
                </a:solidFill>
                <a:latin typeface="Roboto"/>
                <a:ea typeface="Roboto"/>
                <a:cs typeface="Roboto"/>
                <a:sym typeface="Roboto"/>
              </a:rPr>
              <a:t>input-output examples</a:t>
            </a:r>
            <a:r>
              <a:rPr b="0" i="0" lang="en-GB" sz="1400" u="none" cap="none" strike="noStrike">
                <a:solidFill>
                  <a:srgbClr val="000000"/>
                </a:solidFill>
                <a:latin typeface="Roboto"/>
                <a:ea typeface="Roboto"/>
                <a:cs typeface="Roboto"/>
                <a:sym typeface="Roboto"/>
              </a:rPr>
              <a:t>. The algorithm should learn the mapping between the input and output spaces with these examples. </a:t>
            </a:r>
            <a:endParaRPr b="0" i="0" sz="1400" u="none" cap="none" strike="noStrike">
              <a:solidFill>
                <a:srgbClr val="000000"/>
              </a:solidFill>
              <a:latin typeface="Roboto"/>
              <a:ea typeface="Roboto"/>
              <a:cs typeface="Roboto"/>
              <a:sym typeface="Roboto"/>
            </a:endParaRPr>
          </a:p>
        </p:txBody>
      </p:sp>
      <p:grpSp>
        <p:nvGrpSpPr>
          <p:cNvPr id="249" name="Google Shape;249;p5"/>
          <p:cNvGrpSpPr/>
          <p:nvPr/>
        </p:nvGrpSpPr>
        <p:grpSpPr>
          <a:xfrm>
            <a:off x="572425" y="1735713"/>
            <a:ext cx="1937100" cy="1566300"/>
            <a:chOff x="6587625" y="-754175"/>
            <a:chExt cx="1937100" cy="1566300"/>
          </a:xfrm>
        </p:grpSpPr>
        <p:sp>
          <p:nvSpPr>
            <p:cNvPr id="250" name="Google Shape;250;p5"/>
            <p:cNvSpPr/>
            <p:nvPr/>
          </p:nvSpPr>
          <p:spPr>
            <a:xfrm>
              <a:off x="6587625" y="-754175"/>
              <a:ext cx="1937100" cy="1566300"/>
            </a:xfrm>
            <a:prstGeom prst="ellipse">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
            <p:cNvSpPr/>
            <p:nvPr/>
          </p:nvSpPr>
          <p:spPr>
            <a:xfrm>
              <a:off x="7270273" y="-269425"/>
              <a:ext cx="1154100" cy="954600"/>
            </a:xfrm>
            <a:prstGeom prst="ellipse">
              <a:avLst/>
            </a:prstGeom>
            <a:solidFill>
              <a:srgbClr val="F4B4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
            <p:cNvSpPr txBox="1"/>
            <p:nvPr/>
          </p:nvSpPr>
          <p:spPr>
            <a:xfrm>
              <a:off x="7122700" y="-731131"/>
              <a:ext cx="998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Artificial Intelligence</a:t>
              </a:r>
              <a:endParaRPr b="0" i="0" sz="900" u="none" cap="none" strike="noStrike">
                <a:solidFill>
                  <a:srgbClr val="000000"/>
                </a:solidFill>
                <a:latin typeface="Roboto"/>
                <a:ea typeface="Roboto"/>
                <a:cs typeface="Roboto"/>
                <a:sym typeface="Roboto"/>
              </a:endParaRPr>
            </a:p>
          </p:txBody>
        </p:sp>
        <p:sp>
          <p:nvSpPr>
            <p:cNvPr id="253" name="Google Shape;253;p5"/>
            <p:cNvSpPr txBox="1"/>
            <p:nvPr/>
          </p:nvSpPr>
          <p:spPr>
            <a:xfrm>
              <a:off x="7493315" y="-58916"/>
              <a:ext cx="1031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Machine Learning</a:t>
              </a:r>
              <a:endParaRPr b="0" i="0" sz="900" u="none" cap="none" strike="noStrike">
                <a:solidFill>
                  <a:srgbClr val="000000"/>
                </a:solidFill>
                <a:latin typeface="Roboto"/>
                <a:ea typeface="Roboto"/>
                <a:cs typeface="Roboto"/>
                <a:sym typeface="Roboto"/>
              </a:endParaRPr>
            </a:p>
          </p:txBody>
        </p:sp>
      </p:grpSp>
      <p:pic>
        <p:nvPicPr>
          <p:cNvPr descr=" \hat{\mathbf{y}}" id="254" name="Google Shape;254;p5"/>
          <p:cNvPicPr preferRelativeResize="0"/>
          <p:nvPr/>
        </p:nvPicPr>
        <p:blipFill rotWithShape="1">
          <a:blip r:embed="rId3">
            <a:alphaModFix/>
          </a:blip>
          <a:srcRect b="0" l="0" r="0" t="0"/>
          <a:stretch/>
        </p:blipFill>
        <p:spPr>
          <a:xfrm>
            <a:off x="5008600" y="2828925"/>
            <a:ext cx="134550" cy="209300"/>
          </a:xfrm>
          <a:prstGeom prst="rect">
            <a:avLst/>
          </a:prstGeom>
          <a:noFill/>
          <a:ln>
            <a:noFill/>
          </a:ln>
        </p:spPr>
      </p:pic>
      <p:sp>
        <p:nvSpPr>
          <p:cNvPr id="255" name="Google Shape;255;p5"/>
          <p:cNvSpPr txBox="1"/>
          <p:nvPr/>
        </p:nvSpPr>
        <p:spPr>
          <a:xfrm>
            <a:off x="8523541" y="5305223"/>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GB" sz="1000" u="none" cap="none" strike="noStrike">
                <a:solidFill>
                  <a:srgbClr val="737373"/>
                </a:solidFill>
                <a:latin typeface="Roboto"/>
                <a:ea typeface="Roboto"/>
                <a:cs typeface="Roboto"/>
                <a:sym typeface="Roboto"/>
              </a:rPr>
              <a:t>‹#›</a:t>
            </a:fld>
            <a:endParaRPr b="0" i="0" sz="1000" u="none" cap="none" strike="noStrike">
              <a:solidFill>
                <a:srgbClr val="737373"/>
              </a:solidFill>
              <a:latin typeface="Roboto"/>
              <a:ea typeface="Roboto"/>
              <a:cs typeface="Roboto"/>
              <a:sym typeface="Roboto"/>
            </a:endParaRPr>
          </a:p>
        </p:txBody>
      </p:sp>
      <p:sp>
        <p:nvSpPr>
          <p:cNvPr id="256" name="Google Shape;256;p5"/>
          <p:cNvSpPr txBox="1"/>
          <p:nvPr/>
        </p:nvSpPr>
        <p:spPr>
          <a:xfrm>
            <a:off x="98250" y="752425"/>
            <a:ext cx="8863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Artificial Intelligence</a:t>
            </a:r>
            <a:r>
              <a:rPr b="0" i="0" lang="en-GB" sz="1400" u="none" cap="none" strike="noStrike">
                <a:solidFill>
                  <a:srgbClr val="000000"/>
                </a:solidFill>
                <a:latin typeface="Arial"/>
                <a:ea typeface="Arial"/>
                <a:cs typeface="Arial"/>
                <a:sym typeface="Arial"/>
              </a:rPr>
              <a:t> aims to build </a:t>
            </a:r>
            <a:r>
              <a:rPr b="1" i="0" lang="en-GB" sz="1400" u="none" cap="none" strike="noStrike">
                <a:solidFill>
                  <a:srgbClr val="000000"/>
                </a:solidFill>
                <a:latin typeface="Arial"/>
                <a:ea typeface="Arial"/>
                <a:cs typeface="Arial"/>
                <a:sym typeface="Arial"/>
              </a:rPr>
              <a:t>machines</a:t>
            </a:r>
            <a:r>
              <a:rPr b="0" i="0" lang="en-GB" sz="1400" u="none" cap="none" strike="noStrike">
                <a:solidFill>
                  <a:srgbClr val="000000"/>
                </a:solidFill>
                <a:latin typeface="Arial"/>
                <a:ea typeface="Arial"/>
                <a:cs typeface="Arial"/>
                <a:sym typeface="Arial"/>
              </a:rPr>
              <a:t> that mimic </a:t>
            </a:r>
            <a:r>
              <a:rPr b="1" i="0" lang="en-GB" sz="1400" u="none" cap="none" strike="noStrike">
                <a:solidFill>
                  <a:srgbClr val="000000"/>
                </a:solidFill>
                <a:latin typeface="Arial"/>
                <a:ea typeface="Arial"/>
                <a:cs typeface="Arial"/>
                <a:sym typeface="Arial"/>
              </a:rPr>
              <a:t>human</a:t>
            </a:r>
            <a:r>
              <a:rPr b="0" i="0" lang="en-GB" sz="1400" u="none" cap="none" strike="noStrike">
                <a:solidFill>
                  <a:srgbClr val="000000"/>
                </a:solidFill>
                <a:latin typeface="Arial"/>
                <a:ea typeface="Arial"/>
                <a:cs typeface="Arial"/>
                <a:sym typeface="Arial"/>
              </a:rPr>
              <a:t> intelligence.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16" name="Shape 1516"/>
        <p:cNvGrpSpPr/>
        <p:nvPr/>
      </p:nvGrpSpPr>
      <p:grpSpPr>
        <a:xfrm>
          <a:off x="0" y="0"/>
          <a:ext cx="0" cy="0"/>
          <a:chOff x="0" y="0"/>
          <a:chExt cx="0" cy="0"/>
        </a:xfrm>
      </p:grpSpPr>
      <p:sp>
        <p:nvSpPr>
          <p:cNvPr id="1517" name="Google Shape;1517;p5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Linear Models</a:t>
            </a:r>
            <a:endParaRPr sz="2600"/>
          </a:p>
        </p:txBody>
      </p:sp>
      <p:sp>
        <p:nvSpPr>
          <p:cNvPr id="1518" name="Google Shape;1518;p51"/>
          <p:cNvSpPr txBox="1"/>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GB" sz="1000" u="none" cap="none" strike="noStrike">
                <a:solidFill>
                  <a:srgbClr val="737373"/>
                </a:solidFill>
                <a:latin typeface="Roboto"/>
                <a:ea typeface="Roboto"/>
                <a:cs typeface="Roboto"/>
                <a:sym typeface="Roboto"/>
              </a:rPr>
              <a:t>‹#›</a:t>
            </a:fld>
            <a:endParaRPr b="0" i="0" sz="1000" u="none" cap="none" strike="noStrike">
              <a:solidFill>
                <a:srgbClr val="737373"/>
              </a:solidFill>
              <a:latin typeface="Roboto"/>
              <a:ea typeface="Roboto"/>
              <a:cs typeface="Roboto"/>
              <a:sym typeface="Roboto"/>
            </a:endParaRPr>
          </a:p>
        </p:txBody>
      </p:sp>
      <p:sp>
        <p:nvSpPr>
          <p:cNvPr id="1519" name="Google Shape;1519;p51"/>
          <p:cNvSpPr txBox="1"/>
          <p:nvPr/>
        </p:nvSpPr>
        <p:spPr>
          <a:xfrm>
            <a:off x="255325" y="841900"/>
            <a:ext cx="5082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Linear models can be used for classification as well.</a:t>
            </a:r>
            <a:endParaRPr b="0" i="0" sz="1400" u="none" cap="none" strike="noStrike">
              <a:solidFill>
                <a:srgbClr val="000000"/>
              </a:solidFill>
              <a:latin typeface="Roboto"/>
              <a:ea typeface="Roboto"/>
              <a:cs typeface="Roboto"/>
              <a:sym typeface="Roboto"/>
            </a:endParaRPr>
          </a:p>
        </p:txBody>
      </p:sp>
      <p:sp>
        <p:nvSpPr>
          <p:cNvPr id="1520" name="Google Shape;1520;p51"/>
          <p:cNvSpPr txBox="1"/>
          <p:nvPr/>
        </p:nvSpPr>
        <p:spPr>
          <a:xfrm>
            <a:off x="357986" y="1388750"/>
            <a:ext cx="3290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Logistic Regression</a:t>
            </a:r>
            <a:r>
              <a:rPr b="0" i="0" lang="en-GB" sz="1100" u="none" cap="none" strike="noStrike">
                <a:solidFill>
                  <a:srgbClr val="000000"/>
                </a:solidFill>
                <a:latin typeface="Roboto"/>
                <a:ea typeface="Roboto"/>
                <a:cs typeface="Roboto"/>
                <a:sym typeface="Roboto"/>
              </a:rPr>
              <a:t> (binary classification)</a:t>
            </a:r>
            <a:endParaRPr b="0" i="0" sz="1100" u="none" cap="none" strike="noStrike">
              <a:solidFill>
                <a:srgbClr val="000000"/>
              </a:solidFill>
              <a:latin typeface="Roboto"/>
              <a:ea typeface="Roboto"/>
              <a:cs typeface="Roboto"/>
              <a:sym typeface="Roboto"/>
            </a:endParaRPr>
          </a:p>
        </p:txBody>
      </p:sp>
      <p:sp>
        <p:nvSpPr>
          <p:cNvPr id="1521" name="Google Shape;1521;p51"/>
          <p:cNvSpPr txBox="1"/>
          <p:nvPr/>
        </p:nvSpPr>
        <p:spPr>
          <a:xfrm>
            <a:off x="2124675" y="2757950"/>
            <a:ext cx="1153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Parameters</a:t>
            </a:r>
            <a:endParaRPr b="0" i="0" sz="1000" u="none" cap="none" strike="noStrike">
              <a:solidFill>
                <a:srgbClr val="000000"/>
              </a:solidFill>
              <a:latin typeface="Arial"/>
              <a:ea typeface="Arial"/>
              <a:cs typeface="Arial"/>
              <a:sym typeface="Arial"/>
            </a:endParaRPr>
          </a:p>
        </p:txBody>
      </p:sp>
      <p:pic>
        <p:nvPicPr>
          <p:cNvPr descr="\mathbf{w} = [w_0, w_1, ...,  w_M]^T" id="1522" name="Google Shape;1522;p51"/>
          <p:cNvPicPr preferRelativeResize="0"/>
          <p:nvPr/>
        </p:nvPicPr>
        <p:blipFill rotWithShape="1">
          <a:blip r:embed="rId3">
            <a:alphaModFix/>
          </a:blip>
          <a:srcRect b="0" l="0" r="0" t="0"/>
          <a:stretch/>
        </p:blipFill>
        <p:spPr>
          <a:xfrm>
            <a:off x="368825" y="2822850"/>
            <a:ext cx="1668125" cy="208900"/>
          </a:xfrm>
          <a:prstGeom prst="rect">
            <a:avLst/>
          </a:prstGeom>
          <a:noFill/>
          <a:ln>
            <a:noFill/>
          </a:ln>
        </p:spPr>
      </p:pic>
      <p:pic>
        <p:nvPicPr>
          <p:cNvPr descr="\mathbf{x} = [1, x_0, x_1, ..., x_D]^T" id="1523" name="Google Shape;1523;p51"/>
          <p:cNvPicPr preferRelativeResize="0"/>
          <p:nvPr/>
        </p:nvPicPr>
        <p:blipFill rotWithShape="1">
          <a:blip r:embed="rId4">
            <a:alphaModFix/>
          </a:blip>
          <a:srcRect b="0" l="0" r="0" t="0"/>
          <a:stretch/>
        </p:blipFill>
        <p:spPr>
          <a:xfrm>
            <a:off x="368825" y="3217550"/>
            <a:ext cx="1545601" cy="208900"/>
          </a:xfrm>
          <a:prstGeom prst="rect">
            <a:avLst/>
          </a:prstGeom>
          <a:noFill/>
          <a:ln>
            <a:noFill/>
          </a:ln>
        </p:spPr>
      </p:pic>
      <p:sp>
        <p:nvSpPr>
          <p:cNvPr id="1524" name="Google Shape;1524;p51"/>
          <p:cNvSpPr txBox="1"/>
          <p:nvPr/>
        </p:nvSpPr>
        <p:spPr>
          <a:xfrm>
            <a:off x="2124675" y="3138950"/>
            <a:ext cx="1153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Inputs</a:t>
            </a:r>
            <a:endParaRPr b="0" i="0" sz="1000" u="none" cap="none" strike="noStrike">
              <a:solidFill>
                <a:srgbClr val="000000"/>
              </a:solidFill>
              <a:latin typeface="Arial"/>
              <a:ea typeface="Arial"/>
              <a:cs typeface="Arial"/>
              <a:sym typeface="Arial"/>
            </a:endParaRPr>
          </a:p>
        </p:txBody>
      </p:sp>
      <p:sp>
        <p:nvSpPr>
          <p:cNvPr id="1525" name="Google Shape;1525;p51"/>
          <p:cNvSpPr txBox="1"/>
          <p:nvPr/>
        </p:nvSpPr>
        <p:spPr>
          <a:xfrm>
            <a:off x="368825" y="4639225"/>
            <a:ext cx="2554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Training loss</a:t>
            </a:r>
            <a:r>
              <a:rPr b="0" i="0" lang="en-GB" sz="1100" u="none" cap="none" strike="noStrike">
                <a:solidFill>
                  <a:srgbClr val="000000"/>
                </a:solidFill>
                <a:latin typeface="Roboto"/>
                <a:ea typeface="Roboto"/>
                <a:cs typeface="Roboto"/>
                <a:sym typeface="Roboto"/>
              </a:rPr>
              <a:t>: Binary Cross-Entropy</a:t>
            </a:r>
            <a:endParaRPr b="0" i="0" sz="1100" u="none" cap="none" strike="noStrike">
              <a:solidFill>
                <a:srgbClr val="000000"/>
              </a:solidFill>
              <a:latin typeface="Roboto"/>
              <a:ea typeface="Roboto"/>
              <a:cs typeface="Roboto"/>
              <a:sym typeface="Roboto"/>
            </a:endParaRPr>
          </a:p>
        </p:txBody>
      </p:sp>
      <p:pic>
        <p:nvPicPr>
          <p:cNvPr id="1526" name="Google Shape;1526;p51"/>
          <p:cNvPicPr preferRelativeResize="0"/>
          <p:nvPr/>
        </p:nvPicPr>
        <p:blipFill rotWithShape="1">
          <a:blip r:embed="rId5">
            <a:alphaModFix/>
          </a:blip>
          <a:srcRect b="0" l="0" r="0" t="0"/>
          <a:stretch/>
        </p:blipFill>
        <p:spPr>
          <a:xfrm>
            <a:off x="331725" y="3549150"/>
            <a:ext cx="1586727" cy="967374"/>
          </a:xfrm>
          <a:prstGeom prst="rect">
            <a:avLst/>
          </a:prstGeom>
          <a:noFill/>
          <a:ln>
            <a:noFill/>
          </a:ln>
        </p:spPr>
      </p:pic>
      <p:sp>
        <p:nvSpPr>
          <p:cNvPr id="1527" name="Google Shape;1527;p51"/>
          <p:cNvSpPr txBox="1"/>
          <p:nvPr/>
        </p:nvSpPr>
        <p:spPr>
          <a:xfrm>
            <a:off x="2103325" y="3889088"/>
            <a:ext cx="1153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Sigmoid</a:t>
            </a:r>
            <a:endParaRPr b="0" i="0" sz="1000" u="none" cap="none" strike="noStrike">
              <a:solidFill>
                <a:srgbClr val="000000"/>
              </a:solidFill>
              <a:latin typeface="Arial"/>
              <a:ea typeface="Arial"/>
              <a:cs typeface="Arial"/>
              <a:sym typeface="Arial"/>
            </a:endParaRPr>
          </a:p>
        </p:txBody>
      </p:sp>
      <p:pic>
        <p:nvPicPr>
          <p:cNvPr id="1528" name="Google Shape;1528;p51"/>
          <p:cNvPicPr preferRelativeResize="0"/>
          <p:nvPr/>
        </p:nvPicPr>
        <p:blipFill rotWithShape="1">
          <a:blip r:embed="rId6">
            <a:alphaModFix/>
          </a:blip>
          <a:srcRect b="0" l="0" r="0" t="0"/>
          <a:stretch/>
        </p:blipFill>
        <p:spPr>
          <a:xfrm>
            <a:off x="372750" y="2044825"/>
            <a:ext cx="1520196" cy="393600"/>
          </a:xfrm>
          <a:prstGeom prst="rect">
            <a:avLst/>
          </a:prstGeom>
          <a:noFill/>
          <a:ln>
            <a:noFill/>
          </a:ln>
        </p:spPr>
      </p:pic>
      <p:sp>
        <p:nvSpPr>
          <p:cNvPr id="1529" name="Google Shape;1529;p51"/>
          <p:cNvSpPr/>
          <p:nvPr/>
        </p:nvSpPr>
        <p:spPr>
          <a:xfrm>
            <a:off x="3543675" y="2106925"/>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51"/>
          <p:cNvSpPr/>
          <p:nvPr/>
        </p:nvSpPr>
        <p:spPr>
          <a:xfrm>
            <a:off x="3543675" y="2411725"/>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51"/>
          <p:cNvSpPr/>
          <p:nvPr/>
        </p:nvSpPr>
        <p:spPr>
          <a:xfrm>
            <a:off x="3543675" y="2716525"/>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51"/>
          <p:cNvSpPr/>
          <p:nvPr/>
        </p:nvSpPr>
        <p:spPr>
          <a:xfrm>
            <a:off x="3543675" y="3021325"/>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51"/>
          <p:cNvSpPr/>
          <p:nvPr/>
        </p:nvSpPr>
        <p:spPr>
          <a:xfrm>
            <a:off x="4153275" y="2564125"/>
            <a:ext cx="159300" cy="146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cxnSp>
        <p:nvCxnSpPr>
          <p:cNvPr id="1534" name="Google Shape;1534;p51"/>
          <p:cNvCxnSpPr>
            <a:stCxn id="1532" idx="7"/>
            <a:endCxn id="1533" idx="4"/>
          </p:cNvCxnSpPr>
          <p:nvPr/>
        </p:nvCxnSpPr>
        <p:spPr>
          <a:xfrm flipH="1" rot="10800000">
            <a:off x="3679646" y="2710321"/>
            <a:ext cx="553200" cy="332400"/>
          </a:xfrm>
          <a:prstGeom prst="straightConnector1">
            <a:avLst/>
          </a:prstGeom>
          <a:noFill/>
          <a:ln cap="flat" cmpd="sng" w="9525">
            <a:solidFill>
              <a:schemeClr val="dk2"/>
            </a:solidFill>
            <a:prstDash val="solid"/>
            <a:round/>
            <a:headEnd len="sm" w="sm" type="none"/>
            <a:tailEnd len="med" w="med" type="triangle"/>
          </a:ln>
        </p:spPr>
      </p:cxnSp>
      <p:cxnSp>
        <p:nvCxnSpPr>
          <p:cNvPr id="1535" name="Google Shape;1535;p51"/>
          <p:cNvCxnSpPr>
            <a:stCxn id="1531" idx="6"/>
            <a:endCxn id="1533" idx="2"/>
          </p:cNvCxnSpPr>
          <p:nvPr/>
        </p:nvCxnSpPr>
        <p:spPr>
          <a:xfrm flipH="1" rot="10800000">
            <a:off x="3702975" y="2637175"/>
            <a:ext cx="450300" cy="152400"/>
          </a:xfrm>
          <a:prstGeom prst="straightConnector1">
            <a:avLst/>
          </a:prstGeom>
          <a:noFill/>
          <a:ln cap="flat" cmpd="sng" w="9525">
            <a:solidFill>
              <a:schemeClr val="dk2"/>
            </a:solidFill>
            <a:prstDash val="solid"/>
            <a:round/>
            <a:headEnd len="sm" w="sm" type="none"/>
            <a:tailEnd len="med" w="med" type="triangle"/>
          </a:ln>
        </p:spPr>
      </p:cxnSp>
      <p:cxnSp>
        <p:nvCxnSpPr>
          <p:cNvPr id="1536" name="Google Shape;1536;p51"/>
          <p:cNvCxnSpPr>
            <a:stCxn id="1530" idx="6"/>
            <a:endCxn id="1533" idx="1"/>
          </p:cNvCxnSpPr>
          <p:nvPr/>
        </p:nvCxnSpPr>
        <p:spPr>
          <a:xfrm>
            <a:off x="3702975" y="2484775"/>
            <a:ext cx="473700" cy="100800"/>
          </a:xfrm>
          <a:prstGeom prst="straightConnector1">
            <a:avLst/>
          </a:prstGeom>
          <a:noFill/>
          <a:ln cap="flat" cmpd="sng" w="9525">
            <a:solidFill>
              <a:schemeClr val="dk2"/>
            </a:solidFill>
            <a:prstDash val="solid"/>
            <a:round/>
            <a:headEnd len="sm" w="sm" type="none"/>
            <a:tailEnd len="med" w="med" type="triangle"/>
          </a:ln>
        </p:spPr>
      </p:cxnSp>
      <p:cxnSp>
        <p:nvCxnSpPr>
          <p:cNvPr id="1537" name="Google Shape;1537;p51"/>
          <p:cNvCxnSpPr>
            <a:stCxn id="1529" idx="6"/>
            <a:endCxn id="1533" idx="0"/>
          </p:cNvCxnSpPr>
          <p:nvPr/>
        </p:nvCxnSpPr>
        <p:spPr>
          <a:xfrm>
            <a:off x="3702975" y="2179975"/>
            <a:ext cx="530100" cy="384300"/>
          </a:xfrm>
          <a:prstGeom prst="straightConnector1">
            <a:avLst/>
          </a:prstGeom>
          <a:noFill/>
          <a:ln cap="flat" cmpd="sng" w="9525">
            <a:solidFill>
              <a:schemeClr val="dk2"/>
            </a:solidFill>
            <a:prstDash val="solid"/>
            <a:round/>
            <a:headEnd len="sm" w="sm" type="none"/>
            <a:tailEnd len="med" w="med" type="triangle"/>
          </a:ln>
        </p:spPr>
      </p:cxnSp>
      <p:cxnSp>
        <p:nvCxnSpPr>
          <p:cNvPr id="1538" name="Google Shape;1538;p51"/>
          <p:cNvCxnSpPr>
            <a:stCxn id="1533" idx="6"/>
          </p:cNvCxnSpPr>
          <p:nvPr/>
        </p:nvCxnSpPr>
        <p:spPr>
          <a:xfrm>
            <a:off x="4312575" y="2637175"/>
            <a:ext cx="306000" cy="600"/>
          </a:xfrm>
          <a:prstGeom prst="straightConnector1">
            <a:avLst/>
          </a:prstGeom>
          <a:noFill/>
          <a:ln cap="flat" cmpd="sng" w="9525">
            <a:solidFill>
              <a:schemeClr val="dk2"/>
            </a:solidFill>
            <a:prstDash val="solid"/>
            <a:round/>
            <a:headEnd len="sm" w="sm" type="none"/>
            <a:tailEnd len="med" w="med" type="triangle"/>
          </a:ln>
        </p:spPr>
      </p:cxnSp>
      <p:sp>
        <p:nvSpPr>
          <p:cNvPr id="1539" name="Google Shape;1539;p51"/>
          <p:cNvSpPr txBox="1"/>
          <p:nvPr/>
        </p:nvSpPr>
        <p:spPr>
          <a:xfrm>
            <a:off x="3440850" y="3167425"/>
            <a:ext cx="23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x</a:t>
            </a:r>
            <a:endParaRPr b="1" i="0" sz="1400" u="none" cap="none" strike="noStrike">
              <a:solidFill>
                <a:srgbClr val="000000"/>
              </a:solidFill>
              <a:latin typeface="Roboto"/>
              <a:ea typeface="Roboto"/>
              <a:cs typeface="Roboto"/>
              <a:sym typeface="Roboto"/>
            </a:endParaRPr>
          </a:p>
        </p:txBody>
      </p:sp>
      <p:pic>
        <p:nvPicPr>
          <p:cNvPr descr="\hat{y}" id="1540" name="Google Shape;1540;p51"/>
          <p:cNvPicPr preferRelativeResize="0"/>
          <p:nvPr/>
        </p:nvPicPr>
        <p:blipFill rotWithShape="1">
          <a:blip r:embed="rId7">
            <a:alphaModFix/>
          </a:blip>
          <a:srcRect b="0" l="0" r="0" t="0"/>
          <a:stretch/>
        </p:blipFill>
        <p:spPr>
          <a:xfrm>
            <a:off x="5669838" y="2538650"/>
            <a:ext cx="107814" cy="208900"/>
          </a:xfrm>
          <a:prstGeom prst="rect">
            <a:avLst/>
          </a:prstGeom>
          <a:noFill/>
          <a:ln>
            <a:noFill/>
          </a:ln>
        </p:spPr>
      </p:pic>
      <p:sp>
        <p:nvSpPr>
          <p:cNvPr id="1541" name="Google Shape;1541;p51"/>
          <p:cNvSpPr txBox="1"/>
          <p:nvPr/>
        </p:nvSpPr>
        <p:spPr>
          <a:xfrm>
            <a:off x="3679650" y="1688275"/>
            <a:ext cx="29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w</a:t>
            </a:r>
            <a:endParaRPr b="1" i="0" sz="1400" u="none" cap="none" strike="noStrike">
              <a:solidFill>
                <a:srgbClr val="000000"/>
              </a:solidFill>
              <a:latin typeface="Roboto"/>
              <a:ea typeface="Roboto"/>
              <a:cs typeface="Roboto"/>
              <a:sym typeface="Roboto"/>
            </a:endParaRPr>
          </a:p>
        </p:txBody>
      </p:sp>
      <p:sp>
        <p:nvSpPr>
          <p:cNvPr id="1542" name="Google Shape;1542;p51"/>
          <p:cNvSpPr txBox="1"/>
          <p:nvPr/>
        </p:nvSpPr>
        <p:spPr>
          <a:xfrm>
            <a:off x="4047250" y="2991850"/>
            <a:ext cx="823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0</a:t>
            </a:r>
            <a:endParaRPr b="0" i="0" sz="700" u="none" cap="none" strike="noStrike">
              <a:solidFill>
                <a:srgbClr val="000000"/>
              </a:solidFill>
              <a:latin typeface="Roboto"/>
              <a:ea typeface="Roboto"/>
              <a:cs typeface="Roboto"/>
              <a:sym typeface="Roboto"/>
            </a:endParaRPr>
          </a:p>
        </p:txBody>
      </p:sp>
      <p:cxnSp>
        <p:nvCxnSpPr>
          <p:cNvPr id="1543" name="Google Shape;1543;p51"/>
          <p:cNvCxnSpPr>
            <a:endCxn id="1533" idx="4"/>
          </p:cNvCxnSpPr>
          <p:nvPr/>
        </p:nvCxnSpPr>
        <p:spPr>
          <a:xfrm flipH="1" rot="10800000">
            <a:off x="4220625" y="2710225"/>
            <a:ext cx="12300" cy="405300"/>
          </a:xfrm>
          <a:prstGeom prst="straightConnector1">
            <a:avLst/>
          </a:prstGeom>
          <a:noFill/>
          <a:ln cap="flat" cmpd="sng" w="9525">
            <a:solidFill>
              <a:schemeClr val="dk2"/>
            </a:solidFill>
            <a:prstDash val="solid"/>
            <a:round/>
            <a:headEnd len="sm" w="sm" type="none"/>
            <a:tailEnd len="med" w="med" type="triangle"/>
          </a:ln>
        </p:spPr>
      </p:cxnSp>
      <p:sp>
        <p:nvSpPr>
          <p:cNvPr id="1544" name="Google Shape;1544;p51"/>
          <p:cNvSpPr txBox="1"/>
          <p:nvPr/>
        </p:nvSpPr>
        <p:spPr>
          <a:xfrm>
            <a:off x="3977250" y="3167475"/>
            <a:ext cx="637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Roboto"/>
                <a:ea typeface="Roboto"/>
                <a:cs typeface="Roboto"/>
                <a:sym typeface="Roboto"/>
              </a:rPr>
              <a:t>Bias</a:t>
            </a:r>
            <a:endParaRPr b="0" i="1" sz="1000" u="none" cap="none" strike="noStrike">
              <a:solidFill>
                <a:srgbClr val="000000"/>
              </a:solidFill>
              <a:latin typeface="Roboto"/>
              <a:ea typeface="Roboto"/>
              <a:cs typeface="Roboto"/>
              <a:sym typeface="Roboto"/>
            </a:endParaRPr>
          </a:p>
        </p:txBody>
      </p:sp>
      <p:sp>
        <p:nvSpPr>
          <p:cNvPr id="1545" name="Google Shape;1545;p51"/>
          <p:cNvSpPr txBox="1"/>
          <p:nvPr/>
        </p:nvSpPr>
        <p:spPr>
          <a:xfrm>
            <a:off x="3209050" y="2001250"/>
            <a:ext cx="82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1</a:t>
            </a:r>
            <a:endParaRPr b="0" i="0" sz="800" u="none" cap="none" strike="noStrike">
              <a:solidFill>
                <a:srgbClr val="000000"/>
              </a:solidFill>
              <a:latin typeface="Roboto"/>
              <a:ea typeface="Roboto"/>
              <a:cs typeface="Roboto"/>
              <a:sym typeface="Roboto"/>
            </a:endParaRPr>
          </a:p>
        </p:txBody>
      </p:sp>
      <p:sp>
        <p:nvSpPr>
          <p:cNvPr id="1546" name="Google Shape;1546;p51"/>
          <p:cNvSpPr txBox="1"/>
          <p:nvPr/>
        </p:nvSpPr>
        <p:spPr>
          <a:xfrm>
            <a:off x="3209050" y="2306050"/>
            <a:ext cx="82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2</a:t>
            </a:r>
            <a:endParaRPr b="0" i="0" sz="800" u="none" cap="none" strike="noStrike">
              <a:solidFill>
                <a:srgbClr val="000000"/>
              </a:solidFill>
              <a:latin typeface="Roboto"/>
              <a:ea typeface="Roboto"/>
              <a:cs typeface="Roboto"/>
              <a:sym typeface="Roboto"/>
            </a:endParaRPr>
          </a:p>
        </p:txBody>
      </p:sp>
      <p:sp>
        <p:nvSpPr>
          <p:cNvPr id="1547" name="Google Shape;1547;p51"/>
          <p:cNvSpPr txBox="1"/>
          <p:nvPr/>
        </p:nvSpPr>
        <p:spPr>
          <a:xfrm>
            <a:off x="3209050" y="2610850"/>
            <a:ext cx="82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3</a:t>
            </a:r>
            <a:endParaRPr b="0" i="0" sz="800" u="none" cap="none" strike="noStrike">
              <a:solidFill>
                <a:srgbClr val="000000"/>
              </a:solidFill>
              <a:latin typeface="Roboto"/>
              <a:ea typeface="Roboto"/>
              <a:cs typeface="Roboto"/>
              <a:sym typeface="Roboto"/>
            </a:endParaRPr>
          </a:p>
        </p:txBody>
      </p:sp>
      <p:sp>
        <p:nvSpPr>
          <p:cNvPr id="1548" name="Google Shape;1548;p51"/>
          <p:cNvSpPr txBox="1"/>
          <p:nvPr/>
        </p:nvSpPr>
        <p:spPr>
          <a:xfrm>
            <a:off x="3211575" y="2903800"/>
            <a:ext cx="82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4</a:t>
            </a:r>
            <a:endParaRPr b="0" i="0" sz="800" u="none" cap="none" strike="noStrike">
              <a:solidFill>
                <a:srgbClr val="000000"/>
              </a:solidFill>
              <a:latin typeface="Roboto"/>
              <a:ea typeface="Roboto"/>
              <a:cs typeface="Roboto"/>
              <a:sym typeface="Roboto"/>
            </a:endParaRPr>
          </a:p>
        </p:txBody>
      </p:sp>
      <p:sp>
        <p:nvSpPr>
          <p:cNvPr id="1549" name="Google Shape;1549;p51"/>
          <p:cNvSpPr txBox="1"/>
          <p:nvPr/>
        </p:nvSpPr>
        <p:spPr>
          <a:xfrm>
            <a:off x="3814925" y="2043700"/>
            <a:ext cx="47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1</a:t>
            </a:r>
            <a:endParaRPr b="0" i="0" sz="700" u="none" cap="none" strike="noStrike">
              <a:solidFill>
                <a:srgbClr val="000000"/>
              </a:solidFill>
              <a:latin typeface="Roboto"/>
              <a:ea typeface="Roboto"/>
              <a:cs typeface="Roboto"/>
              <a:sym typeface="Roboto"/>
            </a:endParaRPr>
          </a:p>
        </p:txBody>
      </p:sp>
      <p:sp>
        <p:nvSpPr>
          <p:cNvPr id="1550" name="Google Shape;1550;p51"/>
          <p:cNvSpPr txBox="1"/>
          <p:nvPr/>
        </p:nvSpPr>
        <p:spPr>
          <a:xfrm>
            <a:off x="3649250" y="2230050"/>
            <a:ext cx="47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2</a:t>
            </a:r>
            <a:endParaRPr b="0" i="0" sz="700" u="none" cap="none" strike="noStrike">
              <a:solidFill>
                <a:srgbClr val="000000"/>
              </a:solidFill>
              <a:latin typeface="Roboto"/>
              <a:ea typeface="Roboto"/>
              <a:cs typeface="Roboto"/>
              <a:sym typeface="Roboto"/>
            </a:endParaRPr>
          </a:p>
        </p:txBody>
      </p:sp>
      <p:sp>
        <p:nvSpPr>
          <p:cNvPr id="1551" name="Google Shape;1551;p51"/>
          <p:cNvSpPr txBox="1"/>
          <p:nvPr/>
        </p:nvSpPr>
        <p:spPr>
          <a:xfrm>
            <a:off x="3649250" y="2473750"/>
            <a:ext cx="47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3</a:t>
            </a:r>
            <a:endParaRPr b="0" i="0" sz="700" u="none" cap="none" strike="noStrike">
              <a:solidFill>
                <a:srgbClr val="000000"/>
              </a:solidFill>
              <a:latin typeface="Roboto"/>
              <a:ea typeface="Roboto"/>
              <a:cs typeface="Roboto"/>
              <a:sym typeface="Roboto"/>
            </a:endParaRPr>
          </a:p>
        </p:txBody>
      </p:sp>
      <p:sp>
        <p:nvSpPr>
          <p:cNvPr id="1552" name="Google Shape;1552;p51"/>
          <p:cNvSpPr txBox="1"/>
          <p:nvPr/>
        </p:nvSpPr>
        <p:spPr>
          <a:xfrm>
            <a:off x="3724888" y="2841175"/>
            <a:ext cx="473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4</a:t>
            </a:r>
            <a:endParaRPr b="0" i="0" sz="700" u="none" cap="none" strike="noStrike">
              <a:solidFill>
                <a:srgbClr val="000000"/>
              </a:solidFill>
              <a:latin typeface="Roboto"/>
              <a:ea typeface="Roboto"/>
              <a:cs typeface="Roboto"/>
              <a:sym typeface="Roboto"/>
            </a:endParaRPr>
          </a:p>
        </p:txBody>
      </p:sp>
      <p:sp>
        <p:nvSpPr>
          <p:cNvPr id="1553" name="Google Shape;1553;p51"/>
          <p:cNvSpPr txBox="1"/>
          <p:nvPr/>
        </p:nvSpPr>
        <p:spPr>
          <a:xfrm>
            <a:off x="4092912" y="2437063"/>
            <a:ext cx="15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1554" name="Google Shape;1554;p51"/>
          <p:cNvPicPr preferRelativeResize="0"/>
          <p:nvPr/>
        </p:nvPicPr>
        <p:blipFill rotWithShape="1">
          <a:blip r:embed="rId8">
            <a:alphaModFix/>
          </a:blip>
          <a:srcRect b="0" l="0" r="0" t="0"/>
          <a:stretch/>
        </p:blipFill>
        <p:spPr>
          <a:xfrm>
            <a:off x="3052037" y="3636450"/>
            <a:ext cx="2111975" cy="1455050"/>
          </a:xfrm>
          <a:prstGeom prst="rect">
            <a:avLst/>
          </a:prstGeom>
          <a:noFill/>
          <a:ln>
            <a:noFill/>
          </a:ln>
        </p:spPr>
      </p:pic>
      <p:sp>
        <p:nvSpPr>
          <p:cNvPr id="1555" name="Google Shape;1555;p51"/>
          <p:cNvSpPr/>
          <p:nvPr/>
        </p:nvSpPr>
        <p:spPr>
          <a:xfrm>
            <a:off x="4642125" y="2500750"/>
            <a:ext cx="637800" cy="284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sigmoid</a:t>
            </a:r>
            <a:endParaRPr b="0" i="0" sz="1000" u="none" cap="none" strike="noStrike">
              <a:solidFill>
                <a:srgbClr val="000000"/>
              </a:solidFill>
              <a:latin typeface="Arial"/>
              <a:ea typeface="Arial"/>
              <a:cs typeface="Arial"/>
              <a:sym typeface="Arial"/>
            </a:endParaRPr>
          </a:p>
        </p:txBody>
      </p:sp>
      <p:cxnSp>
        <p:nvCxnSpPr>
          <p:cNvPr id="1556" name="Google Shape;1556;p51"/>
          <p:cNvCxnSpPr/>
          <p:nvPr/>
        </p:nvCxnSpPr>
        <p:spPr>
          <a:xfrm>
            <a:off x="5303175" y="2637175"/>
            <a:ext cx="306000" cy="600"/>
          </a:xfrm>
          <a:prstGeom prst="straightConnector1">
            <a:avLst/>
          </a:prstGeom>
          <a:noFill/>
          <a:ln cap="flat" cmpd="sng" w="9525">
            <a:solidFill>
              <a:schemeClr val="dk2"/>
            </a:solidFill>
            <a:prstDash val="solid"/>
            <a:round/>
            <a:headEnd len="sm" w="sm" type="none"/>
            <a:tailEnd len="med" w="med" type="triangle"/>
          </a:ln>
        </p:spPr>
      </p:cxnSp>
      <p:sp>
        <p:nvSpPr>
          <p:cNvPr id="1557" name="Google Shape;1557;p51"/>
          <p:cNvSpPr txBox="1"/>
          <p:nvPr/>
        </p:nvSpPr>
        <p:spPr>
          <a:xfrm>
            <a:off x="6043100" y="2227375"/>
            <a:ext cx="2922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sigmoid is used to turn the output into a </a:t>
            </a:r>
            <a:r>
              <a:rPr b="1" i="0" lang="en-GB" sz="1400" u="none" cap="none" strike="noStrike">
                <a:solidFill>
                  <a:srgbClr val="000000"/>
                </a:solidFill>
                <a:latin typeface="Roboto"/>
                <a:ea typeface="Roboto"/>
                <a:cs typeface="Roboto"/>
                <a:sym typeface="Roboto"/>
              </a:rPr>
              <a:t>probability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558" name="Google Shape;1558;p51"/>
          <p:cNvSpPr txBox="1"/>
          <p:nvPr/>
        </p:nvSpPr>
        <p:spPr>
          <a:xfrm>
            <a:off x="5418300" y="3889100"/>
            <a:ext cx="2962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It can be used only if the two classes are </a:t>
            </a:r>
            <a:r>
              <a:rPr b="1" i="0" lang="en-GB" sz="1400" u="none" cap="none" strike="noStrike">
                <a:solidFill>
                  <a:srgbClr val="000000"/>
                </a:solidFill>
                <a:latin typeface="Roboto"/>
                <a:ea typeface="Roboto"/>
                <a:cs typeface="Roboto"/>
                <a:sym typeface="Roboto"/>
              </a:rPr>
              <a:t>linearly separable</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559" name="Google Shape;1559;p51"/>
          <p:cNvSpPr txBox="1"/>
          <p:nvPr/>
        </p:nvSpPr>
        <p:spPr>
          <a:xfrm>
            <a:off x="6109750" y="2903800"/>
            <a:ext cx="2962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weights</a:t>
            </a:r>
            <a:r>
              <a:rPr b="0" i="0" lang="en-GB" sz="1400" u="none" cap="none" strike="noStrike">
                <a:solidFill>
                  <a:srgbClr val="000000"/>
                </a:solidFill>
                <a:latin typeface="Roboto"/>
                <a:ea typeface="Roboto"/>
                <a:cs typeface="Roboto"/>
                <a:sym typeface="Roboto"/>
              </a:rPr>
              <a:t> (and the</a:t>
            </a:r>
            <a:r>
              <a:rPr b="1" i="0" lang="en-GB" sz="1400" u="none" cap="none" strike="noStrike">
                <a:solidFill>
                  <a:srgbClr val="000000"/>
                </a:solidFill>
                <a:latin typeface="Roboto"/>
                <a:ea typeface="Roboto"/>
                <a:cs typeface="Roboto"/>
                <a:sym typeface="Roboto"/>
              </a:rPr>
              <a:t> bias</a:t>
            </a:r>
            <a:r>
              <a:rPr b="0" i="0" lang="en-GB" sz="1400" u="none" cap="none" strike="noStrike">
                <a:solidFill>
                  <a:srgbClr val="000000"/>
                </a:solidFill>
                <a:latin typeface="Roboto"/>
                <a:ea typeface="Roboto"/>
                <a:cs typeface="Roboto"/>
                <a:sym typeface="Roboto"/>
              </a:rPr>
              <a:t>) are learned during training.</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1000"/>
                                        <p:tgtEl>
                                          <p:spTgt spid="1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1000"/>
                                        <p:tgtEl>
                                          <p:spTgt spid="1558"/>
                                        </p:tgtEl>
                                      </p:cBhvr>
                                    </p:animEffect>
                                  </p:childTnLst>
                                </p:cTn>
                              </p:par>
                              <p:par>
                                <p:cTn fill="hold" nodeType="with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1000"/>
                                        <p:tgtEl>
                                          <p:spTgt spid="1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63" name="Shape 1563"/>
        <p:cNvGrpSpPr/>
        <p:nvPr/>
      </p:nvGrpSpPr>
      <p:grpSpPr>
        <a:xfrm>
          <a:off x="0" y="0"/>
          <a:ext cx="0" cy="0"/>
          <a:chOff x="0" y="0"/>
          <a:chExt cx="0" cy="0"/>
        </a:xfrm>
      </p:grpSpPr>
      <p:sp>
        <p:nvSpPr>
          <p:cNvPr id="1564" name="Google Shape;1564;p5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Linear Models</a:t>
            </a:r>
            <a:endParaRPr sz="2600"/>
          </a:p>
        </p:txBody>
      </p:sp>
      <p:sp>
        <p:nvSpPr>
          <p:cNvPr id="1565" name="Google Shape;1565;p52"/>
          <p:cNvSpPr txBox="1"/>
          <p:nvPr/>
        </p:nvSpPr>
        <p:spPr>
          <a:xfrm>
            <a:off x="8447341" y="4695623"/>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GB" sz="1000" u="none" cap="none" strike="noStrike">
                <a:solidFill>
                  <a:srgbClr val="737373"/>
                </a:solidFill>
                <a:latin typeface="Roboto"/>
                <a:ea typeface="Roboto"/>
                <a:cs typeface="Roboto"/>
                <a:sym typeface="Roboto"/>
              </a:rPr>
              <a:t>‹#›</a:t>
            </a:fld>
            <a:endParaRPr b="0" i="0" sz="1000" u="none" cap="none" strike="noStrike">
              <a:solidFill>
                <a:srgbClr val="737373"/>
              </a:solidFill>
              <a:latin typeface="Roboto"/>
              <a:ea typeface="Roboto"/>
              <a:cs typeface="Roboto"/>
              <a:sym typeface="Roboto"/>
            </a:endParaRPr>
          </a:p>
        </p:txBody>
      </p:sp>
      <p:sp>
        <p:nvSpPr>
          <p:cNvPr id="1566" name="Google Shape;1566;p52"/>
          <p:cNvSpPr txBox="1"/>
          <p:nvPr/>
        </p:nvSpPr>
        <p:spPr>
          <a:xfrm>
            <a:off x="255325" y="841900"/>
            <a:ext cx="5973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Linear models can be used for classification as well.</a:t>
            </a:r>
            <a:endParaRPr b="0" i="0" sz="1400" u="none" cap="none" strike="noStrike">
              <a:solidFill>
                <a:srgbClr val="000000"/>
              </a:solidFill>
              <a:latin typeface="Roboto"/>
              <a:ea typeface="Roboto"/>
              <a:cs typeface="Roboto"/>
              <a:sym typeface="Roboto"/>
            </a:endParaRPr>
          </a:p>
        </p:txBody>
      </p:sp>
      <p:sp>
        <p:nvSpPr>
          <p:cNvPr id="1567" name="Google Shape;1567;p52"/>
          <p:cNvSpPr txBox="1"/>
          <p:nvPr/>
        </p:nvSpPr>
        <p:spPr>
          <a:xfrm>
            <a:off x="377825" y="1388750"/>
            <a:ext cx="4626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Multiclass Logistic Regression</a:t>
            </a:r>
            <a:r>
              <a:rPr b="0" i="0" lang="en-GB" sz="1100" u="none" cap="none" strike="noStrike">
                <a:solidFill>
                  <a:srgbClr val="000000"/>
                </a:solidFill>
                <a:latin typeface="Roboto"/>
                <a:ea typeface="Roboto"/>
                <a:cs typeface="Roboto"/>
                <a:sym typeface="Roboto"/>
              </a:rPr>
              <a:t> (multiclass classification)</a:t>
            </a:r>
            <a:endParaRPr b="0" i="0" sz="1100" u="none" cap="none" strike="noStrike">
              <a:solidFill>
                <a:srgbClr val="000000"/>
              </a:solidFill>
              <a:latin typeface="Roboto"/>
              <a:ea typeface="Roboto"/>
              <a:cs typeface="Roboto"/>
              <a:sym typeface="Roboto"/>
            </a:endParaRPr>
          </a:p>
        </p:txBody>
      </p:sp>
      <p:pic>
        <p:nvPicPr>
          <p:cNvPr descr="softmax(\mathbf{z})_k = \frac{\exp(z_k)}{\sum_{j=1}^K \exp(z_j)}" id="1568" name="Google Shape;1568;p52"/>
          <p:cNvPicPr preferRelativeResize="0"/>
          <p:nvPr/>
        </p:nvPicPr>
        <p:blipFill rotWithShape="1">
          <a:blip r:embed="rId3">
            <a:alphaModFix/>
          </a:blip>
          <a:srcRect b="0" l="0" r="0" t="0"/>
          <a:stretch/>
        </p:blipFill>
        <p:spPr>
          <a:xfrm>
            <a:off x="576475" y="3949250"/>
            <a:ext cx="2404767" cy="523200"/>
          </a:xfrm>
          <a:prstGeom prst="rect">
            <a:avLst/>
          </a:prstGeom>
          <a:noFill/>
          <a:ln>
            <a:noFill/>
          </a:ln>
        </p:spPr>
      </p:pic>
      <p:sp>
        <p:nvSpPr>
          <p:cNvPr id="1569" name="Google Shape;1569;p52"/>
          <p:cNvSpPr txBox="1"/>
          <p:nvPr/>
        </p:nvSpPr>
        <p:spPr>
          <a:xfrm>
            <a:off x="377813" y="4715425"/>
            <a:ext cx="2679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Training loss</a:t>
            </a:r>
            <a:r>
              <a:rPr b="0" i="0" lang="en-GB" sz="1100" u="none" cap="none" strike="noStrike">
                <a:solidFill>
                  <a:srgbClr val="000000"/>
                </a:solidFill>
                <a:latin typeface="Roboto"/>
                <a:ea typeface="Roboto"/>
                <a:cs typeface="Roboto"/>
                <a:sym typeface="Roboto"/>
              </a:rPr>
              <a:t>: Categorical Cross-Entropy</a:t>
            </a:r>
            <a:endParaRPr b="0" i="0" sz="1100" u="none" cap="none" strike="noStrike">
              <a:solidFill>
                <a:srgbClr val="000000"/>
              </a:solidFill>
              <a:latin typeface="Roboto"/>
              <a:ea typeface="Roboto"/>
              <a:cs typeface="Roboto"/>
              <a:sym typeface="Roboto"/>
            </a:endParaRPr>
          </a:p>
        </p:txBody>
      </p:sp>
      <p:pic>
        <p:nvPicPr>
          <p:cNvPr descr="\hat{\mathbf{y}} = softmax\big(\mathbf{W}^T \mathbf{x}\big)" id="1570" name="Google Shape;1570;p52"/>
          <p:cNvPicPr preferRelativeResize="0"/>
          <p:nvPr/>
        </p:nvPicPr>
        <p:blipFill rotWithShape="1">
          <a:blip r:embed="rId4">
            <a:alphaModFix/>
          </a:blip>
          <a:srcRect b="0" l="0" r="0" t="0"/>
          <a:stretch/>
        </p:blipFill>
        <p:spPr>
          <a:xfrm>
            <a:off x="481100" y="2044825"/>
            <a:ext cx="2595516" cy="393600"/>
          </a:xfrm>
          <a:prstGeom prst="rect">
            <a:avLst/>
          </a:prstGeom>
          <a:noFill/>
          <a:ln>
            <a:noFill/>
          </a:ln>
        </p:spPr>
      </p:pic>
      <p:pic>
        <p:nvPicPr>
          <p:cNvPr descr="\mathbf{W} = [\mathbf{w}_1, \mathbf{w}_2, ..., \mathbf{w}_K] = \begin{bmatrix}&#10;w_{0,1} &amp; w_{0,2} &amp; ... &amp; w_{0,K}\\&#10;w_{1,1} &amp; w_{1,2} &amp; ... &amp; w_{1,K}\\&#10;... &amp; ... &amp; ... &amp; ...\\&#10;w_{D,1} &amp; w_{D,2} &amp; ... &amp; w_{D,K}\\&#10;\end{bmatrix}" id="1571" name="Google Shape;1571;p52"/>
          <p:cNvPicPr preferRelativeResize="0"/>
          <p:nvPr/>
        </p:nvPicPr>
        <p:blipFill rotWithShape="1">
          <a:blip r:embed="rId5">
            <a:alphaModFix/>
          </a:blip>
          <a:srcRect b="0" l="0" r="0" t="0"/>
          <a:stretch/>
        </p:blipFill>
        <p:spPr>
          <a:xfrm>
            <a:off x="481100" y="3154225"/>
            <a:ext cx="2679299" cy="640346"/>
          </a:xfrm>
          <a:prstGeom prst="rect">
            <a:avLst/>
          </a:prstGeom>
          <a:noFill/>
          <a:ln>
            <a:noFill/>
          </a:ln>
        </p:spPr>
      </p:pic>
      <p:pic>
        <p:nvPicPr>
          <p:cNvPr descr="\mathbf{x} = [1, x_0, x_1, ..., x_D]^T" id="1572" name="Google Shape;1572;p52"/>
          <p:cNvPicPr preferRelativeResize="0"/>
          <p:nvPr/>
        </p:nvPicPr>
        <p:blipFill rotWithShape="1">
          <a:blip r:embed="rId6">
            <a:alphaModFix/>
          </a:blip>
          <a:srcRect b="0" l="0" r="0" t="0"/>
          <a:stretch/>
        </p:blipFill>
        <p:spPr>
          <a:xfrm>
            <a:off x="521225" y="2760350"/>
            <a:ext cx="1545601" cy="208900"/>
          </a:xfrm>
          <a:prstGeom prst="rect">
            <a:avLst/>
          </a:prstGeom>
          <a:noFill/>
          <a:ln>
            <a:noFill/>
          </a:ln>
        </p:spPr>
      </p:pic>
      <p:sp>
        <p:nvSpPr>
          <p:cNvPr id="1573" name="Google Shape;1573;p52"/>
          <p:cNvSpPr txBox="1"/>
          <p:nvPr/>
        </p:nvSpPr>
        <p:spPr>
          <a:xfrm>
            <a:off x="2169750" y="2676650"/>
            <a:ext cx="1153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Inputs</a:t>
            </a:r>
            <a:endParaRPr b="0" i="0" sz="1000" u="none" cap="none" strike="noStrike">
              <a:solidFill>
                <a:srgbClr val="000000"/>
              </a:solidFill>
              <a:latin typeface="Arial"/>
              <a:ea typeface="Arial"/>
              <a:cs typeface="Arial"/>
              <a:sym typeface="Arial"/>
            </a:endParaRPr>
          </a:p>
        </p:txBody>
      </p:sp>
      <p:sp>
        <p:nvSpPr>
          <p:cNvPr id="1574" name="Google Shape;1574;p52"/>
          <p:cNvSpPr/>
          <p:nvPr/>
        </p:nvSpPr>
        <p:spPr>
          <a:xfrm>
            <a:off x="4090025" y="1927050"/>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52"/>
          <p:cNvSpPr/>
          <p:nvPr/>
        </p:nvSpPr>
        <p:spPr>
          <a:xfrm>
            <a:off x="4090025" y="2231850"/>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52"/>
          <p:cNvSpPr/>
          <p:nvPr/>
        </p:nvSpPr>
        <p:spPr>
          <a:xfrm>
            <a:off x="4090025" y="2536650"/>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52"/>
          <p:cNvSpPr/>
          <p:nvPr/>
        </p:nvSpPr>
        <p:spPr>
          <a:xfrm>
            <a:off x="4090025" y="2841450"/>
            <a:ext cx="159300" cy="146100"/>
          </a:xfrm>
          <a:prstGeom prst="ellipse">
            <a:avLst/>
          </a:prstGeom>
          <a:solidFill>
            <a:srgbClr val="F4B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8" name="Google Shape;1578;p52"/>
          <p:cNvCxnSpPr/>
          <p:nvPr/>
        </p:nvCxnSpPr>
        <p:spPr>
          <a:xfrm>
            <a:off x="5465000" y="2131450"/>
            <a:ext cx="306000" cy="600"/>
          </a:xfrm>
          <a:prstGeom prst="straightConnector1">
            <a:avLst/>
          </a:prstGeom>
          <a:noFill/>
          <a:ln cap="flat" cmpd="sng" w="9525">
            <a:solidFill>
              <a:schemeClr val="dk2"/>
            </a:solidFill>
            <a:prstDash val="solid"/>
            <a:round/>
            <a:headEnd len="sm" w="sm" type="none"/>
            <a:tailEnd len="med" w="med" type="triangle"/>
          </a:ln>
        </p:spPr>
      </p:cxnSp>
      <p:sp>
        <p:nvSpPr>
          <p:cNvPr id="1579" name="Google Shape;1579;p52"/>
          <p:cNvSpPr txBox="1"/>
          <p:nvPr/>
        </p:nvSpPr>
        <p:spPr>
          <a:xfrm>
            <a:off x="3987200" y="2987550"/>
            <a:ext cx="23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x</a:t>
            </a:r>
            <a:endParaRPr b="1" i="0" sz="1400" u="none" cap="none" strike="noStrike">
              <a:solidFill>
                <a:srgbClr val="000000"/>
              </a:solidFill>
              <a:latin typeface="Roboto"/>
              <a:ea typeface="Roboto"/>
              <a:cs typeface="Roboto"/>
              <a:sym typeface="Roboto"/>
            </a:endParaRPr>
          </a:p>
        </p:txBody>
      </p:sp>
      <p:sp>
        <p:nvSpPr>
          <p:cNvPr id="1580" name="Google Shape;1580;p52"/>
          <p:cNvSpPr txBox="1"/>
          <p:nvPr/>
        </p:nvSpPr>
        <p:spPr>
          <a:xfrm>
            <a:off x="4307250" y="1557050"/>
            <a:ext cx="29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w</a:t>
            </a:r>
            <a:endParaRPr b="1" i="0" sz="1400" u="none" cap="none" strike="noStrike">
              <a:solidFill>
                <a:srgbClr val="000000"/>
              </a:solidFill>
              <a:latin typeface="Roboto"/>
              <a:ea typeface="Roboto"/>
              <a:cs typeface="Roboto"/>
              <a:sym typeface="Roboto"/>
            </a:endParaRPr>
          </a:p>
        </p:txBody>
      </p:sp>
      <p:sp>
        <p:nvSpPr>
          <p:cNvPr id="1581" name="Google Shape;1581;p52"/>
          <p:cNvSpPr txBox="1"/>
          <p:nvPr/>
        </p:nvSpPr>
        <p:spPr>
          <a:xfrm>
            <a:off x="4601938" y="2934050"/>
            <a:ext cx="637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Roboto"/>
                <a:ea typeface="Roboto"/>
                <a:cs typeface="Roboto"/>
                <a:sym typeface="Roboto"/>
              </a:rPr>
              <a:t>Bias</a:t>
            </a:r>
            <a:endParaRPr b="0" i="1" sz="1000" u="none" cap="none" strike="noStrike">
              <a:solidFill>
                <a:srgbClr val="000000"/>
              </a:solidFill>
              <a:latin typeface="Roboto"/>
              <a:ea typeface="Roboto"/>
              <a:cs typeface="Roboto"/>
              <a:sym typeface="Roboto"/>
            </a:endParaRPr>
          </a:p>
        </p:txBody>
      </p:sp>
      <p:sp>
        <p:nvSpPr>
          <p:cNvPr id="1582" name="Google Shape;1582;p52"/>
          <p:cNvSpPr txBox="1"/>
          <p:nvPr/>
        </p:nvSpPr>
        <p:spPr>
          <a:xfrm>
            <a:off x="3755400" y="1821375"/>
            <a:ext cx="82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1</a:t>
            </a:r>
            <a:endParaRPr b="0" i="0" sz="800" u="none" cap="none" strike="noStrike">
              <a:solidFill>
                <a:srgbClr val="000000"/>
              </a:solidFill>
              <a:latin typeface="Roboto"/>
              <a:ea typeface="Roboto"/>
              <a:cs typeface="Roboto"/>
              <a:sym typeface="Roboto"/>
            </a:endParaRPr>
          </a:p>
        </p:txBody>
      </p:sp>
      <p:sp>
        <p:nvSpPr>
          <p:cNvPr id="1583" name="Google Shape;1583;p52"/>
          <p:cNvSpPr txBox="1"/>
          <p:nvPr/>
        </p:nvSpPr>
        <p:spPr>
          <a:xfrm>
            <a:off x="3755400" y="2126175"/>
            <a:ext cx="405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2</a:t>
            </a:r>
            <a:endParaRPr b="0" i="0" sz="800" u="none" cap="none" strike="noStrike">
              <a:solidFill>
                <a:srgbClr val="000000"/>
              </a:solidFill>
              <a:latin typeface="Roboto"/>
              <a:ea typeface="Roboto"/>
              <a:cs typeface="Roboto"/>
              <a:sym typeface="Roboto"/>
            </a:endParaRPr>
          </a:p>
        </p:txBody>
      </p:sp>
      <p:sp>
        <p:nvSpPr>
          <p:cNvPr id="1584" name="Google Shape;1584;p52"/>
          <p:cNvSpPr txBox="1"/>
          <p:nvPr/>
        </p:nvSpPr>
        <p:spPr>
          <a:xfrm>
            <a:off x="3755400" y="2430975"/>
            <a:ext cx="36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3</a:t>
            </a:r>
            <a:endParaRPr b="0" i="0" sz="800" u="none" cap="none" strike="noStrike">
              <a:solidFill>
                <a:srgbClr val="000000"/>
              </a:solidFill>
              <a:latin typeface="Roboto"/>
              <a:ea typeface="Roboto"/>
              <a:cs typeface="Roboto"/>
              <a:sym typeface="Roboto"/>
            </a:endParaRPr>
          </a:p>
        </p:txBody>
      </p:sp>
      <p:sp>
        <p:nvSpPr>
          <p:cNvPr id="1585" name="Google Shape;1585;p52"/>
          <p:cNvSpPr txBox="1"/>
          <p:nvPr/>
        </p:nvSpPr>
        <p:spPr>
          <a:xfrm>
            <a:off x="3757925" y="2723925"/>
            <a:ext cx="36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x</a:t>
            </a:r>
            <a:r>
              <a:rPr b="0" i="0" lang="en-GB" sz="800" u="none" cap="none" strike="noStrike">
                <a:solidFill>
                  <a:srgbClr val="000000"/>
                </a:solidFill>
                <a:latin typeface="Roboto"/>
                <a:ea typeface="Roboto"/>
                <a:cs typeface="Roboto"/>
                <a:sym typeface="Roboto"/>
              </a:rPr>
              <a:t>4</a:t>
            </a:r>
            <a:endParaRPr b="0" i="0" sz="800" u="none" cap="none" strike="noStrike">
              <a:solidFill>
                <a:srgbClr val="000000"/>
              </a:solidFill>
              <a:latin typeface="Roboto"/>
              <a:ea typeface="Roboto"/>
              <a:cs typeface="Roboto"/>
              <a:sym typeface="Roboto"/>
            </a:endParaRPr>
          </a:p>
        </p:txBody>
      </p:sp>
      <p:sp>
        <p:nvSpPr>
          <p:cNvPr id="1586" name="Google Shape;1586;p52"/>
          <p:cNvSpPr/>
          <p:nvPr/>
        </p:nvSpPr>
        <p:spPr>
          <a:xfrm>
            <a:off x="5195000" y="2079450"/>
            <a:ext cx="270000" cy="848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O</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F</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T</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M</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A</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X</a:t>
            </a:r>
            <a:endParaRPr b="0" i="0" sz="700" u="none" cap="none" strike="noStrike">
              <a:solidFill>
                <a:srgbClr val="000000"/>
              </a:solidFill>
              <a:latin typeface="Arial"/>
              <a:ea typeface="Arial"/>
              <a:cs typeface="Arial"/>
              <a:sym typeface="Arial"/>
            </a:endParaRPr>
          </a:p>
        </p:txBody>
      </p:sp>
      <p:sp>
        <p:nvSpPr>
          <p:cNvPr id="1587" name="Google Shape;1587;p52"/>
          <p:cNvSpPr/>
          <p:nvPr/>
        </p:nvSpPr>
        <p:spPr>
          <a:xfrm>
            <a:off x="4775825" y="2079450"/>
            <a:ext cx="159300" cy="146100"/>
          </a:xfrm>
          <a:prstGeom prst="ellipse">
            <a:avLst/>
          </a:prstGeom>
          <a:solidFill>
            <a:srgbClr val="0F9D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52"/>
          <p:cNvSpPr/>
          <p:nvPr/>
        </p:nvSpPr>
        <p:spPr>
          <a:xfrm>
            <a:off x="4775825" y="2384250"/>
            <a:ext cx="159300" cy="146100"/>
          </a:xfrm>
          <a:prstGeom prst="ellipse">
            <a:avLst/>
          </a:prstGeom>
          <a:solidFill>
            <a:srgbClr val="0F9D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52"/>
          <p:cNvSpPr/>
          <p:nvPr/>
        </p:nvSpPr>
        <p:spPr>
          <a:xfrm>
            <a:off x="4775825" y="2689050"/>
            <a:ext cx="159300" cy="146100"/>
          </a:xfrm>
          <a:prstGeom prst="ellipse">
            <a:avLst/>
          </a:prstGeom>
          <a:solidFill>
            <a:srgbClr val="0F9D5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0" name="Google Shape;1590;p52"/>
          <p:cNvCxnSpPr>
            <a:stCxn id="1577" idx="6"/>
            <a:endCxn id="1589" idx="2"/>
          </p:cNvCxnSpPr>
          <p:nvPr/>
        </p:nvCxnSpPr>
        <p:spPr>
          <a:xfrm flipH="1" rot="10800000">
            <a:off x="4249325" y="2762100"/>
            <a:ext cx="526500" cy="152400"/>
          </a:xfrm>
          <a:prstGeom prst="straightConnector1">
            <a:avLst/>
          </a:prstGeom>
          <a:noFill/>
          <a:ln cap="flat" cmpd="sng" w="9525">
            <a:solidFill>
              <a:schemeClr val="dk2"/>
            </a:solidFill>
            <a:prstDash val="solid"/>
            <a:round/>
            <a:headEnd len="sm" w="sm" type="none"/>
            <a:tailEnd len="med" w="med" type="triangle"/>
          </a:ln>
        </p:spPr>
      </p:cxnSp>
      <p:cxnSp>
        <p:nvCxnSpPr>
          <p:cNvPr id="1591" name="Google Shape;1591;p52"/>
          <p:cNvCxnSpPr>
            <a:stCxn id="1576" idx="6"/>
            <a:endCxn id="1589" idx="2"/>
          </p:cNvCxnSpPr>
          <p:nvPr/>
        </p:nvCxnSpPr>
        <p:spPr>
          <a:xfrm>
            <a:off x="4249325" y="2609700"/>
            <a:ext cx="526500" cy="152400"/>
          </a:xfrm>
          <a:prstGeom prst="straightConnector1">
            <a:avLst/>
          </a:prstGeom>
          <a:noFill/>
          <a:ln cap="flat" cmpd="sng" w="9525">
            <a:solidFill>
              <a:schemeClr val="dk2"/>
            </a:solidFill>
            <a:prstDash val="solid"/>
            <a:round/>
            <a:headEnd len="sm" w="sm" type="none"/>
            <a:tailEnd len="med" w="med" type="triangle"/>
          </a:ln>
        </p:spPr>
      </p:cxnSp>
      <p:cxnSp>
        <p:nvCxnSpPr>
          <p:cNvPr id="1592" name="Google Shape;1592;p52"/>
          <p:cNvCxnSpPr>
            <a:stCxn id="1575" idx="5"/>
            <a:endCxn id="1589" idx="2"/>
          </p:cNvCxnSpPr>
          <p:nvPr/>
        </p:nvCxnSpPr>
        <p:spPr>
          <a:xfrm>
            <a:off x="4225996" y="2356554"/>
            <a:ext cx="549900" cy="405600"/>
          </a:xfrm>
          <a:prstGeom prst="straightConnector1">
            <a:avLst/>
          </a:prstGeom>
          <a:noFill/>
          <a:ln cap="flat" cmpd="sng" w="9525">
            <a:solidFill>
              <a:schemeClr val="dk2"/>
            </a:solidFill>
            <a:prstDash val="solid"/>
            <a:round/>
            <a:headEnd len="sm" w="sm" type="none"/>
            <a:tailEnd len="med" w="med" type="triangle"/>
          </a:ln>
        </p:spPr>
      </p:cxnSp>
      <p:cxnSp>
        <p:nvCxnSpPr>
          <p:cNvPr id="1593" name="Google Shape;1593;p52"/>
          <p:cNvCxnSpPr>
            <a:endCxn id="1589" idx="2"/>
          </p:cNvCxnSpPr>
          <p:nvPr/>
        </p:nvCxnSpPr>
        <p:spPr>
          <a:xfrm>
            <a:off x="4240025" y="2037600"/>
            <a:ext cx="535800" cy="724500"/>
          </a:xfrm>
          <a:prstGeom prst="straightConnector1">
            <a:avLst/>
          </a:prstGeom>
          <a:noFill/>
          <a:ln cap="flat" cmpd="sng" w="9525">
            <a:solidFill>
              <a:schemeClr val="dk2"/>
            </a:solidFill>
            <a:prstDash val="solid"/>
            <a:round/>
            <a:headEnd len="sm" w="sm" type="none"/>
            <a:tailEnd len="med" w="med" type="triangle"/>
          </a:ln>
        </p:spPr>
      </p:cxnSp>
      <p:cxnSp>
        <p:nvCxnSpPr>
          <p:cNvPr id="1594" name="Google Shape;1594;p52"/>
          <p:cNvCxnSpPr>
            <a:endCxn id="1588" idx="3"/>
          </p:cNvCxnSpPr>
          <p:nvPr/>
        </p:nvCxnSpPr>
        <p:spPr>
          <a:xfrm flipH="1" rot="10800000">
            <a:off x="4245954" y="2508954"/>
            <a:ext cx="553200" cy="403800"/>
          </a:xfrm>
          <a:prstGeom prst="straightConnector1">
            <a:avLst/>
          </a:prstGeom>
          <a:noFill/>
          <a:ln cap="flat" cmpd="sng" w="9525">
            <a:solidFill>
              <a:schemeClr val="dk2"/>
            </a:solidFill>
            <a:prstDash val="solid"/>
            <a:round/>
            <a:headEnd len="sm" w="sm" type="none"/>
            <a:tailEnd len="med" w="med" type="triangle"/>
          </a:ln>
        </p:spPr>
      </p:cxnSp>
      <p:cxnSp>
        <p:nvCxnSpPr>
          <p:cNvPr id="1595" name="Google Shape;1595;p52"/>
          <p:cNvCxnSpPr>
            <a:stCxn id="1576" idx="6"/>
            <a:endCxn id="1588" idx="3"/>
          </p:cNvCxnSpPr>
          <p:nvPr/>
        </p:nvCxnSpPr>
        <p:spPr>
          <a:xfrm flipH="1" rot="10800000">
            <a:off x="4249325" y="2508900"/>
            <a:ext cx="549900" cy="100800"/>
          </a:xfrm>
          <a:prstGeom prst="straightConnector1">
            <a:avLst/>
          </a:prstGeom>
          <a:noFill/>
          <a:ln cap="flat" cmpd="sng" w="9525">
            <a:solidFill>
              <a:schemeClr val="dk2"/>
            </a:solidFill>
            <a:prstDash val="solid"/>
            <a:round/>
            <a:headEnd len="sm" w="sm" type="none"/>
            <a:tailEnd len="med" w="med" type="triangle"/>
          </a:ln>
        </p:spPr>
      </p:cxnSp>
      <p:cxnSp>
        <p:nvCxnSpPr>
          <p:cNvPr id="1596" name="Google Shape;1596;p52"/>
          <p:cNvCxnSpPr>
            <a:stCxn id="1575" idx="5"/>
            <a:endCxn id="1588" idx="2"/>
          </p:cNvCxnSpPr>
          <p:nvPr/>
        </p:nvCxnSpPr>
        <p:spPr>
          <a:xfrm>
            <a:off x="4225996" y="2356554"/>
            <a:ext cx="549900" cy="100800"/>
          </a:xfrm>
          <a:prstGeom prst="straightConnector1">
            <a:avLst/>
          </a:prstGeom>
          <a:noFill/>
          <a:ln cap="flat" cmpd="sng" w="9525">
            <a:solidFill>
              <a:schemeClr val="dk2"/>
            </a:solidFill>
            <a:prstDash val="solid"/>
            <a:round/>
            <a:headEnd len="sm" w="sm" type="none"/>
            <a:tailEnd len="med" w="med" type="triangle"/>
          </a:ln>
        </p:spPr>
      </p:cxnSp>
      <p:cxnSp>
        <p:nvCxnSpPr>
          <p:cNvPr id="1597" name="Google Shape;1597;p52"/>
          <p:cNvCxnSpPr>
            <a:endCxn id="1588" idx="2"/>
          </p:cNvCxnSpPr>
          <p:nvPr/>
        </p:nvCxnSpPr>
        <p:spPr>
          <a:xfrm>
            <a:off x="4240025" y="2012700"/>
            <a:ext cx="535800" cy="444600"/>
          </a:xfrm>
          <a:prstGeom prst="straightConnector1">
            <a:avLst/>
          </a:prstGeom>
          <a:noFill/>
          <a:ln cap="flat" cmpd="sng" w="9525">
            <a:solidFill>
              <a:schemeClr val="dk2"/>
            </a:solidFill>
            <a:prstDash val="solid"/>
            <a:round/>
            <a:headEnd len="sm" w="sm" type="none"/>
            <a:tailEnd len="med" w="med" type="triangle"/>
          </a:ln>
        </p:spPr>
      </p:cxnSp>
      <p:cxnSp>
        <p:nvCxnSpPr>
          <p:cNvPr id="1598" name="Google Shape;1598;p52"/>
          <p:cNvCxnSpPr>
            <a:stCxn id="1577" idx="6"/>
            <a:endCxn id="1587" idx="3"/>
          </p:cNvCxnSpPr>
          <p:nvPr/>
        </p:nvCxnSpPr>
        <p:spPr>
          <a:xfrm flipH="1" rot="10800000">
            <a:off x="4249325" y="2204100"/>
            <a:ext cx="549900" cy="710400"/>
          </a:xfrm>
          <a:prstGeom prst="straightConnector1">
            <a:avLst/>
          </a:prstGeom>
          <a:noFill/>
          <a:ln cap="flat" cmpd="sng" w="9525">
            <a:solidFill>
              <a:schemeClr val="dk2"/>
            </a:solidFill>
            <a:prstDash val="solid"/>
            <a:round/>
            <a:headEnd len="sm" w="sm" type="none"/>
            <a:tailEnd len="med" w="med" type="triangle"/>
          </a:ln>
        </p:spPr>
      </p:cxnSp>
      <p:cxnSp>
        <p:nvCxnSpPr>
          <p:cNvPr id="1599" name="Google Shape;1599;p52"/>
          <p:cNvCxnSpPr>
            <a:stCxn id="1576" idx="6"/>
            <a:endCxn id="1587" idx="3"/>
          </p:cNvCxnSpPr>
          <p:nvPr/>
        </p:nvCxnSpPr>
        <p:spPr>
          <a:xfrm flipH="1" rot="10800000">
            <a:off x="4249325" y="2204100"/>
            <a:ext cx="549900" cy="405600"/>
          </a:xfrm>
          <a:prstGeom prst="straightConnector1">
            <a:avLst/>
          </a:prstGeom>
          <a:noFill/>
          <a:ln cap="flat" cmpd="sng" w="9525">
            <a:solidFill>
              <a:schemeClr val="dk2"/>
            </a:solidFill>
            <a:prstDash val="solid"/>
            <a:round/>
            <a:headEnd len="sm" w="sm" type="none"/>
            <a:tailEnd len="med" w="med" type="triangle"/>
          </a:ln>
        </p:spPr>
      </p:cxnSp>
      <p:cxnSp>
        <p:nvCxnSpPr>
          <p:cNvPr id="1600" name="Google Shape;1600;p52"/>
          <p:cNvCxnSpPr>
            <a:stCxn id="1575" idx="5"/>
            <a:endCxn id="1587" idx="2"/>
          </p:cNvCxnSpPr>
          <p:nvPr/>
        </p:nvCxnSpPr>
        <p:spPr>
          <a:xfrm flipH="1" rot="10800000">
            <a:off x="4225996" y="2152554"/>
            <a:ext cx="549900" cy="204000"/>
          </a:xfrm>
          <a:prstGeom prst="straightConnector1">
            <a:avLst/>
          </a:prstGeom>
          <a:noFill/>
          <a:ln cap="flat" cmpd="sng" w="9525">
            <a:solidFill>
              <a:schemeClr val="dk2"/>
            </a:solidFill>
            <a:prstDash val="solid"/>
            <a:round/>
            <a:headEnd len="sm" w="sm" type="none"/>
            <a:tailEnd len="med" w="med" type="triangle"/>
          </a:ln>
        </p:spPr>
      </p:cxnSp>
      <p:cxnSp>
        <p:nvCxnSpPr>
          <p:cNvPr id="1601" name="Google Shape;1601;p52"/>
          <p:cNvCxnSpPr>
            <a:endCxn id="1587" idx="2"/>
          </p:cNvCxnSpPr>
          <p:nvPr/>
        </p:nvCxnSpPr>
        <p:spPr>
          <a:xfrm>
            <a:off x="4246025" y="2012700"/>
            <a:ext cx="529800" cy="139800"/>
          </a:xfrm>
          <a:prstGeom prst="straightConnector1">
            <a:avLst/>
          </a:prstGeom>
          <a:noFill/>
          <a:ln cap="flat" cmpd="sng" w="9525">
            <a:solidFill>
              <a:schemeClr val="dk2"/>
            </a:solidFill>
            <a:prstDash val="solid"/>
            <a:round/>
            <a:headEnd len="sm" w="sm" type="none"/>
            <a:tailEnd len="med" w="med" type="triangle"/>
          </a:ln>
        </p:spPr>
      </p:cxnSp>
      <p:cxnSp>
        <p:nvCxnSpPr>
          <p:cNvPr id="1602" name="Google Shape;1602;p52"/>
          <p:cNvCxnSpPr>
            <a:stCxn id="1587" idx="6"/>
          </p:cNvCxnSpPr>
          <p:nvPr/>
        </p:nvCxnSpPr>
        <p:spPr>
          <a:xfrm>
            <a:off x="4935125" y="2152500"/>
            <a:ext cx="229800" cy="3900"/>
          </a:xfrm>
          <a:prstGeom prst="straightConnector1">
            <a:avLst/>
          </a:prstGeom>
          <a:noFill/>
          <a:ln cap="flat" cmpd="sng" w="9525">
            <a:solidFill>
              <a:schemeClr val="dk2"/>
            </a:solidFill>
            <a:prstDash val="solid"/>
            <a:round/>
            <a:headEnd len="sm" w="sm" type="none"/>
            <a:tailEnd len="med" w="med" type="triangle"/>
          </a:ln>
        </p:spPr>
      </p:cxnSp>
      <p:cxnSp>
        <p:nvCxnSpPr>
          <p:cNvPr id="1603" name="Google Shape;1603;p52"/>
          <p:cNvCxnSpPr/>
          <p:nvPr/>
        </p:nvCxnSpPr>
        <p:spPr>
          <a:xfrm>
            <a:off x="4935125" y="2457300"/>
            <a:ext cx="229800" cy="3900"/>
          </a:xfrm>
          <a:prstGeom prst="straightConnector1">
            <a:avLst/>
          </a:prstGeom>
          <a:noFill/>
          <a:ln cap="flat" cmpd="sng" w="9525">
            <a:solidFill>
              <a:schemeClr val="dk2"/>
            </a:solidFill>
            <a:prstDash val="solid"/>
            <a:round/>
            <a:headEnd len="sm" w="sm" type="none"/>
            <a:tailEnd len="med" w="med" type="triangle"/>
          </a:ln>
        </p:spPr>
      </p:cxnSp>
      <p:cxnSp>
        <p:nvCxnSpPr>
          <p:cNvPr id="1604" name="Google Shape;1604;p52"/>
          <p:cNvCxnSpPr/>
          <p:nvPr/>
        </p:nvCxnSpPr>
        <p:spPr>
          <a:xfrm>
            <a:off x="4935125" y="2762100"/>
            <a:ext cx="229800" cy="3900"/>
          </a:xfrm>
          <a:prstGeom prst="straightConnector1">
            <a:avLst/>
          </a:prstGeom>
          <a:noFill/>
          <a:ln cap="flat" cmpd="sng" w="9525">
            <a:solidFill>
              <a:schemeClr val="dk2"/>
            </a:solidFill>
            <a:prstDash val="solid"/>
            <a:round/>
            <a:headEnd len="sm" w="sm" type="none"/>
            <a:tailEnd len="med" w="med" type="triangle"/>
          </a:ln>
        </p:spPr>
      </p:cxnSp>
      <p:cxnSp>
        <p:nvCxnSpPr>
          <p:cNvPr id="1605" name="Google Shape;1605;p52"/>
          <p:cNvCxnSpPr/>
          <p:nvPr/>
        </p:nvCxnSpPr>
        <p:spPr>
          <a:xfrm>
            <a:off x="5465000" y="2436250"/>
            <a:ext cx="306000" cy="600"/>
          </a:xfrm>
          <a:prstGeom prst="straightConnector1">
            <a:avLst/>
          </a:prstGeom>
          <a:noFill/>
          <a:ln cap="flat" cmpd="sng" w="9525">
            <a:solidFill>
              <a:schemeClr val="dk2"/>
            </a:solidFill>
            <a:prstDash val="solid"/>
            <a:round/>
            <a:headEnd len="sm" w="sm" type="none"/>
            <a:tailEnd len="med" w="med" type="triangle"/>
          </a:ln>
        </p:spPr>
      </p:cxnSp>
      <p:cxnSp>
        <p:nvCxnSpPr>
          <p:cNvPr id="1606" name="Google Shape;1606;p52"/>
          <p:cNvCxnSpPr/>
          <p:nvPr/>
        </p:nvCxnSpPr>
        <p:spPr>
          <a:xfrm>
            <a:off x="5465000" y="2741050"/>
            <a:ext cx="306000" cy="600"/>
          </a:xfrm>
          <a:prstGeom prst="straightConnector1">
            <a:avLst/>
          </a:prstGeom>
          <a:noFill/>
          <a:ln cap="flat" cmpd="sng" w="9525">
            <a:solidFill>
              <a:schemeClr val="dk2"/>
            </a:solidFill>
            <a:prstDash val="solid"/>
            <a:round/>
            <a:headEnd len="sm" w="sm" type="none"/>
            <a:tailEnd len="med" w="med" type="triangle"/>
          </a:ln>
        </p:spPr>
      </p:cxnSp>
      <p:sp>
        <p:nvSpPr>
          <p:cNvPr id="1607" name="Google Shape;1607;p52"/>
          <p:cNvSpPr txBox="1"/>
          <p:nvPr/>
        </p:nvSpPr>
        <p:spPr>
          <a:xfrm>
            <a:off x="5771000" y="1967250"/>
            <a:ext cx="1318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P(y=1| </a:t>
            </a:r>
            <a:r>
              <a:rPr b="1" i="0" lang="en-GB" sz="900" u="none" cap="none" strike="noStrike">
                <a:solidFill>
                  <a:srgbClr val="000000"/>
                </a:solidFill>
                <a:latin typeface="Roboto"/>
                <a:ea typeface="Roboto"/>
                <a:cs typeface="Roboto"/>
                <a:sym typeface="Roboto"/>
              </a:rPr>
              <a:t>x</a:t>
            </a:r>
            <a:r>
              <a:rPr b="0" i="0" lang="en-GB" sz="900" u="none" cap="none" strike="noStrike">
                <a:solidFill>
                  <a:srgbClr val="000000"/>
                </a:solidFill>
                <a:latin typeface="Roboto"/>
                <a:ea typeface="Roboto"/>
                <a:cs typeface="Roboto"/>
                <a:sym typeface="Roboto"/>
              </a:rPr>
              <a:t>, </a:t>
            </a:r>
            <a:r>
              <a:rPr b="1" i="0" lang="en-GB" sz="9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1</a:t>
            </a:r>
            <a:r>
              <a:rPr b="0" i="0" lang="en-GB" sz="900" u="none" cap="none" strike="noStrike">
                <a:solidFill>
                  <a:srgbClr val="000000"/>
                </a:solidFill>
                <a:latin typeface="Roboto"/>
                <a:ea typeface="Roboto"/>
                <a:cs typeface="Roboto"/>
                <a:sym typeface="Roboto"/>
              </a:rPr>
              <a:t>)</a:t>
            </a:r>
            <a:endParaRPr b="0" i="0" sz="900" u="none" cap="none" strike="noStrike">
              <a:solidFill>
                <a:srgbClr val="000000"/>
              </a:solidFill>
              <a:latin typeface="Roboto"/>
              <a:ea typeface="Roboto"/>
              <a:cs typeface="Roboto"/>
              <a:sym typeface="Roboto"/>
            </a:endParaRPr>
          </a:p>
        </p:txBody>
      </p:sp>
      <p:sp>
        <p:nvSpPr>
          <p:cNvPr id="1608" name="Google Shape;1608;p52"/>
          <p:cNvSpPr txBox="1"/>
          <p:nvPr/>
        </p:nvSpPr>
        <p:spPr>
          <a:xfrm>
            <a:off x="5771000" y="2272050"/>
            <a:ext cx="1318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P(y=2| </a:t>
            </a:r>
            <a:r>
              <a:rPr b="1" i="0" lang="en-GB" sz="900" u="none" cap="none" strike="noStrike">
                <a:solidFill>
                  <a:srgbClr val="000000"/>
                </a:solidFill>
                <a:latin typeface="Roboto"/>
                <a:ea typeface="Roboto"/>
                <a:cs typeface="Roboto"/>
                <a:sym typeface="Roboto"/>
              </a:rPr>
              <a:t>x</a:t>
            </a:r>
            <a:r>
              <a:rPr b="0" i="0" lang="en-GB" sz="900" u="none" cap="none" strike="noStrike">
                <a:solidFill>
                  <a:srgbClr val="000000"/>
                </a:solidFill>
                <a:latin typeface="Roboto"/>
                <a:ea typeface="Roboto"/>
                <a:cs typeface="Roboto"/>
                <a:sym typeface="Roboto"/>
              </a:rPr>
              <a:t>, </a:t>
            </a:r>
            <a:r>
              <a:rPr b="1" i="0" lang="en-GB" sz="9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2</a:t>
            </a:r>
            <a:r>
              <a:rPr b="0" i="0" lang="en-GB" sz="900" u="none" cap="none" strike="noStrike">
                <a:solidFill>
                  <a:srgbClr val="000000"/>
                </a:solidFill>
                <a:latin typeface="Roboto"/>
                <a:ea typeface="Roboto"/>
                <a:cs typeface="Roboto"/>
                <a:sym typeface="Roboto"/>
              </a:rPr>
              <a:t>)</a:t>
            </a:r>
            <a:endParaRPr b="0" i="0" sz="900" u="none" cap="none" strike="noStrike">
              <a:solidFill>
                <a:srgbClr val="000000"/>
              </a:solidFill>
              <a:latin typeface="Roboto"/>
              <a:ea typeface="Roboto"/>
              <a:cs typeface="Roboto"/>
              <a:sym typeface="Roboto"/>
            </a:endParaRPr>
          </a:p>
        </p:txBody>
      </p:sp>
      <p:sp>
        <p:nvSpPr>
          <p:cNvPr id="1609" name="Google Shape;1609;p52"/>
          <p:cNvSpPr txBox="1"/>
          <p:nvPr/>
        </p:nvSpPr>
        <p:spPr>
          <a:xfrm>
            <a:off x="5771000" y="2576850"/>
            <a:ext cx="1318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P(y=1| </a:t>
            </a:r>
            <a:r>
              <a:rPr b="1" i="0" lang="en-GB" sz="900" u="none" cap="none" strike="noStrike">
                <a:solidFill>
                  <a:srgbClr val="000000"/>
                </a:solidFill>
                <a:latin typeface="Roboto"/>
                <a:ea typeface="Roboto"/>
                <a:cs typeface="Roboto"/>
                <a:sym typeface="Roboto"/>
              </a:rPr>
              <a:t>x</a:t>
            </a:r>
            <a:r>
              <a:rPr b="0" i="0" lang="en-GB" sz="900" u="none" cap="none" strike="noStrike">
                <a:solidFill>
                  <a:srgbClr val="000000"/>
                </a:solidFill>
                <a:latin typeface="Roboto"/>
                <a:ea typeface="Roboto"/>
                <a:cs typeface="Roboto"/>
                <a:sym typeface="Roboto"/>
              </a:rPr>
              <a:t>, </a:t>
            </a:r>
            <a:r>
              <a:rPr b="1" i="0" lang="en-GB" sz="900" u="none" cap="none" strike="noStrike">
                <a:solidFill>
                  <a:srgbClr val="000000"/>
                </a:solidFill>
                <a:latin typeface="Roboto"/>
                <a:ea typeface="Roboto"/>
                <a:cs typeface="Roboto"/>
                <a:sym typeface="Roboto"/>
              </a:rPr>
              <a:t>w</a:t>
            </a:r>
            <a:r>
              <a:rPr b="0" i="0" lang="en-GB" sz="700" u="none" cap="none" strike="noStrike">
                <a:solidFill>
                  <a:srgbClr val="000000"/>
                </a:solidFill>
                <a:latin typeface="Roboto"/>
                <a:ea typeface="Roboto"/>
                <a:cs typeface="Roboto"/>
                <a:sym typeface="Roboto"/>
              </a:rPr>
              <a:t>3</a:t>
            </a:r>
            <a:r>
              <a:rPr b="0" i="0" lang="en-GB" sz="900" u="none" cap="none" strike="noStrike">
                <a:solidFill>
                  <a:srgbClr val="000000"/>
                </a:solidFill>
                <a:latin typeface="Roboto"/>
                <a:ea typeface="Roboto"/>
                <a:cs typeface="Roboto"/>
                <a:sym typeface="Roboto"/>
              </a:rPr>
              <a:t>)</a:t>
            </a:r>
            <a:endParaRPr b="0" i="0" sz="900" u="none" cap="none" strike="noStrike">
              <a:solidFill>
                <a:srgbClr val="000000"/>
              </a:solidFill>
              <a:latin typeface="Roboto"/>
              <a:ea typeface="Roboto"/>
              <a:cs typeface="Roboto"/>
              <a:sym typeface="Roboto"/>
            </a:endParaRPr>
          </a:p>
        </p:txBody>
      </p:sp>
      <p:cxnSp>
        <p:nvCxnSpPr>
          <p:cNvPr id="1610" name="Google Shape;1610;p52"/>
          <p:cNvCxnSpPr/>
          <p:nvPr/>
        </p:nvCxnSpPr>
        <p:spPr>
          <a:xfrm rot="10800000">
            <a:off x="4853675" y="2530350"/>
            <a:ext cx="3600" cy="122400"/>
          </a:xfrm>
          <a:prstGeom prst="straightConnector1">
            <a:avLst/>
          </a:prstGeom>
          <a:noFill/>
          <a:ln cap="flat" cmpd="sng" w="9525">
            <a:solidFill>
              <a:schemeClr val="dk2"/>
            </a:solidFill>
            <a:prstDash val="solid"/>
            <a:round/>
            <a:headEnd len="sm" w="sm" type="none"/>
            <a:tailEnd len="med" w="med" type="triangle"/>
          </a:ln>
        </p:spPr>
      </p:cxnSp>
      <p:cxnSp>
        <p:nvCxnSpPr>
          <p:cNvPr id="1611" name="Google Shape;1611;p52"/>
          <p:cNvCxnSpPr/>
          <p:nvPr/>
        </p:nvCxnSpPr>
        <p:spPr>
          <a:xfrm rot="10800000">
            <a:off x="4853675" y="2835150"/>
            <a:ext cx="3600" cy="122400"/>
          </a:xfrm>
          <a:prstGeom prst="straightConnector1">
            <a:avLst/>
          </a:prstGeom>
          <a:noFill/>
          <a:ln cap="flat" cmpd="sng" w="9525">
            <a:solidFill>
              <a:schemeClr val="dk2"/>
            </a:solidFill>
            <a:prstDash val="solid"/>
            <a:round/>
            <a:headEnd len="sm" w="sm" type="none"/>
            <a:tailEnd len="med" w="med" type="triangle"/>
          </a:ln>
        </p:spPr>
      </p:cxnSp>
      <p:cxnSp>
        <p:nvCxnSpPr>
          <p:cNvPr id="1612" name="Google Shape;1612;p52"/>
          <p:cNvCxnSpPr/>
          <p:nvPr/>
        </p:nvCxnSpPr>
        <p:spPr>
          <a:xfrm rot="10800000">
            <a:off x="4854550" y="2225550"/>
            <a:ext cx="3600" cy="122400"/>
          </a:xfrm>
          <a:prstGeom prst="straightConnector1">
            <a:avLst/>
          </a:prstGeom>
          <a:noFill/>
          <a:ln cap="flat" cmpd="sng" w="9525">
            <a:solidFill>
              <a:schemeClr val="dk2"/>
            </a:solidFill>
            <a:prstDash val="solid"/>
            <a:round/>
            <a:headEnd len="sm" w="sm" type="none"/>
            <a:tailEnd len="med" w="med" type="triangle"/>
          </a:ln>
        </p:spPr>
      </p:cxnSp>
      <p:sp>
        <p:nvSpPr>
          <p:cNvPr id="1613" name="Google Shape;1613;p52"/>
          <p:cNvSpPr txBox="1"/>
          <p:nvPr/>
        </p:nvSpPr>
        <p:spPr>
          <a:xfrm>
            <a:off x="6657100" y="1946750"/>
            <a:ext cx="2375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The </a:t>
            </a:r>
            <a:r>
              <a:rPr b="1" i="0" lang="en-GB" sz="1200" u="none" cap="none" strike="noStrike">
                <a:solidFill>
                  <a:srgbClr val="000000"/>
                </a:solidFill>
                <a:latin typeface="Roboto"/>
                <a:ea typeface="Roboto"/>
                <a:cs typeface="Roboto"/>
                <a:sym typeface="Roboto"/>
              </a:rPr>
              <a:t>softmax</a:t>
            </a:r>
            <a:r>
              <a:rPr b="0" i="0" lang="en-GB" sz="1200" u="none" cap="none" strike="noStrike">
                <a:solidFill>
                  <a:srgbClr val="000000"/>
                </a:solidFill>
                <a:latin typeface="Roboto"/>
                <a:ea typeface="Roboto"/>
                <a:cs typeface="Roboto"/>
                <a:sym typeface="Roboto"/>
              </a:rPr>
              <a:t> is used to turn the output into a </a:t>
            </a:r>
            <a:r>
              <a:rPr b="1" i="0" lang="en-GB" sz="1200" u="none" cap="none" strike="noStrike">
                <a:solidFill>
                  <a:srgbClr val="000000"/>
                </a:solidFill>
                <a:latin typeface="Roboto"/>
                <a:ea typeface="Roboto"/>
                <a:cs typeface="Roboto"/>
                <a:sym typeface="Roboto"/>
              </a:rPr>
              <a:t>probability</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
        <p:nvSpPr>
          <p:cNvPr id="1614" name="Google Shape;1614;p52"/>
          <p:cNvSpPr txBox="1"/>
          <p:nvPr/>
        </p:nvSpPr>
        <p:spPr>
          <a:xfrm>
            <a:off x="6681275" y="2587750"/>
            <a:ext cx="2375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The </a:t>
            </a:r>
            <a:r>
              <a:rPr b="1" i="0" lang="en-GB" sz="1200" u="none" cap="none" strike="noStrike">
                <a:solidFill>
                  <a:srgbClr val="000000"/>
                </a:solidFill>
                <a:latin typeface="Roboto"/>
                <a:ea typeface="Roboto"/>
                <a:cs typeface="Roboto"/>
                <a:sym typeface="Roboto"/>
              </a:rPr>
              <a:t>weights</a:t>
            </a:r>
            <a:r>
              <a:rPr b="0" i="0" lang="en-GB" sz="1200" u="none" cap="none" strike="noStrike">
                <a:solidFill>
                  <a:srgbClr val="000000"/>
                </a:solidFill>
                <a:latin typeface="Roboto"/>
                <a:ea typeface="Roboto"/>
                <a:cs typeface="Roboto"/>
                <a:sym typeface="Roboto"/>
              </a:rPr>
              <a:t> (and </a:t>
            </a:r>
            <a:r>
              <a:rPr b="1" i="0" lang="en-GB" sz="1200" u="none" cap="none" strike="noStrike">
                <a:solidFill>
                  <a:srgbClr val="000000"/>
                </a:solidFill>
                <a:latin typeface="Roboto"/>
                <a:ea typeface="Roboto"/>
                <a:cs typeface="Roboto"/>
                <a:sym typeface="Roboto"/>
              </a:rPr>
              <a:t>biases</a:t>
            </a:r>
            <a:r>
              <a:rPr b="0" i="0" lang="en-GB" sz="1200" u="none" cap="none" strike="noStrike">
                <a:solidFill>
                  <a:srgbClr val="000000"/>
                </a:solidFill>
                <a:latin typeface="Roboto"/>
                <a:ea typeface="Roboto"/>
                <a:cs typeface="Roboto"/>
                <a:sym typeface="Roboto"/>
              </a:rPr>
              <a:t>)  are learned during training.</a:t>
            </a:r>
            <a:endParaRPr b="0" i="0" sz="1200" u="none" cap="none" strike="noStrike">
              <a:solidFill>
                <a:srgbClr val="000000"/>
              </a:solidFill>
              <a:latin typeface="Roboto"/>
              <a:ea typeface="Roboto"/>
              <a:cs typeface="Roboto"/>
              <a:sym typeface="Roboto"/>
            </a:endParaRPr>
          </a:p>
        </p:txBody>
      </p:sp>
      <p:pic>
        <p:nvPicPr>
          <p:cNvPr id="1615" name="Google Shape;1615;p52"/>
          <p:cNvPicPr preferRelativeResize="0"/>
          <p:nvPr/>
        </p:nvPicPr>
        <p:blipFill rotWithShape="1">
          <a:blip r:embed="rId7">
            <a:alphaModFix/>
          </a:blip>
          <a:srcRect b="0" l="0" r="0" t="0"/>
          <a:stretch/>
        </p:blipFill>
        <p:spPr>
          <a:xfrm>
            <a:off x="3757925" y="3371650"/>
            <a:ext cx="1943425" cy="1322323"/>
          </a:xfrm>
          <a:prstGeom prst="rect">
            <a:avLst/>
          </a:prstGeom>
          <a:noFill/>
          <a:ln>
            <a:noFill/>
          </a:ln>
        </p:spPr>
      </p:pic>
      <p:sp>
        <p:nvSpPr>
          <p:cNvPr id="1616" name="Google Shape;1616;p52"/>
          <p:cNvSpPr txBox="1"/>
          <p:nvPr/>
        </p:nvSpPr>
        <p:spPr>
          <a:xfrm>
            <a:off x="5894550" y="3610938"/>
            <a:ext cx="2962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It can be used only if the classes are </a:t>
            </a:r>
            <a:r>
              <a:rPr b="1" i="0" lang="en-GB" sz="1200" u="none" cap="none" strike="noStrike">
                <a:solidFill>
                  <a:srgbClr val="000000"/>
                </a:solidFill>
                <a:latin typeface="Roboto"/>
                <a:ea typeface="Roboto"/>
                <a:cs typeface="Roboto"/>
                <a:sym typeface="Roboto"/>
              </a:rPr>
              <a:t>linearly separable</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1000"/>
                                        <p:tgtEl>
                                          <p:spTgt spid="1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1000"/>
                                        <p:tgtEl>
                                          <p:spTgt spid="1616"/>
                                        </p:tgtEl>
                                      </p:cBhvr>
                                    </p:animEffect>
                                  </p:childTnLst>
                                </p:cTn>
                              </p:par>
                              <p:par>
                                <p:cTn fill="hold" nodeType="with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1000"/>
                                        <p:tgtEl>
                                          <p:spTgt spid="1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20" name="Shape 1620"/>
        <p:cNvGrpSpPr/>
        <p:nvPr/>
      </p:nvGrpSpPr>
      <p:grpSpPr>
        <a:xfrm>
          <a:off x="0" y="0"/>
          <a:ext cx="0" cy="0"/>
          <a:chOff x="0" y="0"/>
          <a:chExt cx="0" cy="0"/>
        </a:xfrm>
      </p:grpSpPr>
      <p:sp>
        <p:nvSpPr>
          <p:cNvPr id="1621" name="Google Shape;1621;p5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Linear Models</a:t>
            </a:r>
            <a:endParaRPr sz="2600"/>
          </a:p>
        </p:txBody>
      </p:sp>
      <p:sp>
        <p:nvSpPr>
          <p:cNvPr id="1622" name="Google Shape;1622;p53"/>
          <p:cNvSpPr txBox="1"/>
          <p:nvPr/>
        </p:nvSpPr>
        <p:spPr>
          <a:xfrm>
            <a:off x="8447341" y="4695623"/>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GB" sz="1000" u="none" cap="none" strike="noStrike">
                <a:solidFill>
                  <a:srgbClr val="737373"/>
                </a:solidFill>
                <a:latin typeface="Roboto"/>
                <a:ea typeface="Roboto"/>
                <a:cs typeface="Roboto"/>
                <a:sym typeface="Roboto"/>
              </a:rPr>
              <a:t>‹#›</a:t>
            </a:fld>
            <a:endParaRPr b="0" i="0" sz="1000" u="none" cap="none" strike="noStrike">
              <a:solidFill>
                <a:srgbClr val="737373"/>
              </a:solidFill>
              <a:latin typeface="Roboto"/>
              <a:ea typeface="Roboto"/>
              <a:cs typeface="Roboto"/>
              <a:sym typeface="Roboto"/>
            </a:endParaRPr>
          </a:p>
        </p:txBody>
      </p:sp>
      <p:pic>
        <p:nvPicPr>
          <p:cNvPr id="1623" name="Google Shape;1623;p53"/>
          <p:cNvPicPr preferRelativeResize="0"/>
          <p:nvPr/>
        </p:nvPicPr>
        <p:blipFill rotWithShape="1">
          <a:blip r:embed="rId3">
            <a:alphaModFix/>
          </a:blip>
          <a:srcRect b="0" l="0" r="0" t="0"/>
          <a:stretch/>
        </p:blipFill>
        <p:spPr>
          <a:xfrm flipH="1">
            <a:off x="715801" y="977724"/>
            <a:ext cx="354936" cy="354913"/>
          </a:xfrm>
          <a:prstGeom prst="rect">
            <a:avLst/>
          </a:prstGeom>
          <a:noFill/>
          <a:ln>
            <a:noFill/>
          </a:ln>
        </p:spPr>
      </p:pic>
      <p:pic>
        <p:nvPicPr>
          <p:cNvPr id="1624" name="Google Shape;1624;p53"/>
          <p:cNvPicPr preferRelativeResize="0"/>
          <p:nvPr/>
        </p:nvPicPr>
        <p:blipFill rotWithShape="1">
          <a:blip r:embed="rId4">
            <a:alphaModFix/>
          </a:blip>
          <a:srcRect b="0" l="0" r="0" t="0"/>
          <a:stretch/>
        </p:blipFill>
        <p:spPr>
          <a:xfrm>
            <a:off x="621612" y="2555275"/>
            <a:ext cx="543298" cy="400200"/>
          </a:xfrm>
          <a:prstGeom prst="rect">
            <a:avLst/>
          </a:prstGeom>
          <a:noFill/>
          <a:ln>
            <a:noFill/>
          </a:ln>
        </p:spPr>
      </p:pic>
      <p:sp>
        <p:nvSpPr>
          <p:cNvPr id="1625" name="Google Shape;1625;p53"/>
          <p:cNvSpPr txBox="1"/>
          <p:nvPr/>
        </p:nvSpPr>
        <p:spPr>
          <a:xfrm>
            <a:off x="1221975" y="997475"/>
            <a:ext cx="505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Linear models are easy to optimize (convex optimization)</a:t>
            </a:r>
            <a:endParaRPr b="0" i="0" sz="1400" u="none" cap="none" strike="noStrike">
              <a:solidFill>
                <a:srgbClr val="000000"/>
              </a:solidFill>
              <a:latin typeface="Roboto"/>
              <a:ea typeface="Roboto"/>
              <a:cs typeface="Roboto"/>
              <a:sym typeface="Roboto"/>
            </a:endParaRPr>
          </a:p>
        </p:txBody>
      </p:sp>
      <p:pic>
        <p:nvPicPr>
          <p:cNvPr id="1626" name="Google Shape;1626;p53"/>
          <p:cNvPicPr preferRelativeResize="0"/>
          <p:nvPr/>
        </p:nvPicPr>
        <p:blipFill rotWithShape="1">
          <a:blip r:embed="rId3">
            <a:alphaModFix/>
          </a:blip>
          <a:srcRect b="0" l="0" r="0" t="0"/>
          <a:stretch/>
        </p:blipFill>
        <p:spPr>
          <a:xfrm flipH="1">
            <a:off x="715801" y="1488474"/>
            <a:ext cx="354936" cy="354913"/>
          </a:xfrm>
          <a:prstGeom prst="rect">
            <a:avLst/>
          </a:prstGeom>
          <a:noFill/>
          <a:ln>
            <a:noFill/>
          </a:ln>
        </p:spPr>
      </p:pic>
      <p:sp>
        <p:nvSpPr>
          <p:cNvPr id="1627" name="Google Shape;1627;p53"/>
          <p:cNvSpPr txBox="1"/>
          <p:nvPr/>
        </p:nvSpPr>
        <p:spPr>
          <a:xfrm>
            <a:off x="1221975" y="1465825"/>
            <a:ext cx="298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Fast training and predictions</a:t>
            </a:r>
            <a:endParaRPr b="0" i="0" sz="1400" u="none" cap="none" strike="noStrike">
              <a:solidFill>
                <a:srgbClr val="000000"/>
              </a:solidFill>
              <a:latin typeface="Roboto"/>
              <a:ea typeface="Roboto"/>
              <a:cs typeface="Roboto"/>
              <a:sym typeface="Roboto"/>
            </a:endParaRPr>
          </a:p>
        </p:txBody>
      </p:sp>
      <p:pic>
        <p:nvPicPr>
          <p:cNvPr id="1628" name="Google Shape;1628;p53"/>
          <p:cNvPicPr preferRelativeResize="0"/>
          <p:nvPr/>
        </p:nvPicPr>
        <p:blipFill rotWithShape="1">
          <a:blip r:embed="rId3">
            <a:alphaModFix/>
          </a:blip>
          <a:srcRect b="0" l="0" r="0" t="0"/>
          <a:stretch/>
        </p:blipFill>
        <p:spPr>
          <a:xfrm flipH="1">
            <a:off x="715801" y="2021874"/>
            <a:ext cx="354936" cy="354913"/>
          </a:xfrm>
          <a:prstGeom prst="rect">
            <a:avLst/>
          </a:prstGeom>
          <a:noFill/>
          <a:ln>
            <a:noFill/>
          </a:ln>
        </p:spPr>
      </p:pic>
      <p:sp>
        <p:nvSpPr>
          <p:cNvPr id="1629" name="Google Shape;1629;p53"/>
          <p:cNvSpPr txBox="1"/>
          <p:nvPr/>
        </p:nvSpPr>
        <p:spPr>
          <a:xfrm>
            <a:off x="1221975" y="1999225"/>
            <a:ext cx="141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Interpretability</a:t>
            </a:r>
            <a:endParaRPr b="0" i="0" sz="1400" u="none" cap="none" strike="noStrike">
              <a:solidFill>
                <a:srgbClr val="000000"/>
              </a:solidFill>
              <a:latin typeface="Roboto"/>
              <a:ea typeface="Roboto"/>
              <a:cs typeface="Roboto"/>
              <a:sym typeface="Roboto"/>
            </a:endParaRPr>
          </a:p>
        </p:txBody>
      </p:sp>
      <p:sp>
        <p:nvSpPr>
          <p:cNvPr id="1630" name="Google Shape;1630;p53"/>
          <p:cNvSpPr txBox="1"/>
          <p:nvPr/>
        </p:nvSpPr>
        <p:spPr>
          <a:xfrm>
            <a:off x="1221975" y="2532625"/>
            <a:ext cx="4827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Suitable for linearly separable classes (classification) or linear input-output mappings (regression).</a:t>
            </a:r>
            <a:endParaRPr b="0" i="0" sz="1400" u="none" cap="none" strike="noStrike">
              <a:solidFill>
                <a:srgbClr val="000000"/>
              </a:solidFill>
              <a:latin typeface="Roboto"/>
              <a:ea typeface="Roboto"/>
              <a:cs typeface="Roboto"/>
              <a:sym typeface="Roboto"/>
            </a:endParaRPr>
          </a:p>
        </p:txBody>
      </p:sp>
      <p:pic>
        <p:nvPicPr>
          <p:cNvPr id="1631" name="Google Shape;1631;p53"/>
          <p:cNvPicPr preferRelativeResize="0"/>
          <p:nvPr/>
        </p:nvPicPr>
        <p:blipFill rotWithShape="1">
          <a:blip r:embed="rId5">
            <a:alphaModFix/>
          </a:blip>
          <a:srcRect b="0" l="0" r="0" t="0"/>
          <a:stretch/>
        </p:blipFill>
        <p:spPr>
          <a:xfrm>
            <a:off x="6280875" y="1038225"/>
            <a:ext cx="1989151" cy="1411650"/>
          </a:xfrm>
          <a:prstGeom prst="rect">
            <a:avLst/>
          </a:prstGeom>
          <a:noFill/>
          <a:ln>
            <a:noFill/>
          </a:ln>
        </p:spPr>
      </p:pic>
      <p:sp>
        <p:nvSpPr>
          <p:cNvPr id="1632" name="Google Shape;1632;p53"/>
          <p:cNvSpPr txBox="1"/>
          <p:nvPr/>
        </p:nvSpPr>
        <p:spPr>
          <a:xfrm>
            <a:off x="1358250" y="4695613"/>
            <a:ext cx="542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extend linear models to support non-linear mappings?</a:t>
            </a:r>
            <a:endParaRPr b="0" i="1" sz="1400" u="none" cap="none" strike="noStrike">
              <a:solidFill>
                <a:srgbClr val="000000"/>
              </a:solidFill>
              <a:latin typeface="Roboto"/>
              <a:ea typeface="Roboto"/>
              <a:cs typeface="Roboto"/>
              <a:sym typeface="Roboto"/>
            </a:endParaRPr>
          </a:p>
        </p:txBody>
      </p:sp>
      <p:pic>
        <p:nvPicPr>
          <p:cNvPr id="1633" name="Google Shape;1633;p53"/>
          <p:cNvPicPr preferRelativeResize="0"/>
          <p:nvPr/>
        </p:nvPicPr>
        <p:blipFill rotWithShape="1">
          <a:blip r:embed="rId6">
            <a:alphaModFix/>
          </a:blip>
          <a:srcRect b="0" l="0" r="0" t="0"/>
          <a:stretch/>
        </p:blipFill>
        <p:spPr>
          <a:xfrm>
            <a:off x="747050" y="4492551"/>
            <a:ext cx="548699" cy="643765"/>
          </a:xfrm>
          <a:prstGeom prst="rect">
            <a:avLst/>
          </a:prstGeom>
          <a:noFill/>
          <a:ln>
            <a:noFill/>
          </a:ln>
        </p:spPr>
      </p:pic>
      <p:pic>
        <p:nvPicPr>
          <p:cNvPr id="1634" name="Google Shape;1634;p53"/>
          <p:cNvPicPr preferRelativeResize="0"/>
          <p:nvPr/>
        </p:nvPicPr>
        <p:blipFill rotWithShape="1">
          <a:blip r:embed="rId7">
            <a:alphaModFix/>
          </a:blip>
          <a:srcRect b="0" l="0" r="0" t="0"/>
          <a:stretch/>
        </p:blipFill>
        <p:spPr>
          <a:xfrm>
            <a:off x="1164900" y="3202676"/>
            <a:ext cx="2064003" cy="1411650"/>
          </a:xfrm>
          <a:prstGeom prst="rect">
            <a:avLst/>
          </a:prstGeom>
          <a:noFill/>
          <a:ln>
            <a:noFill/>
          </a:ln>
        </p:spPr>
      </p:pic>
      <p:sp>
        <p:nvSpPr>
          <p:cNvPr id="1635" name="Google Shape;1635;p53"/>
          <p:cNvSpPr txBox="1"/>
          <p:nvPr/>
        </p:nvSpPr>
        <p:spPr>
          <a:xfrm>
            <a:off x="5805675" y="3285200"/>
            <a:ext cx="3190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For instance,   logistic regression fails when applied on top of these inputs.</a:t>
            </a:r>
            <a:endParaRPr b="0" i="0" sz="1400" u="none" cap="none" strike="noStrike">
              <a:solidFill>
                <a:srgbClr val="000000"/>
              </a:solidFill>
              <a:latin typeface="Roboto"/>
              <a:ea typeface="Roboto"/>
              <a:cs typeface="Roboto"/>
              <a:sym typeface="Roboto"/>
            </a:endParaRPr>
          </a:p>
        </p:txBody>
      </p:sp>
      <p:pic>
        <p:nvPicPr>
          <p:cNvPr id="1636" name="Google Shape;1636;p53"/>
          <p:cNvPicPr preferRelativeResize="0"/>
          <p:nvPr/>
        </p:nvPicPr>
        <p:blipFill rotWithShape="1">
          <a:blip r:embed="rId8">
            <a:alphaModFix/>
          </a:blip>
          <a:srcRect b="0" l="0" r="0" t="0"/>
          <a:stretch/>
        </p:blipFill>
        <p:spPr>
          <a:xfrm>
            <a:off x="3577425" y="3202675"/>
            <a:ext cx="1989150" cy="13604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5"/>
                                        </p:tgtEl>
                                        <p:attrNameLst>
                                          <p:attrName>style.visibility</p:attrName>
                                        </p:attrNameLst>
                                      </p:cBhvr>
                                      <p:to>
                                        <p:strVal val="visible"/>
                                      </p:to>
                                    </p:set>
                                    <p:animEffect filter="fade" transition="in">
                                      <p:cBhvr>
                                        <p:cTn dur="1000"/>
                                        <p:tgtEl>
                                          <p:spTgt spid="1625"/>
                                        </p:tgtEl>
                                      </p:cBhvr>
                                    </p:animEffect>
                                  </p:childTnLst>
                                </p:cTn>
                              </p:par>
                              <p:par>
                                <p:cTn fill="hold" nodeType="withEffect" presetClass="entr" presetID="10" presetSubtype="0">
                                  <p:stCondLst>
                                    <p:cond delay="0"/>
                                  </p:stCondLst>
                                  <p:childTnLst>
                                    <p:set>
                                      <p:cBhvr>
                                        <p:cTn dur="1" fill="hold">
                                          <p:stCondLst>
                                            <p:cond delay="0"/>
                                          </p:stCondLst>
                                        </p:cTn>
                                        <p:tgtEl>
                                          <p:spTgt spid="1631"/>
                                        </p:tgtEl>
                                        <p:attrNameLst>
                                          <p:attrName>style.visibility</p:attrName>
                                        </p:attrNameLst>
                                      </p:cBhvr>
                                      <p:to>
                                        <p:strVal val="visible"/>
                                      </p:to>
                                    </p:set>
                                    <p:animEffect filter="fade" transition="in">
                                      <p:cBhvr>
                                        <p:cTn dur="1000"/>
                                        <p:tgtEl>
                                          <p:spTgt spid="1631"/>
                                        </p:tgtEl>
                                      </p:cBhvr>
                                    </p:animEffect>
                                  </p:childTnLst>
                                </p:cTn>
                              </p:par>
                              <p:par>
                                <p:cTn fill="hold" nodeType="with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1000"/>
                                        <p:tgtEl>
                                          <p:spTgt spid="1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6"/>
                                        </p:tgtEl>
                                        <p:attrNameLst>
                                          <p:attrName>style.visibility</p:attrName>
                                        </p:attrNameLst>
                                      </p:cBhvr>
                                      <p:to>
                                        <p:strVal val="visible"/>
                                      </p:to>
                                    </p:set>
                                    <p:animEffect filter="fade" transition="in">
                                      <p:cBhvr>
                                        <p:cTn dur="1000"/>
                                        <p:tgtEl>
                                          <p:spTgt spid="1626"/>
                                        </p:tgtEl>
                                      </p:cBhvr>
                                    </p:animEffect>
                                  </p:childTnLst>
                                </p:cTn>
                              </p:par>
                              <p:par>
                                <p:cTn fill="hold" nodeType="withEffect" presetClass="entr" presetID="10" presetSubtype="0">
                                  <p:stCondLst>
                                    <p:cond delay="0"/>
                                  </p:stCondLst>
                                  <p:childTnLst>
                                    <p:set>
                                      <p:cBhvr>
                                        <p:cTn dur="1" fill="hold">
                                          <p:stCondLst>
                                            <p:cond delay="0"/>
                                          </p:stCondLst>
                                        </p:cTn>
                                        <p:tgtEl>
                                          <p:spTgt spid="1627"/>
                                        </p:tgtEl>
                                        <p:attrNameLst>
                                          <p:attrName>style.visibility</p:attrName>
                                        </p:attrNameLst>
                                      </p:cBhvr>
                                      <p:to>
                                        <p:strVal val="visible"/>
                                      </p:to>
                                    </p:set>
                                    <p:animEffect filter="fade" transition="in">
                                      <p:cBhvr>
                                        <p:cTn dur="1000"/>
                                        <p:tgtEl>
                                          <p:spTgt spid="1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8"/>
                                        </p:tgtEl>
                                        <p:attrNameLst>
                                          <p:attrName>style.visibility</p:attrName>
                                        </p:attrNameLst>
                                      </p:cBhvr>
                                      <p:to>
                                        <p:strVal val="visible"/>
                                      </p:to>
                                    </p:set>
                                    <p:animEffect filter="fade" transition="in">
                                      <p:cBhvr>
                                        <p:cTn dur="1000"/>
                                        <p:tgtEl>
                                          <p:spTgt spid="1628"/>
                                        </p:tgtEl>
                                      </p:cBhvr>
                                    </p:animEffect>
                                  </p:childTnLst>
                                </p:cTn>
                              </p:par>
                              <p:par>
                                <p:cTn fill="hold" nodeType="withEffect" presetClass="entr" presetID="10" presetSubtype="0">
                                  <p:stCondLst>
                                    <p:cond delay="0"/>
                                  </p:stCondLst>
                                  <p:childTnLst>
                                    <p:set>
                                      <p:cBhvr>
                                        <p:cTn dur="1" fill="hold">
                                          <p:stCondLst>
                                            <p:cond delay="0"/>
                                          </p:stCondLst>
                                        </p:cTn>
                                        <p:tgtEl>
                                          <p:spTgt spid="1629"/>
                                        </p:tgtEl>
                                        <p:attrNameLst>
                                          <p:attrName>style.visibility</p:attrName>
                                        </p:attrNameLst>
                                      </p:cBhvr>
                                      <p:to>
                                        <p:strVal val="visible"/>
                                      </p:to>
                                    </p:set>
                                    <p:animEffect filter="fade" transition="in">
                                      <p:cBhvr>
                                        <p:cTn dur="1000"/>
                                        <p:tgtEl>
                                          <p:spTgt spid="1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gtEl>
                                        <p:attrNameLst>
                                          <p:attrName>style.visibility</p:attrName>
                                        </p:attrNameLst>
                                      </p:cBhvr>
                                      <p:to>
                                        <p:strVal val="visible"/>
                                      </p:to>
                                    </p:set>
                                    <p:animEffect filter="fade" transition="in">
                                      <p:cBhvr>
                                        <p:cTn dur="1000"/>
                                        <p:tgtEl>
                                          <p:spTgt spid="1624"/>
                                        </p:tgtEl>
                                      </p:cBhvr>
                                    </p:animEffect>
                                  </p:childTnLst>
                                </p:cTn>
                              </p:par>
                              <p:par>
                                <p:cTn fill="hold" nodeType="with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1000"/>
                                        <p:tgtEl>
                                          <p:spTgt spid="1630"/>
                                        </p:tgtEl>
                                      </p:cBhvr>
                                    </p:animEffect>
                                  </p:childTnLst>
                                </p:cTn>
                              </p:par>
                              <p:par>
                                <p:cTn fill="hold" nodeType="with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1000"/>
                                        <p:tgtEl>
                                          <p:spTgt spid="1634"/>
                                        </p:tgtEl>
                                      </p:cBhvr>
                                    </p:animEffect>
                                  </p:childTnLst>
                                </p:cTn>
                              </p:par>
                              <p:par>
                                <p:cTn fill="hold" nodeType="with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1000"/>
                                        <p:tgtEl>
                                          <p:spTgt spid="1636"/>
                                        </p:tgtEl>
                                      </p:cBhvr>
                                    </p:animEffect>
                                  </p:childTnLst>
                                </p:cTn>
                              </p:par>
                              <p:par>
                                <p:cTn fill="hold" nodeType="with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1000"/>
                                        <p:tgtEl>
                                          <p:spTgt spid="1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1000"/>
                                        <p:tgtEl>
                                          <p:spTgt spid="1633"/>
                                        </p:tgtEl>
                                      </p:cBhvr>
                                    </p:animEffect>
                                  </p:childTnLst>
                                </p:cTn>
                              </p:par>
                              <p:par>
                                <p:cTn fill="hold" nodeType="with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1000"/>
                                        <p:tgtEl>
                                          <p:spTgt spid="1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40" name="Shape 1640"/>
        <p:cNvGrpSpPr/>
        <p:nvPr/>
      </p:nvGrpSpPr>
      <p:grpSpPr>
        <a:xfrm>
          <a:off x="0" y="0"/>
          <a:ext cx="0" cy="0"/>
          <a:chOff x="0" y="0"/>
          <a:chExt cx="0" cy="0"/>
        </a:xfrm>
      </p:grpSpPr>
      <p:sp>
        <p:nvSpPr>
          <p:cNvPr id="1641" name="Google Shape;1641;p5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Linear Models</a:t>
            </a:r>
            <a:endParaRPr sz="2600"/>
          </a:p>
        </p:txBody>
      </p:sp>
      <p:sp>
        <p:nvSpPr>
          <p:cNvPr id="1642" name="Google Shape;1642;p54"/>
          <p:cNvSpPr txBox="1"/>
          <p:nvPr/>
        </p:nvSpPr>
        <p:spPr>
          <a:xfrm>
            <a:off x="329950" y="2144325"/>
            <a:ext cx="731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643" name="Google Shape;1643;p5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644" name="Google Shape;1644;p54"/>
          <p:cNvSpPr txBox="1"/>
          <p:nvPr/>
        </p:nvSpPr>
        <p:spPr>
          <a:xfrm>
            <a:off x="329950" y="1465550"/>
            <a:ext cx="6776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This leads to the so-called </a:t>
            </a:r>
            <a:r>
              <a:rPr b="1" i="0" lang="en-GB" sz="1400" u="none" cap="none" strike="noStrike">
                <a:solidFill>
                  <a:srgbClr val="000000"/>
                </a:solidFill>
                <a:latin typeface="Arial"/>
                <a:ea typeface="Arial"/>
                <a:cs typeface="Arial"/>
                <a:sym typeface="Arial"/>
              </a:rPr>
              <a:t>linear basis function models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645" name="Google Shape;1645;p54"/>
          <p:cNvSpPr/>
          <p:nvPr/>
        </p:nvSpPr>
        <p:spPr>
          <a:xfrm>
            <a:off x="398425" y="1916950"/>
            <a:ext cx="5441100" cy="1054800"/>
          </a:xfrm>
          <a:prstGeom prst="rect">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54"/>
          <p:cNvSpPr/>
          <p:nvPr/>
        </p:nvSpPr>
        <p:spPr>
          <a:xfrm>
            <a:off x="2308525" y="2228875"/>
            <a:ext cx="649500" cy="435600"/>
          </a:xfrm>
          <a:prstGeom prst="rect">
            <a:avLst/>
          </a:prstGeom>
          <a:solidFill>
            <a:srgbClr val="F4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54"/>
          <p:cNvSpPr/>
          <p:nvPr/>
        </p:nvSpPr>
        <p:spPr>
          <a:xfrm>
            <a:off x="4998275" y="2226550"/>
            <a:ext cx="772500" cy="435600"/>
          </a:xfrm>
          <a:prstGeom prst="rect">
            <a:avLst/>
          </a:prstGeom>
          <a:solidFill>
            <a:srgbClr val="F4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at{y}(\mathbf{x}, \mathbf{w}) = \mathbf{w}^T \mathbf{\phi}(\mathbf{x}) = w_0 + \sum_{j=1}^M w_j \phi_j(\mathbf{x})" id="1648" name="Google Shape;1648;p54"/>
          <p:cNvPicPr preferRelativeResize="0"/>
          <p:nvPr/>
        </p:nvPicPr>
        <p:blipFill rotWithShape="1">
          <a:blip r:embed="rId3">
            <a:alphaModFix/>
          </a:blip>
          <a:srcRect b="0" l="0" r="0" t="0"/>
          <a:stretch/>
        </p:blipFill>
        <p:spPr>
          <a:xfrm>
            <a:off x="435625" y="1953350"/>
            <a:ext cx="5282169" cy="986650"/>
          </a:xfrm>
          <a:prstGeom prst="rect">
            <a:avLst/>
          </a:prstGeom>
          <a:noFill/>
          <a:ln>
            <a:noFill/>
          </a:ln>
        </p:spPr>
      </p:pic>
      <p:sp>
        <p:nvSpPr>
          <p:cNvPr id="1649" name="Google Shape;1649;p54"/>
          <p:cNvSpPr txBox="1"/>
          <p:nvPr/>
        </p:nvSpPr>
        <p:spPr>
          <a:xfrm>
            <a:off x="283225" y="895350"/>
            <a:ext cx="6776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We can first apply a </a:t>
            </a:r>
            <a:r>
              <a:rPr b="1" i="0" lang="en-GB" sz="1400" u="none" cap="none" strike="noStrike">
                <a:solidFill>
                  <a:srgbClr val="000000"/>
                </a:solidFill>
                <a:latin typeface="Arial"/>
                <a:ea typeface="Arial"/>
                <a:cs typeface="Arial"/>
                <a:sym typeface="Arial"/>
              </a:rPr>
              <a:t>fixed non-linear transformation</a:t>
            </a:r>
            <a:r>
              <a:rPr b="0" i="0" lang="en-GB" sz="1400" u="none" cap="none" strike="noStrike">
                <a:solidFill>
                  <a:srgbClr val="000000"/>
                </a:solidFill>
                <a:latin typeface="Arial"/>
                <a:ea typeface="Arial"/>
                <a:cs typeface="Arial"/>
                <a:sym typeface="Arial"/>
              </a:rPr>
              <a:t> to our input features </a:t>
            </a:r>
            <a:r>
              <a:rPr b="1" i="0" lang="en-GB" sz="1400" u="none" cap="none" strike="noStrike">
                <a:solidFill>
                  <a:srgbClr val="000000"/>
                </a:solidFill>
                <a:latin typeface="Arial"/>
                <a:ea typeface="Arial"/>
                <a:cs typeface="Arial"/>
                <a:sym typeface="Arial"/>
              </a:rPr>
              <a:t>x</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descr="\mathbf{x} = [x_1, x2, ..., x_D]^T" id="1650" name="Google Shape;1650;p54"/>
          <p:cNvPicPr preferRelativeResize="0"/>
          <p:nvPr/>
        </p:nvPicPr>
        <p:blipFill rotWithShape="1">
          <a:blip r:embed="rId4">
            <a:alphaModFix/>
          </a:blip>
          <a:srcRect b="0" l="0" r="0" t="0"/>
          <a:stretch/>
        </p:blipFill>
        <p:spPr>
          <a:xfrm>
            <a:off x="435625" y="3275337"/>
            <a:ext cx="2454930" cy="334300"/>
          </a:xfrm>
          <a:prstGeom prst="rect">
            <a:avLst/>
          </a:prstGeom>
          <a:noFill/>
          <a:ln>
            <a:noFill/>
          </a:ln>
        </p:spPr>
      </p:pic>
      <p:sp>
        <p:nvSpPr>
          <p:cNvPr id="1651" name="Google Shape;1651;p54"/>
          <p:cNvSpPr/>
          <p:nvPr/>
        </p:nvSpPr>
        <p:spPr>
          <a:xfrm>
            <a:off x="3775838" y="3312175"/>
            <a:ext cx="424200" cy="253200"/>
          </a:xfrm>
          <a:prstGeom prst="rightArrow">
            <a:avLst>
              <a:gd fmla="val 50000" name="adj1"/>
              <a:gd fmla="val 50000" name="adj2"/>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54"/>
          <p:cNvSpPr txBox="1"/>
          <p:nvPr/>
        </p:nvSpPr>
        <p:spPr>
          <a:xfrm>
            <a:off x="4419600" y="3230150"/>
            <a:ext cx="15354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Input Features</a:t>
            </a:r>
            <a:endParaRPr b="0" i="0" sz="1400" u="none" cap="none" strike="noStrike">
              <a:solidFill>
                <a:srgbClr val="000000"/>
              </a:solidFill>
              <a:latin typeface="Arial"/>
              <a:ea typeface="Arial"/>
              <a:cs typeface="Arial"/>
              <a:sym typeface="Arial"/>
            </a:endParaRPr>
          </a:p>
        </p:txBody>
      </p:sp>
      <p:sp>
        <p:nvSpPr>
          <p:cNvPr id="1653" name="Google Shape;1653;p54"/>
          <p:cNvSpPr/>
          <p:nvPr/>
        </p:nvSpPr>
        <p:spPr>
          <a:xfrm>
            <a:off x="3800725" y="4388825"/>
            <a:ext cx="424200" cy="253200"/>
          </a:xfrm>
          <a:prstGeom prst="rightArrow">
            <a:avLst>
              <a:gd fmla="val 50000" name="adj1"/>
              <a:gd fmla="val 50000" name="adj2"/>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54"/>
          <p:cNvSpPr txBox="1"/>
          <p:nvPr/>
        </p:nvSpPr>
        <p:spPr>
          <a:xfrm>
            <a:off x="4368000" y="4315325"/>
            <a:ext cx="365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Parameters</a:t>
            </a:r>
            <a:endParaRPr b="0" i="0" sz="1400" u="none" cap="none" strike="noStrike">
              <a:solidFill>
                <a:srgbClr val="000000"/>
              </a:solidFill>
              <a:latin typeface="Arial"/>
              <a:ea typeface="Arial"/>
              <a:cs typeface="Arial"/>
              <a:sym typeface="Arial"/>
            </a:endParaRPr>
          </a:p>
        </p:txBody>
      </p:sp>
      <p:pic>
        <p:nvPicPr>
          <p:cNvPr descr="\mathbf{w} = [w_0, w_1, ...,  w_M]^T" id="1655" name="Google Shape;1655;p54"/>
          <p:cNvPicPr preferRelativeResize="0"/>
          <p:nvPr/>
        </p:nvPicPr>
        <p:blipFill rotWithShape="1">
          <a:blip r:embed="rId5">
            <a:alphaModFix/>
          </a:blip>
          <a:srcRect b="0" l="0" r="0" t="0"/>
          <a:stretch/>
        </p:blipFill>
        <p:spPr>
          <a:xfrm>
            <a:off x="435625" y="4275500"/>
            <a:ext cx="2973957" cy="372425"/>
          </a:xfrm>
          <a:prstGeom prst="rect">
            <a:avLst/>
          </a:prstGeom>
          <a:noFill/>
          <a:ln>
            <a:noFill/>
          </a:ln>
        </p:spPr>
      </p:pic>
      <p:sp>
        <p:nvSpPr>
          <p:cNvPr id="1656" name="Google Shape;1656;p54"/>
          <p:cNvSpPr/>
          <p:nvPr/>
        </p:nvSpPr>
        <p:spPr>
          <a:xfrm>
            <a:off x="3801713" y="3812388"/>
            <a:ext cx="424200" cy="253200"/>
          </a:xfrm>
          <a:prstGeom prst="rightArrow">
            <a:avLst>
              <a:gd fmla="val 50000" name="adj1"/>
              <a:gd fmla="val 50000" name="adj2"/>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54"/>
          <p:cNvSpPr txBox="1"/>
          <p:nvPr/>
        </p:nvSpPr>
        <p:spPr>
          <a:xfrm>
            <a:off x="4419600" y="3736350"/>
            <a:ext cx="1413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Basis functions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(Kernel)</a:t>
            </a:r>
            <a:endParaRPr b="0" i="0" sz="1400" u="none" cap="none" strike="noStrike">
              <a:solidFill>
                <a:srgbClr val="000000"/>
              </a:solidFill>
              <a:latin typeface="Arial"/>
              <a:ea typeface="Arial"/>
              <a:cs typeface="Arial"/>
              <a:sym typeface="Arial"/>
            </a:endParaRPr>
          </a:p>
        </p:txBody>
      </p:sp>
      <p:pic>
        <p:nvPicPr>
          <p:cNvPr descr="\mathbf{\phi(\mathbf{x})} = [1, \phi_1({\mathbf{x}}), .., \phi_M({\mathbf{x}}) ]^T" id="1658" name="Google Shape;1658;p54"/>
          <p:cNvPicPr preferRelativeResize="0"/>
          <p:nvPr/>
        </p:nvPicPr>
        <p:blipFill rotWithShape="1">
          <a:blip r:embed="rId6">
            <a:alphaModFix/>
          </a:blip>
          <a:srcRect b="0" l="0" r="0" t="0"/>
          <a:stretch/>
        </p:blipFill>
        <p:spPr>
          <a:xfrm>
            <a:off x="398425" y="3792575"/>
            <a:ext cx="2970989" cy="286000"/>
          </a:xfrm>
          <a:prstGeom prst="rect">
            <a:avLst/>
          </a:prstGeom>
          <a:noFill/>
          <a:ln>
            <a:noFill/>
          </a:ln>
        </p:spPr>
      </p:pic>
      <p:sp>
        <p:nvSpPr>
          <p:cNvPr id="1659" name="Google Shape;1659;p54"/>
          <p:cNvSpPr txBox="1"/>
          <p:nvPr/>
        </p:nvSpPr>
        <p:spPr>
          <a:xfrm>
            <a:off x="6105950" y="2051538"/>
            <a:ext cx="2706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idea is to transform the input in a </a:t>
            </a:r>
            <a:r>
              <a:rPr b="1" i="0" lang="en-GB" sz="1400" u="none" cap="none" strike="noStrike">
                <a:solidFill>
                  <a:srgbClr val="000000"/>
                </a:solidFill>
                <a:latin typeface="Roboto"/>
                <a:ea typeface="Roboto"/>
                <a:cs typeface="Roboto"/>
                <a:sym typeface="Roboto"/>
              </a:rPr>
              <a:t>non-linear</a:t>
            </a:r>
            <a:r>
              <a:rPr b="0" i="0" lang="en-GB" sz="1400" u="none" cap="none" strike="noStrike">
                <a:solidFill>
                  <a:srgbClr val="000000"/>
                </a:solidFill>
                <a:latin typeface="Roboto"/>
                <a:ea typeface="Roboto"/>
                <a:cs typeface="Roboto"/>
                <a:sym typeface="Roboto"/>
              </a:rPr>
              <a:t> way such that it gets linearly separable.</a:t>
            </a:r>
            <a:endParaRPr b="0" i="0" sz="1400" u="none" cap="none" strike="noStrike">
              <a:solidFill>
                <a:srgbClr val="000000"/>
              </a:solidFill>
              <a:latin typeface="Roboto"/>
              <a:ea typeface="Roboto"/>
              <a:cs typeface="Roboto"/>
              <a:sym typeface="Roboto"/>
            </a:endParaRPr>
          </a:p>
        </p:txBody>
      </p:sp>
      <p:sp>
        <p:nvSpPr>
          <p:cNvPr id="1660" name="Google Shape;1660;p54"/>
          <p:cNvSpPr txBox="1"/>
          <p:nvPr/>
        </p:nvSpPr>
        <p:spPr>
          <a:xfrm>
            <a:off x="6174550" y="3275338"/>
            <a:ext cx="2706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Then we apply a </a:t>
            </a:r>
            <a:r>
              <a:rPr b="1" i="0" lang="en-GB" sz="1400" u="none" cap="none" strike="noStrike">
                <a:solidFill>
                  <a:srgbClr val="000000"/>
                </a:solidFill>
                <a:latin typeface="Roboto"/>
                <a:ea typeface="Roboto"/>
                <a:cs typeface="Roboto"/>
                <a:sym typeface="Roboto"/>
              </a:rPr>
              <a:t>linear transformation</a:t>
            </a:r>
            <a:r>
              <a:rPr b="0" i="0" lang="en-GB" sz="1400" u="none" cap="none" strike="noStrike">
                <a:solidFill>
                  <a:srgbClr val="000000"/>
                </a:solidFill>
                <a:latin typeface="Roboto"/>
                <a:ea typeface="Roboto"/>
                <a:cs typeface="Roboto"/>
                <a:sym typeface="Roboto"/>
              </a:rPr>
              <a:t> on top of the transformed features.</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1000"/>
                                        <p:tgtEl>
                                          <p:spTgt spid="1642"/>
                                        </p:tgtEl>
                                      </p:cBhvr>
                                    </p:animEffect>
                                  </p:childTnLst>
                                </p:cTn>
                              </p:par>
                              <p:par>
                                <p:cTn fill="hold" nodeType="with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1000"/>
                                        <p:tgtEl>
                                          <p:spTgt spid="1644"/>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10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646"/>
                                        </p:tgtEl>
                                        <p:attrNameLst>
                                          <p:attrName>style.visibility</p:attrName>
                                        </p:attrNameLst>
                                      </p:cBhvr>
                                      <p:to>
                                        <p:strVal val="visible"/>
                                      </p:to>
                                    </p:set>
                                    <p:animEffect filter="fade" transition="in">
                                      <p:cBhvr>
                                        <p:cTn dur="1000"/>
                                        <p:tgtEl>
                                          <p:spTgt spid="1646"/>
                                        </p:tgtEl>
                                      </p:cBhvr>
                                    </p:animEffect>
                                  </p:childTnLst>
                                </p:cTn>
                              </p:par>
                              <p:par>
                                <p:cTn fill="hold" nodeType="withEffect" presetClass="entr" presetID="10" presetSubtype="0">
                                  <p:stCondLst>
                                    <p:cond delay="0"/>
                                  </p:stCondLst>
                                  <p:childTnLst>
                                    <p:set>
                                      <p:cBhvr>
                                        <p:cTn dur="1" fill="hold">
                                          <p:stCondLst>
                                            <p:cond delay="0"/>
                                          </p:stCondLst>
                                        </p:cTn>
                                        <p:tgtEl>
                                          <p:spTgt spid="1647"/>
                                        </p:tgtEl>
                                        <p:attrNameLst>
                                          <p:attrName>style.visibility</p:attrName>
                                        </p:attrNameLst>
                                      </p:cBhvr>
                                      <p:to>
                                        <p:strVal val="visible"/>
                                      </p:to>
                                    </p:set>
                                    <p:animEffect filter="fade" transition="in">
                                      <p:cBhvr>
                                        <p:cTn dur="1000"/>
                                        <p:tgtEl>
                                          <p:spTgt spid="1647"/>
                                        </p:tgtEl>
                                      </p:cBhvr>
                                    </p:animEffect>
                                  </p:childTnLst>
                                </p:cTn>
                              </p:par>
                              <p:par>
                                <p:cTn fill="hold" nodeType="with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par>
                                <p:cTn fill="hold" nodeType="withEffect" presetClass="entr" presetID="10" presetSubtype="0">
                                  <p:stCondLst>
                                    <p:cond delay="0"/>
                                  </p:stCondLst>
                                  <p:childTnLst>
                                    <p:set>
                                      <p:cBhvr>
                                        <p:cTn dur="1" fill="hold">
                                          <p:stCondLst>
                                            <p:cond delay="0"/>
                                          </p:stCondLst>
                                        </p:cTn>
                                        <p:tgtEl>
                                          <p:spTgt spid="1650"/>
                                        </p:tgtEl>
                                        <p:attrNameLst>
                                          <p:attrName>style.visibility</p:attrName>
                                        </p:attrNameLst>
                                      </p:cBhvr>
                                      <p:to>
                                        <p:strVal val="visible"/>
                                      </p:to>
                                    </p:set>
                                    <p:animEffect filter="fade" transition="in">
                                      <p:cBhvr>
                                        <p:cTn dur="1000"/>
                                        <p:tgtEl>
                                          <p:spTgt spid="1650"/>
                                        </p:tgtEl>
                                      </p:cBhvr>
                                    </p:animEffect>
                                  </p:childTnLst>
                                </p:cTn>
                              </p:par>
                              <p:par>
                                <p:cTn fill="hold" nodeType="withEffect" presetClass="entr" presetID="10" presetSubtype="0">
                                  <p:stCondLst>
                                    <p:cond delay="0"/>
                                  </p:stCondLst>
                                  <p:childTnLst>
                                    <p:set>
                                      <p:cBhvr>
                                        <p:cTn dur="1" fill="hold">
                                          <p:stCondLst>
                                            <p:cond delay="0"/>
                                          </p:stCondLst>
                                        </p:cTn>
                                        <p:tgtEl>
                                          <p:spTgt spid="1651"/>
                                        </p:tgtEl>
                                        <p:attrNameLst>
                                          <p:attrName>style.visibility</p:attrName>
                                        </p:attrNameLst>
                                      </p:cBhvr>
                                      <p:to>
                                        <p:strVal val="visible"/>
                                      </p:to>
                                    </p:set>
                                    <p:animEffect filter="fade" transition="in">
                                      <p:cBhvr>
                                        <p:cTn dur="1000"/>
                                        <p:tgtEl>
                                          <p:spTgt spid="1651"/>
                                        </p:tgtEl>
                                      </p:cBhvr>
                                    </p:animEffect>
                                  </p:childTnLst>
                                </p:cTn>
                              </p:par>
                              <p:par>
                                <p:cTn fill="hold" nodeType="withEffect" presetClass="entr" presetID="10" presetSubtype="0">
                                  <p:stCondLst>
                                    <p:cond delay="0"/>
                                  </p:stCondLst>
                                  <p:childTnLst>
                                    <p:set>
                                      <p:cBhvr>
                                        <p:cTn dur="1" fill="hold">
                                          <p:stCondLst>
                                            <p:cond delay="0"/>
                                          </p:stCondLst>
                                        </p:cTn>
                                        <p:tgtEl>
                                          <p:spTgt spid="1652"/>
                                        </p:tgtEl>
                                        <p:attrNameLst>
                                          <p:attrName>style.visibility</p:attrName>
                                        </p:attrNameLst>
                                      </p:cBhvr>
                                      <p:to>
                                        <p:strVal val="visible"/>
                                      </p:to>
                                    </p:set>
                                    <p:animEffect filter="fade" transition="in">
                                      <p:cBhvr>
                                        <p:cTn dur="1000"/>
                                        <p:tgtEl>
                                          <p:spTgt spid="1652"/>
                                        </p:tgtEl>
                                      </p:cBhvr>
                                    </p:animEffect>
                                  </p:childTnLst>
                                </p:cTn>
                              </p:par>
                              <p:par>
                                <p:cTn fill="hold" nodeType="withEffect" presetClass="entr" presetID="10" presetSubtype="0">
                                  <p:stCondLst>
                                    <p:cond delay="0"/>
                                  </p:stCondLst>
                                  <p:childTnLst>
                                    <p:set>
                                      <p:cBhvr>
                                        <p:cTn dur="1" fill="hold">
                                          <p:stCondLst>
                                            <p:cond delay="0"/>
                                          </p:stCondLst>
                                        </p:cTn>
                                        <p:tgtEl>
                                          <p:spTgt spid="1654"/>
                                        </p:tgtEl>
                                        <p:attrNameLst>
                                          <p:attrName>style.visibility</p:attrName>
                                        </p:attrNameLst>
                                      </p:cBhvr>
                                      <p:to>
                                        <p:strVal val="visible"/>
                                      </p:to>
                                    </p:set>
                                    <p:animEffect filter="fade" transition="in">
                                      <p:cBhvr>
                                        <p:cTn dur="1000"/>
                                        <p:tgtEl>
                                          <p:spTgt spid="1654"/>
                                        </p:tgtEl>
                                      </p:cBhvr>
                                    </p:animEffect>
                                  </p:childTnLst>
                                </p:cTn>
                              </p:par>
                              <p:par>
                                <p:cTn fill="hold" nodeType="with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1000"/>
                                        <p:tgtEl>
                                          <p:spTgt spid="1655"/>
                                        </p:tgtEl>
                                      </p:cBhvr>
                                    </p:animEffect>
                                  </p:childTnLst>
                                </p:cTn>
                              </p:par>
                              <p:par>
                                <p:cTn fill="hold" nodeType="withEffect" presetClass="entr" presetID="10" presetSubtype="0">
                                  <p:stCondLst>
                                    <p:cond delay="0"/>
                                  </p:stCondLst>
                                  <p:childTnLst>
                                    <p:set>
                                      <p:cBhvr>
                                        <p:cTn dur="1" fill="hold">
                                          <p:stCondLst>
                                            <p:cond delay="0"/>
                                          </p:stCondLst>
                                        </p:cTn>
                                        <p:tgtEl>
                                          <p:spTgt spid="1656"/>
                                        </p:tgtEl>
                                        <p:attrNameLst>
                                          <p:attrName>style.visibility</p:attrName>
                                        </p:attrNameLst>
                                      </p:cBhvr>
                                      <p:to>
                                        <p:strVal val="visible"/>
                                      </p:to>
                                    </p:set>
                                    <p:animEffect filter="fade" transition="in">
                                      <p:cBhvr>
                                        <p:cTn dur="1000"/>
                                        <p:tgtEl>
                                          <p:spTgt spid="1656"/>
                                        </p:tgtEl>
                                      </p:cBhvr>
                                    </p:animEffect>
                                  </p:childTnLst>
                                </p:cTn>
                              </p:par>
                              <p:par>
                                <p:cTn fill="hold" nodeType="withEffect" presetClass="entr" presetID="10" presetSubtype="0">
                                  <p:stCondLst>
                                    <p:cond delay="0"/>
                                  </p:stCondLst>
                                  <p:childTnLst>
                                    <p:set>
                                      <p:cBhvr>
                                        <p:cTn dur="1" fill="hold">
                                          <p:stCondLst>
                                            <p:cond delay="0"/>
                                          </p:stCondLst>
                                        </p:cTn>
                                        <p:tgtEl>
                                          <p:spTgt spid="1657"/>
                                        </p:tgtEl>
                                        <p:attrNameLst>
                                          <p:attrName>style.visibility</p:attrName>
                                        </p:attrNameLst>
                                      </p:cBhvr>
                                      <p:to>
                                        <p:strVal val="visible"/>
                                      </p:to>
                                    </p:set>
                                    <p:animEffect filter="fade" transition="in">
                                      <p:cBhvr>
                                        <p:cTn dur="1000"/>
                                        <p:tgtEl>
                                          <p:spTgt spid="1657"/>
                                        </p:tgtEl>
                                      </p:cBhvr>
                                    </p:animEffect>
                                  </p:childTnLst>
                                </p:cTn>
                              </p:par>
                              <p:par>
                                <p:cTn fill="hold" nodeType="withEffect" presetClass="entr" presetID="10" presetSubtype="0">
                                  <p:stCondLst>
                                    <p:cond delay="0"/>
                                  </p:stCondLst>
                                  <p:childTnLst>
                                    <p:set>
                                      <p:cBhvr>
                                        <p:cTn dur="1" fill="hold">
                                          <p:stCondLst>
                                            <p:cond delay="0"/>
                                          </p:stCondLst>
                                        </p:cTn>
                                        <p:tgtEl>
                                          <p:spTgt spid="1658"/>
                                        </p:tgtEl>
                                        <p:attrNameLst>
                                          <p:attrName>style.visibility</p:attrName>
                                        </p:attrNameLst>
                                      </p:cBhvr>
                                      <p:to>
                                        <p:strVal val="visible"/>
                                      </p:to>
                                    </p:set>
                                    <p:animEffect filter="fade" transition="in">
                                      <p:cBhvr>
                                        <p:cTn dur="1000"/>
                                        <p:tgtEl>
                                          <p:spTgt spid="1658"/>
                                        </p:tgtEl>
                                      </p:cBhvr>
                                    </p:animEffect>
                                  </p:childTnLst>
                                </p:cTn>
                              </p:par>
                              <p:par>
                                <p:cTn fill="hold" nodeType="withEffect" presetClass="entr" presetID="10" presetSubtype="0">
                                  <p:stCondLst>
                                    <p:cond delay="0"/>
                                  </p:stCondLst>
                                  <p:childTnLst>
                                    <p:set>
                                      <p:cBhvr>
                                        <p:cTn dur="1" fill="hold">
                                          <p:stCondLst>
                                            <p:cond delay="0"/>
                                          </p:stCondLst>
                                        </p:cTn>
                                        <p:tgtEl>
                                          <p:spTgt spid="1659"/>
                                        </p:tgtEl>
                                        <p:attrNameLst>
                                          <p:attrName>style.visibility</p:attrName>
                                        </p:attrNameLst>
                                      </p:cBhvr>
                                      <p:to>
                                        <p:strVal val="visible"/>
                                      </p:to>
                                    </p:set>
                                    <p:animEffect filter="fade" transition="in">
                                      <p:cBhvr>
                                        <p:cTn dur="1000"/>
                                        <p:tgtEl>
                                          <p:spTgt spid="1659"/>
                                        </p:tgtEl>
                                      </p:cBhvr>
                                    </p:animEffect>
                                  </p:childTnLst>
                                </p:cTn>
                              </p:par>
                              <p:par>
                                <p:cTn fill="hold" nodeType="withEffect" presetClass="entr" presetID="10" presetSubtype="0">
                                  <p:stCondLst>
                                    <p:cond delay="0"/>
                                  </p:stCondLst>
                                  <p:childTnLst>
                                    <p:set>
                                      <p:cBhvr>
                                        <p:cTn dur="1" fill="hold">
                                          <p:stCondLst>
                                            <p:cond delay="0"/>
                                          </p:stCondLst>
                                        </p:cTn>
                                        <p:tgtEl>
                                          <p:spTgt spid="1653"/>
                                        </p:tgtEl>
                                        <p:attrNameLst>
                                          <p:attrName>style.visibility</p:attrName>
                                        </p:attrNameLst>
                                      </p:cBhvr>
                                      <p:to>
                                        <p:strVal val="visible"/>
                                      </p:to>
                                    </p:set>
                                    <p:animEffect filter="fade" transition="in">
                                      <p:cBhvr>
                                        <p:cTn dur="1000"/>
                                        <p:tgtEl>
                                          <p:spTgt spid="1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0"/>
                                        </p:tgtEl>
                                        <p:attrNameLst>
                                          <p:attrName>style.visibility</p:attrName>
                                        </p:attrNameLst>
                                      </p:cBhvr>
                                      <p:to>
                                        <p:strVal val="visible"/>
                                      </p:to>
                                    </p:set>
                                    <p:animEffect filter="fade" transition="in">
                                      <p:cBhvr>
                                        <p:cTn dur="1000"/>
                                        <p:tgtEl>
                                          <p:spTgt spid="1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64" name="Shape 1664"/>
        <p:cNvGrpSpPr/>
        <p:nvPr/>
      </p:nvGrpSpPr>
      <p:grpSpPr>
        <a:xfrm>
          <a:off x="0" y="0"/>
          <a:ext cx="0" cy="0"/>
          <a:chOff x="0" y="0"/>
          <a:chExt cx="0" cy="0"/>
        </a:xfrm>
      </p:grpSpPr>
      <p:sp>
        <p:nvSpPr>
          <p:cNvPr id="1665" name="Google Shape;1665;p5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Linear Models</a:t>
            </a:r>
            <a:endParaRPr sz="2600"/>
          </a:p>
        </p:txBody>
      </p:sp>
      <p:sp>
        <p:nvSpPr>
          <p:cNvPr id="1666" name="Google Shape;1666;p55"/>
          <p:cNvSpPr txBox="1"/>
          <p:nvPr/>
        </p:nvSpPr>
        <p:spPr>
          <a:xfrm>
            <a:off x="1278675" y="-1600"/>
            <a:ext cx="276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667" name="Google Shape;1667;p55"/>
          <p:cNvSpPr txBox="1"/>
          <p:nvPr/>
        </p:nvSpPr>
        <p:spPr>
          <a:xfrm>
            <a:off x="299725" y="813925"/>
            <a:ext cx="8677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transformation               can be used to make our classes </a:t>
            </a:r>
            <a:r>
              <a:rPr b="1" i="0" lang="en-GB" sz="1400" u="none" cap="none" strike="noStrike">
                <a:solidFill>
                  <a:srgbClr val="000000"/>
                </a:solidFill>
                <a:latin typeface="Roboto"/>
                <a:ea typeface="Roboto"/>
                <a:cs typeface="Roboto"/>
                <a:sym typeface="Roboto"/>
              </a:rPr>
              <a:t>linearly separable</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pic>
        <p:nvPicPr>
          <p:cNvPr descr="\phi(\mathbf{x})" id="1668" name="Google Shape;1668;p55"/>
          <p:cNvPicPr preferRelativeResize="0"/>
          <p:nvPr/>
        </p:nvPicPr>
        <p:blipFill rotWithShape="1">
          <a:blip r:embed="rId3">
            <a:alphaModFix/>
          </a:blip>
          <a:srcRect b="0" l="0" r="0" t="0"/>
          <a:stretch/>
        </p:blipFill>
        <p:spPr>
          <a:xfrm>
            <a:off x="2461700" y="884972"/>
            <a:ext cx="464600" cy="258100"/>
          </a:xfrm>
          <a:prstGeom prst="rect">
            <a:avLst/>
          </a:prstGeom>
          <a:noFill/>
          <a:ln>
            <a:noFill/>
          </a:ln>
        </p:spPr>
      </p:pic>
      <p:sp>
        <p:nvSpPr>
          <p:cNvPr id="1669" name="Google Shape;1669;p5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670" name="Google Shape;1670;p55"/>
          <p:cNvPicPr preferRelativeResize="0"/>
          <p:nvPr/>
        </p:nvPicPr>
        <p:blipFill rotWithShape="1">
          <a:blip r:embed="rId4">
            <a:alphaModFix/>
          </a:blip>
          <a:srcRect b="0" l="0" r="0" t="0"/>
          <a:stretch/>
        </p:blipFill>
        <p:spPr>
          <a:xfrm>
            <a:off x="264175" y="2283497"/>
            <a:ext cx="2673375" cy="1828400"/>
          </a:xfrm>
          <a:prstGeom prst="rect">
            <a:avLst/>
          </a:prstGeom>
          <a:noFill/>
          <a:ln>
            <a:noFill/>
          </a:ln>
        </p:spPr>
      </p:pic>
      <p:pic>
        <p:nvPicPr>
          <p:cNvPr id="1671" name="Google Shape;1671;p55"/>
          <p:cNvPicPr preferRelativeResize="0"/>
          <p:nvPr/>
        </p:nvPicPr>
        <p:blipFill rotWithShape="1">
          <a:blip r:embed="rId5">
            <a:alphaModFix/>
          </a:blip>
          <a:srcRect b="0" l="0" r="0" t="0"/>
          <a:stretch/>
        </p:blipFill>
        <p:spPr>
          <a:xfrm>
            <a:off x="2937550" y="2283500"/>
            <a:ext cx="2790017" cy="1828400"/>
          </a:xfrm>
          <a:prstGeom prst="rect">
            <a:avLst/>
          </a:prstGeom>
          <a:noFill/>
          <a:ln>
            <a:noFill/>
          </a:ln>
        </p:spPr>
      </p:pic>
      <p:sp>
        <p:nvSpPr>
          <p:cNvPr id="1672" name="Google Shape;1672;p55"/>
          <p:cNvSpPr txBox="1"/>
          <p:nvPr/>
        </p:nvSpPr>
        <p:spPr>
          <a:xfrm>
            <a:off x="1078500" y="3980000"/>
            <a:ext cx="117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Input space </a:t>
            </a:r>
            <a:endParaRPr b="1" i="0" sz="1400" u="none" cap="none" strike="noStrike">
              <a:solidFill>
                <a:srgbClr val="000000"/>
              </a:solidFill>
              <a:latin typeface="Roboto"/>
              <a:ea typeface="Roboto"/>
              <a:cs typeface="Roboto"/>
              <a:sym typeface="Roboto"/>
            </a:endParaRPr>
          </a:p>
        </p:txBody>
      </p:sp>
      <p:sp>
        <p:nvSpPr>
          <p:cNvPr id="1673" name="Google Shape;1673;p55"/>
          <p:cNvSpPr txBox="1"/>
          <p:nvPr/>
        </p:nvSpPr>
        <p:spPr>
          <a:xfrm>
            <a:off x="3518300" y="3980000"/>
            <a:ext cx="243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Transformed space </a:t>
            </a:r>
            <a:endParaRPr b="1" i="0" sz="1400" u="none" cap="none" strike="noStrike">
              <a:solidFill>
                <a:srgbClr val="000000"/>
              </a:solidFill>
              <a:latin typeface="Roboto"/>
              <a:ea typeface="Roboto"/>
              <a:cs typeface="Roboto"/>
              <a:sym typeface="Roboto"/>
            </a:endParaRPr>
          </a:p>
        </p:txBody>
      </p:sp>
      <p:sp>
        <p:nvSpPr>
          <p:cNvPr id="1674" name="Google Shape;1674;p55"/>
          <p:cNvSpPr/>
          <p:nvPr/>
        </p:nvSpPr>
        <p:spPr>
          <a:xfrm>
            <a:off x="2064625" y="1907000"/>
            <a:ext cx="2068500" cy="305100"/>
          </a:xfrm>
          <a:prstGeom prst="curvedDownArrow">
            <a:avLst>
              <a:gd fmla="val 25000" name="adj1"/>
              <a:gd fmla="val 50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5" name="Google Shape;1675;p55"/>
          <p:cNvPicPr preferRelativeResize="0"/>
          <p:nvPr/>
        </p:nvPicPr>
        <p:blipFill rotWithShape="1">
          <a:blip r:embed="rId6">
            <a:alphaModFix/>
          </a:blip>
          <a:srcRect b="0" l="0" r="0" t="0"/>
          <a:stretch/>
        </p:blipFill>
        <p:spPr>
          <a:xfrm>
            <a:off x="5836725" y="2278413"/>
            <a:ext cx="2768700" cy="1814444"/>
          </a:xfrm>
          <a:prstGeom prst="rect">
            <a:avLst/>
          </a:prstGeom>
          <a:noFill/>
          <a:ln>
            <a:noFill/>
          </a:ln>
        </p:spPr>
      </p:pic>
      <p:sp>
        <p:nvSpPr>
          <p:cNvPr id="1676" name="Google Shape;1676;p55"/>
          <p:cNvSpPr/>
          <p:nvPr/>
        </p:nvSpPr>
        <p:spPr>
          <a:xfrm>
            <a:off x="4800600" y="1942400"/>
            <a:ext cx="2068500" cy="305100"/>
          </a:xfrm>
          <a:prstGeom prst="curvedDownArrow">
            <a:avLst>
              <a:gd fmla="val 25000" name="adj1"/>
              <a:gd fmla="val 50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55"/>
          <p:cNvSpPr txBox="1"/>
          <p:nvPr/>
        </p:nvSpPr>
        <p:spPr>
          <a:xfrm>
            <a:off x="6490100" y="3980000"/>
            <a:ext cx="243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Transformed space </a:t>
            </a:r>
            <a:endParaRPr b="1" i="0" sz="1400" u="none" cap="none" strike="noStrike">
              <a:solidFill>
                <a:srgbClr val="000000"/>
              </a:solidFill>
              <a:latin typeface="Roboto"/>
              <a:ea typeface="Roboto"/>
              <a:cs typeface="Roboto"/>
              <a:sym typeface="Roboto"/>
            </a:endParaRPr>
          </a:p>
        </p:txBody>
      </p:sp>
      <p:pic>
        <p:nvPicPr>
          <p:cNvPr descr="\phi_1(\mathbf{x}) = \sqrt{x_1^2+x_2^2}" id="1678" name="Google Shape;1678;p55"/>
          <p:cNvPicPr preferRelativeResize="0"/>
          <p:nvPr/>
        </p:nvPicPr>
        <p:blipFill rotWithShape="1">
          <a:blip r:embed="rId7">
            <a:alphaModFix/>
          </a:blip>
          <a:srcRect b="0" l="0" r="0" t="0"/>
          <a:stretch/>
        </p:blipFill>
        <p:spPr>
          <a:xfrm>
            <a:off x="2353725" y="1282825"/>
            <a:ext cx="1104103" cy="258100"/>
          </a:xfrm>
          <a:prstGeom prst="rect">
            <a:avLst/>
          </a:prstGeom>
          <a:noFill/>
          <a:ln>
            <a:noFill/>
          </a:ln>
        </p:spPr>
      </p:pic>
      <p:pic>
        <p:nvPicPr>
          <p:cNvPr descr="\phi_2(\mathbf{x}) = atan\Big(\frac{x_2}{x_1}\Big)" id="1679" name="Google Shape;1679;p55"/>
          <p:cNvPicPr preferRelativeResize="0"/>
          <p:nvPr/>
        </p:nvPicPr>
        <p:blipFill rotWithShape="1">
          <a:blip r:embed="rId8">
            <a:alphaModFix/>
          </a:blip>
          <a:srcRect b="0" l="0" r="0" t="0"/>
          <a:stretch/>
        </p:blipFill>
        <p:spPr>
          <a:xfrm>
            <a:off x="2353725" y="1619601"/>
            <a:ext cx="1174500" cy="301249"/>
          </a:xfrm>
          <a:prstGeom prst="rect">
            <a:avLst/>
          </a:prstGeom>
          <a:noFill/>
          <a:ln>
            <a:noFill/>
          </a:ln>
        </p:spPr>
      </p:pic>
      <p:sp>
        <p:nvSpPr>
          <p:cNvPr id="1680" name="Google Shape;1680;p55"/>
          <p:cNvSpPr txBox="1"/>
          <p:nvPr/>
        </p:nvSpPr>
        <p:spPr>
          <a:xfrm>
            <a:off x="5118500" y="1409000"/>
            <a:ext cx="137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Linear Model</a:t>
            </a:r>
            <a:endParaRPr b="0" i="0" sz="1400" u="none" cap="none" strike="noStrike">
              <a:solidFill>
                <a:srgbClr val="000000"/>
              </a:solidFill>
              <a:latin typeface="Roboto"/>
              <a:ea typeface="Roboto"/>
              <a:cs typeface="Roboto"/>
              <a:sym typeface="Roboto"/>
            </a:endParaRPr>
          </a:p>
        </p:txBody>
      </p:sp>
      <p:sp>
        <p:nvSpPr>
          <p:cNvPr id="1681" name="Google Shape;1681;p55"/>
          <p:cNvSpPr txBox="1"/>
          <p:nvPr/>
        </p:nvSpPr>
        <p:spPr>
          <a:xfrm>
            <a:off x="1370750" y="4639375"/>
            <a:ext cx="736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design a non-linear transformation that makes our dataset linearly separable?</a:t>
            </a:r>
            <a:endParaRPr b="0" i="1" sz="1400" u="none" cap="none" strike="noStrike">
              <a:solidFill>
                <a:srgbClr val="000000"/>
              </a:solidFill>
              <a:latin typeface="Roboto"/>
              <a:ea typeface="Roboto"/>
              <a:cs typeface="Roboto"/>
              <a:sym typeface="Roboto"/>
            </a:endParaRPr>
          </a:p>
        </p:txBody>
      </p:sp>
      <p:pic>
        <p:nvPicPr>
          <p:cNvPr id="1682" name="Google Shape;1682;p55"/>
          <p:cNvPicPr preferRelativeResize="0"/>
          <p:nvPr/>
        </p:nvPicPr>
        <p:blipFill rotWithShape="1">
          <a:blip r:embed="rId9">
            <a:alphaModFix/>
          </a:blip>
          <a:srcRect b="0" l="0" r="0" t="0"/>
          <a:stretch/>
        </p:blipFill>
        <p:spPr>
          <a:xfrm>
            <a:off x="747050" y="4492551"/>
            <a:ext cx="548699" cy="6437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1000"/>
                                        <p:tgtEl>
                                          <p:spTgt spid="1682"/>
                                        </p:tgtEl>
                                      </p:cBhvr>
                                    </p:animEffect>
                                  </p:childTnLst>
                                </p:cTn>
                              </p:par>
                              <p:par>
                                <p:cTn fill="hold" nodeType="with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1000"/>
                                        <p:tgtEl>
                                          <p:spTgt spid="1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86" name="Shape 1686"/>
        <p:cNvGrpSpPr/>
        <p:nvPr/>
      </p:nvGrpSpPr>
      <p:grpSpPr>
        <a:xfrm>
          <a:off x="0" y="0"/>
          <a:ext cx="0" cy="0"/>
          <a:chOff x="0" y="0"/>
          <a:chExt cx="0" cy="0"/>
        </a:xfrm>
      </p:grpSpPr>
      <p:sp>
        <p:nvSpPr>
          <p:cNvPr id="1687" name="Google Shape;1687;p5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Linear Models</a:t>
            </a:r>
            <a:endParaRPr sz="2600"/>
          </a:p>
        </p:txBody>
      </p:sp>
      <p:sp>
        <p:nvSpPr>
          <p:cNvPr id="1688" name="Google Shape;1688;p56"/>
          <p:cNvSpPr txBox="1"/>
          <p:nvPr/>
        </p:nvSpPr>
        <p:spPr>
          <a:xfrm>
            <a:off x="1278675" y="-1600"/>
            <a:ext cx="276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689" name="Google Shape;1689;p5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690" name="Google Shape;1690;p56"/>
          <p:cNvSpPr txBox="1"/>
          <p:nvPr/>
        </p:nvSpPr>
        <p:spPr>
          <a:xfrm>
            <a:off x="219775" y="1199050"/>
            <a:ext cx="8019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One way is to</a:t>
            </a:r>
            <a:r>
              <a:rPr b="1" i="0" lang="en-GB" sz="1400" u="none" cap="none" strike="noStrike">
                <a:solidFill>
                  <a:srgbClr val="000000"/>
                </a:solidFill>
                <a:latin typeface="Roboto"/>
                <a:ea typeface="Roboto"/>
                <a:cs typeface="Roboto"/>
                <a:sym typeface="Roboto"/>
              </a:rPr>
              <a:t> manually engineer              </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pic>
        <p:nvPicPr>
          <p:cNvPr descr="\phi(\mathbf{x})" id="1691" name="Google Shape;1691;p56"/>
          <p:cNvPicPr preferRelativeResize="0"/>
          <p:nvPr/>
        </p:nvPicPr>
        <p:blipFill rotWithShape="1">
          <a:blip r:embed="rId3">
            <a:alphaModFix/>
          </a:blip>
          <a:srcRect b="0" l="0" r="0" t="0"/>
          <a:stretch/>
        </p:blipFill>
        <p:spPr>
          <a:xfrm>
            <a:off x="3422200" y="1256613"/>
            <a:ext cx="518825" cy="285065"/>
          </a:xfrm>
          <a:prstGeom prst="rect">
            <a:avLst/>
          </a:prstGeom>
          <a:noFill/>
          <a:ln>
            <a:noFill/>
          </a:ln>
        </p:spPr>
      </p:pic>
      <p:sp>
        <p:nvSpPr>
          <p:cNvPr id="1692" name="Google Shape;1692;p56"/>
          <p:cNvSpPr txBox="1"/>
          <p:nvPr/>
        </p:nvSpPr>
        <p:spPr>
          <a:xfrm>
            <a:off x="720025" y="1733550"/>
            <a:ext cx="701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This is a challenging task that requires a lot of </a:t>
            </a:r>
            <a:r>
              <a:rPr b="1" i="0" lang="en-GB" sz="1400" u="none" cap="none" strike="noStrike">
                <a:solidFill>
                  <a:srgbClr val="000000"/>
                </a:solidFill>
                <a:latin typeface="Roboto"/>
                <a:ea typeface="Roboto"/>
                <a:cs typeface="Roboto"/>
                <a:sym typeface="Roboto"/>
              </a:rPr>
              <a:t>domain-specific human knowledge</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693" name="Google Shape;1693;p56"/>
          <p:cNvSpPr txBox="1"/>
          <p:nvPr/>
        </p:nvSpPr>
        <p:spPr>
          <a:xfrm>
            <a:off x="333450" y="2756500"/>
            <a:ext cx="8019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Why not </a:t>
            </a:r>
            <a:r>
              <a:rPr b="1" i="0" lang="en-GB" sz="1400" u="none" cap="none" strike="noStrike">
                <a:solidFill>
                  <a:srgbClr val="000000"/>
                </a:solidFill>
                <a:latin typeface="Roboto"/>
                <a:ea typeface="Roboto"/>
                <a:cs typeface="Roboto"/>
                <a:sym typeface="Roboto"/>
              </a:rPr>
              <a:t>learning</a:t>
            </a:r>
            <a:r>
              <a:rPr b="0" i="0" lang="en-GB" sz="1400" u="none" cap="none" strike="noStrike">
                <a:solidFill>
                  <a:srgbClr val="000000"/>
                </a:solidFill>
                <a:latin typeface="Roboto"/>
                <a:ea typeface="Roboto"/>
                <a:cs typeface="Roboto"/>
                <a:sym typeface="Roboto"/>
              </a:rPr>
              <a:t>                from data? </a:t>
            </a:r>
            <a:r>
              <a:rPr b="1"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pic>
        <p:nvPicPr>
          <p:cNvPr descr="\phi(\mathbf{x})" id="1694" name="Google Shape;1694;p56"/>
          <p:cNvPicPr preferRelativeResize="0"/>
          <p:nvPr/>
        </p:nvPicPr>
        <p:blipFill rotWithShape="1">
          <a:blip r:embed="rId3">
            <a:alphaModFix/>
          </a:blip>
          <a:srcRect b="0" l="0" r="0" t="0"/>
          <a:stretch/>
        </p:blipFill>
        <p:spPr>
          <a:xfrm>
            <a:off x="2317075" y="2814063"/>
            <a:ext cx="518825" cy="285065"/>
          </a:xfrm>
          <a:prstGeom prst="rect">
            <a:avLst/>
          </a:prstGeom>
          <a:noFill/>
          <a:ln>
            <a:noFill/>
          </a:ln>
        </p:spPr>
      </p:pic>
      <p:pic>
        <p:nvPicPr>
          <p:cNvPr id="1695" name="Google Shape;1695;p56"/>
          <p:cNvPicPr preferRelativeResize="0"/>
          <p:nvPr/>
        </p:nvPicPr>
        <p:blipFill rotWithShape="1">
          <a:blip r:embed="rId4">
            <a:alphaModFix/>
          </a:blip>
          <a:srcRect b="0" l="0" r="0" t="0"/>
          <a:stretch/>
        </p:blipFill>
        <p:spPr>
          <a:xfrm>
            <a:off x="7482392" y="3398442"/>
            <a:ext cx="825350" cy="715760"/>
          </a:xfrm>
          <a:prstGeom prst="rect">
            <a:avLst/>
          </a:prstGeom>
          <a:noFill/>
          <a:ln>
            <a:noFill/>
          </a:ln>
        </p:spPr>
      </p:pic>
      <p:pic>
        <p:nvPicPr>
          <p:cNvPr id="1696" name="Google Shape;1696;p56"/>
          <p:cNvPicPr preferRelativeResize="0"/>
          <p:nvPr/>
        </p:nvPicPr>
        <p:blipFill rotWithShape="1">
          <a:blip r:embed="rId4">
            <a:alphaModFix/>
          </a:blip>
          <a:srcRect b="0" l="0" r="0" t="0"/>
          <a:stretch/>
        </p:blipFill>
        <p:spPr>
          <a:xfrm rot="10800000">
            <a:off x="7451692" y="1674492"/>
            <a:ext cx="825350" cy="715760"/>
          </a:xfrm>
          <a:prstGeom prst="rect">
            <a:avLst/>
          </a:prstGeom>
          <a:noFill/>
          <a:ln>
            <a:noFill/>
          </a:ln>
        </p:spPr>
      </p:pic>
      <p:sp>
        <p:nvSpPr>
          <p:cNvPr id="1697" name="Google Shape;1697;p56"/>
          <p:cNvSpPr txBox="1"/>
          <p:nvPr/>
        </p:nvSpPr>
        <p:spPr>
          <a:xfrm>
            <a:off x="720025" y="3452375"/>
            <a:ext cx="6623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This approach would be fully data-driven and does not need </a:t>
            </a:r>
            <a:r>
              <a:rPr b="1" i="0" lang="en-GB" sz="1400" u="none" cap="none" strike="noStrike">
                <a:solidFill>
                  <a:srgbClr val="000000"/>
                </a:solidFill>
                <a:latin typeface="Roboto"/>
                <a:ea typeface="Roboto"/>
                <a:cs typeface="Roboto"/>
                <a:sym typeface="Roboto"/>
              </a:rPr>
              <a:t>domain-specific human knowledge</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pic>
        <p:nvPicPr>
          <p:cNvPr id="1698" name="Google Shape;1698;p56"/>
          <p:cNvPicPr preferRelativeResize="0"/>
          <p:nvPr/>
        </p:nvPicPr>
        <p:blipFill rotWithShape="1">
          <a:blip r:embed="rId5">
            <a:alphaModFix/>
          </a:blip>
          <a:srcRect b="0" l="0" r="0" t="0"/>
          <a:stretch/>
        </p:blipFill>
        <p:spPr>
          <a:xfrm>
            <a:off x="178650" y="2560650"/>
            <a:ext cx="715750" cy="715750"/>
          </a:xfrm>
          <a:prstGeom prst="rect">
            <a:avLst/>
          </a:prstGeom>
          <a:noFill/>
          <a:ln>
            <a:noFill/>
          </a:ln>
        </p:spPr>
      </p:pic>
      <p:cxnSp>
        <p:nvCxnSpPr>
          <p:cNvPr id="1699" name="Google Shape;1699;p56"/>
          <p:cNvCxnSpPr/>
          <p:nvPr/>
        </p:nvCxnSpPr>
        <p:spPr>
          <a:xfrm>
            <a:off x="2665000" y="3923825"/>
            <a:ext cx="331200" cy="312600"/>
          </a:xfrm>
          <a:prstGeom prst="straightConnector1">
            <a:avLst/>
          </a:prstGeom>
          <a:noFill/>
          <a:ln cap="flat" cmpd="sng" w="9525">
            <a:solidFill>
              <a:schemeClr val="dk2"/>
            </a:solidFill>
            <a:prstDash val="solid"/>
            <a:round/>
            <a:headEnd len="sm" w="sm" type="none"/>
            <a:tailEnd len="med" w="med" type="triangle"/>
          </a:ln>
        </p:spPr>
      </p:cxnSp>
      <p:sp>
        <p:nvSpPr>
          <p:cNvPr id="1700" name="Google Shape;1700;p56"/>
          <p:cNvSpPr txBox="1"/>
          <p:nvPr/>
        </p:nvSpPr>
        <p:spPr>
          <a:xfrm>
            <a:off x="3152475" y="4086325"/>
            <a:ext cx="404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0000"/>
                </a:solidFill>
                <a:latin typeface="Roboto"/>
                <a:ea typeface="Roboto"/>
                <a:cs typeface="Roboto"/>
                <a:sym typeface="Roboto"/>
              </a:rPr>
              <a:t>This is the idea behind neural networks!</a:t>
            </a:r>
            <a:endParaRPr b="0" i="0" sz="1400" u="none" cap="none" strike="noStrike">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0"/>
                                        </p:tgtEl>
                                        <p:attrNameLst>
                                          <p:attrName>style.visibility</p:attrName>
                                        </p:attrNameLst>
                                      </p:cBhvr>
                                      <p:to>
                                        <p:strVal val="visible"/>
                                      </p:to>
                                    </p:set>
                                    <p:animEffect filter="fade" transition="in">
                                      <p:cBhvr>
                                        <p:cTn dur="1000"/>
                                        <p:tgtEl>
                                          <p:spTgt spid="1690"/>
                                        </p:tgtEl>
                                      </p:cBhvr>
                                    </p:animEffect>
                                  </p:childTnLst>
                                </p:cTn>
                              </p:par>
                              <p:par>
                                <p:cTn fill="hold" nodeType="withEffect" presetClass="entr" presetID="10" presetSubtype="0">
                                  <p:stCondLst>
                                    <p:cond delay="0"/>
                                  </p:stCondLst>
                                  <p:childTnLst>
                                    <p:set>
                                      <p:cBhvr>
                                        <p:cTn dur="1" fill="hold">
                                          <p:stCondLst>
                                            <p:cond delay="0"/>
                                          </p:stCondLst>
                                        </p:cTn>
                                        <p:tgtEl>
                                          <p:spTgt spid="1691"/>
                                        </p:tgtEl>
                                        <p:attrNameLst>
                                          <p:attrName>style.visibility</p:attrName>
                                        </p:attrNameLst>
                                      </p:cBhvr>
                                      <p:to>
                                        <p:strVal val="visible"/>
                                      </p:to>
                                    </p:set>
                                    <p:animEffect filter="fade" transition="in">
                                      <p:cBhvr>
                                        <p:cTn dur="1000"/>
                                        <p:tgtEl>
                                          <p:spTgt spid="1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2"/>
                                        </p:tgtEl>
                                        <p:attrNameLst>
                                          <p:attrName>style.visibility</p:attrName>
                                        </p:attrNameLst>
                                      </p:cBhvr>
                                      <p:to>
                                        <p:strVal val="visible"/>
                                      </p:to>
                                    </p:set>
                                    <p:animEffect filter="fade" transition="in">
                                      <p:cBhvr>
                                        <p:cTn dur="1000"/>
                                        <p:tgtEl>
                                          <p:spTgt spid="1692"/>
                                        </p:tgtEl>
                                      </p:cBhvr>
                                    </p:animEffect>
                                  </p:childTnLst>
                                </p:cTn>
                              </p:par>
                              <p:par>
                                <p:cTn fill="hold" nodeType="withEffect" presetClass="entr" presetID="10" presetSubtype="0">
                                  <p:stCondLst>
                                    <p:cond delay="0"/>
                                  </p:stCondLst>
                                  <p:childTnLst>
                                    <p:set>
                                      <p:cBhvr>
                                        <p:cTn dur="1" fill="hold">
                                          <p:stCondLst>
                                            <p:cond delay="0"/>
                                          </p:stCondLst>
                                        </p:cTn>
                                        <p:tgtEl>
                                          <p:spTgt spid="1696"/>
                                        </p:tgtEl>
                                        <p:attrNameLst>
                                          <p:attrName>style.visibility</p:attrName>
                                        </p:attrNameLst>
                                      </p:cBhvr>
                                      <p:to>
                                        <p:strVal val="visible"/>
                                      </p:to>
                                    </p:set>
                                    <p:animEffect filter="fade" transition="in">
                                      <p:cBhvr>
                                        <p:cTn dur="1000"/>
                                        <p:tgtEl>
                                          <p:spTgt spid="1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3"/>
                                        </p:tgtEl>
                                        <p:attrNameLst>
                                          <p:attrName>style.visibility</p:attrName>
                                        </p:attrNameLst>
                                      </p:cBhvr>
                                      <p:to>
                                        <p:strVal val="visible"/>
                                      </p:to>
                                    </p:set>
                                    <p:animEffect filter="fade" transition="in">
                                      <p:cBhvr>
                                        <p:cTn dur="1000"/>
                                        <p:tgtEl>
                                          <p:spTgt spid="1693"/>
                                        </p:tgtEl>
                                      </p:cBhvr>
                                    </p:animEffect>
                                  </p:childTnLst>
                                </p:cTn>
                              </p:par>
                              <p:par>
                                <p:cTn fill="hold" nodeType="withEffect" presetClass="entr" presetID="10" presetSubtype="0">
                                  <p:stCondLst>
                                    <p:cond delay="0"/>
                                  </p:stCondLst>
                                  <p:childTnLst>
                                    <p:set>
                                      <p:cBhvr>
                                        <p:cTn dur="1" fill="hold">
                                          <p:stCondLst>
                                            <p:cond delay="0"/>
                                          </p:stCondLst>
                                        </p:cTn>
                                        <p:tgtEl>
                                          <p:spTgt spid="1694"/>
                                        </p:tgtEl>
                                        <p:attrNameLst>
                                          <p:attrName>style.visibility</p:attrName>
                                        </p:attrNameLst>
                                      </p:cBhvr>
                                      <p:to>
                                        <p:strVal val="visible"/>
                                      </p:to>
                                    </p:set>
                                    <p:animEffect filter="fade" transition="in">
                                      <p:cBhvr>
                                        <p:cTn dur="1000"/>
                                        <p:tgtEl>
                                          <p:spTgt spid="1694"/>
                                        </p:tgtEl>
                                      </p:cBhvr>
                                    </p:animEffect>
                                  </p:childTnLst>
                                </p:cTn>
                              </p:par>
                              <p:par>
                                <p:cTn fill="hold" nodeType="with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1000"/>
                                        <p:tgtEl>
                                          <p:spTgt spid="1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7"/>
                                        </p:tgtEl>
                                        <p:attrNameLst>
                                          <p:attrName>style.visibility</p:attrName>
                                        </p:attrNameLst>
                                      </p:cBhvr>
                                      <p:to>
                                        <p:strVal val="visible"/>
                                      </p:to>
                                    </p:set>
                                    <p:animEffect filter="fade" transition="in">
                                      <p:cBhvr>
                                        <p:cTn dur="1000"/>
                                        <p:tgtEl>
                                          <p:spTgt spid="1697"/>
                                        </p:tgtEl>
                                      </p:cBhvr>
                                    </p:animEffect>
                                  </p:childTnLst>
                                </p:cTn>
                              </p:par>
                              <p:par>
                                <p:cTn fill="hold" nodeType="withEffect" presetClass="entr" presetID="10" presetSubtype="0">
                                  <p:stCondLst>
                                    <p:cond delay="0"/>
                                  </p:stCondLst>
                                  <p:childTnLst>
                                    <p:set>
                                      <p:cBhvr>
                                        <p:cTn dur="1" fill="hold">
                                          <p:stCondLst>
                                            <p:cond delay="0"/>
                                          </p:stCondLst>
                                        </p:cTn>
                                        <p:tgtEl>
                                          <p:spTgt spid="1695"/>
                                        </p:tgtEl>
                                        <p:attrNameLst>
                                          <p:attrName>style.visibility</p:attrName>
                                        </p:attrNameLst>
                                      </p:cBhvr>
                                      <p:to>
                                        <p:strVal val="visible"/>
                                      </p:to>
                                    </p:set>
                                    <p:animEffect filter="fade" transition="in">
                                      <p:cBhvr>
                                        <p:cTn dur="1000"/>
                                        <p:tgtEl>
                                          <p:spTgt spid="1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9"/>
                                        </p:tgtEl>
                                        <p:attrNameLst>
                                          <p:attrName>style.visibility</p:attrName>
                                        </p:attrNameLst>
                                      </p:cBhvr>
                                      <p:to>
                                        <p:strVal val="visible"/>
                                      </p:to>
                                    </p:set>
                                    <p:animEffect filter="fade" transition="in">
                                      <p:cBhvr>
                                        <p:cTn dur="1000"/>
                                        <p:tgtEl>
                                          <p:spTgt spid="1699"/>
                                        </p:tgtEl>
                                      </p:cBhvr>
                                    </p:animEffect>
                                  </p:childTnLst>
                                </p:cTn>
                              </p:par>
                              <p:par>
                                <p:cTn fill="hold" nodeType="withEffect" presetClass="entr" presetID="10" presetSubtype="0">
                                  <p:stCondLst>
                                    <p:cond delay="0"/>
                                  </p:stCondLst>
                                  <p:childTnLst>
                                    <p:set>
                                      <p:cBhvr>
                                        <p:cTn dur="1" fill="hold">
                                          <p:stCondLst>
                                            <p:cond delay="0"/>
                                          </p:stCondLst>
                                        </p:cTn>
                                        <p:tgtEl>
                                          <p:spTgt spid="1700"/>
                                        </p:tgtEl>
                                        <p:attrNameLst>
                                          <p:attrName>style.visibility</p:attrName>
                                        </p:attrNameLst>
                                      </p:cBhvr>
                                      <p:to>
                                        <p:strVal val="visible"/>
                                      </p:to>
                                    </p:set>
                                    <p:animEffect filter="fade" transition="in">
                                      <p:cBhvr>
                                        <p:cTn dur="1000"/>
                                        <p:tgtEl>
                                          <p:spTgt spid="1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04" name="Shape 1704"/>
        <p:cNvGrpSpPr/>
        <p:nvPr/>
      </p:nvGrpSpPr>
      <p:grpSpPr>
        <a:xfrm>
          <a:off x="0" y="0"/>
          <a:ext cx="0" cy="0"/>
          <a:chOff x="0" y="0"/>
          <a:chExt cx="0" cy="0"/>
        </a:xfrm>
      </p:grpSpPr>
      <p:sp>
        <p:nvSpPr>
          <p:cNvPr id="1705" name="Google Shape;1705;p57"/>
          <p:cNvSpPr txBox="1"/>
          <p:nvPr/>
        </p:nvSpPr>
        <p:spPr>
          <a:xfrm>
            <a:off x="437650" y="1664675"/>
            <a:ext cx="83814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GB" sz="2600" u="none" cap="none" strike="noStrike">
                <a:solidFill>
                  <a:srgbClr val="202124"/>
                </a:solidFill>
                <a:highlight>
                  <a:schemeClr val="lt1"/>
                </a:highlight>
                <a:latin typeface="Arial"/>
                <a:ea typeface="Arial"/>
                <a:cs typeface="Arial"/>
                <a:sym typeface="Arial"/>
              </a:rPr>
              <a:t>Neural Networks</a:t>
            </a:r>
            <a:endParaRPr b="0" i="0" sz="2600" u="none" cap="none" strike="noStrike">
              <a:solidFill>
                <a:srgbClr val="202124"/>
              </a:solidFill>
              <a:highlight>
                <a:srgbClr val="FFFFFF"/>
              </a:highlight>
              <a:latin typeface="Arial"/>
              <a:ea typeface="Arial"/>
              <a:cs typeface="Arial"/>
              <a:sym typeface="Arial"/>
            </a:endParaRPr>
          </a:p>
        </p:txBody>
      </p:sp>
      <p:sp>
        <p:nvSpPr>
          <p:cNvPr id="1706" name="Google Shape;1706;p5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10" name="Shape 1710"/>
        <p:cNvGrpSpPr/>
        <p:nvPr/>
      </p:nvGrpSpPr>
      <p:grpSpPr>
        <a:xfrm>
          <a:off x="0" y="0"/>
          <a:ext cx="0" cy="0"/>
          <a:chOff x="0" y="0"/>
          <a:chExt cx="0" cy="0"/>
        </a:xfrm>
      </p:grpSpPr>
      <p:sp>
        <p:nvSpPr>
          <p:cNvPr id="1711" name="Google Shape;1711;p58"/>
          <p:cNvSpPr/>
          <p:nvPr/>
        </p:nvSpPr>
        <p:spPr>
          <a:xfrm>
            <a:off x="719925" y="2700300"/>
            <a:ext cx="3681600" cy="55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5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Neural Networks</a:t>
            </a:r>
            <a:endParaRPr sz="2600"/>
          </a:p>
        </p:txBody>
      </p:sp>
      <p:sp>
        <p:nvSpPr>
          <p:cNvPr id="1713" name="Google Shape;1713;p58"/>
          <p:cNvSpPr/>
          <p:nvPr/>
        </p:nvSpPr>
        <p:spPr>
          <a:xfrm>
            <a:off x="10646663" y="3310475"/>
            <a:ext cx="424200" cy="253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58"/>
          <p:cNvSpPr txBox="1"/>
          <p:nvPr/>
        </p:nvSpPr>
        <p:spPr>
          <a:xfrm>
            <a:off x="11290425" y="3228450"/>
            <a:ext cx="15354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Input Features</a:t>
            </a:r>
            <a:endParaRPr b="0" i="0" sz="1400" u="none" cap="none" strike="noStrike">
              <a:solidFill>
                <a:srgbClr val="000000"/>
              </a:solidFill>
              <a:latin typeface="Arial"/>
              <a:ea typeface="Arial"/>
              <a:cs typeface="Arial"/>
              <a:sym typeface="Arial"/>
            </a:endParaRPr>
          </a:p>
        </p:txBody>
      </p:sp>
      <p:sp>
        <p:nvSpPr>
          <p:cNvPr id="1715" name="Google Shape;1715;p58"/>
          <p:cNvSpPr/>
          <p:nvPr/>
        </p:nvSpPr>
        <p:spPr>
          <a:xfrm>
            <a:off x="10671550" y="3853725"/>
            <a:ext cx="424200" cy="253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58"/>
          <p:cNvSpPr txBox="1"/>
          <p:nvPr/>
        </p:nvSpPr>
        <p:spPr>
          <a:xfrm>
            <a:off x="11238825" y="3780225"/>
            <a:ext cx="365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Parameters</a:t>
            </a:r>
            <a:endParaRPr b="0" i="0" sz="1400" u="none" cap="none" strike="noStrike">
              <a:solidFill>
                <a:srgbClr val="000000"/>
              </a:solidFill>
              <a:latin typeface="Arial"/>
              <a:ea typeface="Arial"/>
              <a:cs typeface="Arial"/>
              <a:sym typeface="Arial"/>
            </a:endParaRPr>
          </a:p>
        </p:txBody>
      </p:sp>
      <p:sp>
        <p:nvSpPr>
          <p:cNvPr id="1717" name="Google Shape;1717;p58"/>
          <p:cNvSpPr/>
          <p:nvPr/>
        </p:nvSpPr>
        <p:spPr>
          <a:xfrm>
            <a:off x="741575" y="1537475"/>
            <a:ext cx="3282900" cy="6063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at{y}(\mathbf{x},\mathbf{w}) = f\big(\mathbf{w}^T\phi(\mathbf{x})\big)" id="1718" name="Google Shape;1718;p58"/>
          <p:cNvPicPr preferRelativeResize="0"/>
          <p:nvPr/>
        </p:nvPicPr>
        <p:blipFill rotWithShape="1">
          <a:blip r:embed="rId3">
            <a:alphaModFix/>
          </a:blip>
          <a:srcRect b="0" l="0" r="0" t="0"/>
          <a:stretch/>
        </p:blipFill>
        <p:spPr>
          <a:xfrm>
            <a:off x="741575" y="1625075"/>
            <a:ext cx="3212568" cy="431100"/>
          </a:xfrm>
          <a:prstGeom prst="rect">
            <a:avLst/>
          </a:prstGeom>
          <a:noFill/>
          <a:ln>
            <a:noFill/>
          </a:ln>
        </p:spPr>
      </p:pic>
      <p:sp>
        <p:nvSpPr>
          <p:cNvPr id="1719" name="Google Shape;1719;p58"/>
          <p:cNvSpPr txBox="1"/>
          <p:nvPr/>
        </p:nvSpPr>
        <p:spPr>
          <a:xfrm>
            <a:off x="448375" y="894250"/>
            <a:ext cx="838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Neural networks</a:t>
            </a:r>
            <a:r>
              <a:rPr b="0" i="0" lang="en-GB" sz="1400" u="none" cap="none" strike="noStrike">
                <a:solidFill>
                  <a:srgbClr val="000000"/>
                </a:solidFill>
                <a:latin typeface="Roboto"/>
                <a:ea typeface="Roboto"/>
                <a:cs typeface="Roboto"/>
                <a:sym typeface="Roboto"/>
              </a:rPr>
              <a:t> make the transformation learnable by </a:t>
            </a:r>
            <a:r>
              <a:rPr b="1" i="0" lang="en-GB" sz="1400" u="none" cap="none" strike="noStrike">
                <a:solidFill>
                  <a:srgbClr val="000000"/>
                </a:solidFill>
                <a:latin typeface="Roboto"/>
                <a:ea typeface="Roboto"/>
                <a:cs typeface="Roboto"/>
                <a:sym typeface="Roboto"/>
              </a:rPr>
              <a:t>parametrizing</a:t>
            </a:r>
            <a:r>
              <a:rPr b="0" i="0" lang="en-GB" sz="1400" u="none" cap="none" strike="noStrike">
                <a:solidFill>
                  <a:srgbClr val="000000"/>
                </a:solidFill>
                <a:latin typeface="Roboto"/>
                <a:ea typeface="Roboto"/>
                <a:cs typeface="Roboto"/>
                <a:sym typeface="Roboto"/>
              </a:rPr>
              <a:t> the </a:t>
            </a:r>
            <a:r>
              <a:rPr b="1" i="0" lang="en-GB" sz="1400" u="none" cap="none" strike="noStrike">
                <a:solidFill>
                  <a:srgbClr val="000000"/>
                </a:solidFill>
                <a:latin typeface="Roboto"/>
                <a:ea typeface="Roboto"/>
                <a:cs typeface="Roboto"/>
                <a:sym typeface="Roboto"/>
              </a:rPr>
              <a:t>basis functions </a:t>
            </a:r>
            <a:r>
              <a:rPr b="0" i="0" lang="en-GB" sz="1400" u="none" cap="none" strike="noStrike">
                <a:solidFill>
                  <a:srgbClr val="000000"/>
                </a:solidFill>
                <a:latin typeface="Roboto"/>
                <a:ea typeface="Roboto"/>
                <a:cs typeface="Roboto"/>
                <a:sym typeface="Roboto"/>
              </a:rPr>
              <a:t>       :  </a:t>
            </a:r>
            <a:endParaRPr b="0" i="0" sz="1400" u="none" cap="none" strike="noStrike">
              <a:solidFill>
                <a:srgbClr val="000000"/>
              </a:solidFill>
              <a:latin typeface="Roboto"/>
              <a:ea typeface="Roboto"/>
              <a:cs typeface="Roboto"/>
              <a:sym typeface="Roboto"/>
            </a:endParaRPr>
          </a:p>
        </p:txBody>
      </p:sp>
      <p:pic>
        <p:nvPicPr>
          <p:cNvPr descr="\phi " id="1720" name="Google Shape;1720;p58"/>
          <p:cNvPicPr preferRelativeResize="0"/>
          <p:nvPr/>
        </p:nvPicPr>
        <p:blipFill rotWithShape="1">
          <a:blip r:embed="rId4">
            <a:alphaModFix/>
          </a:blip>
          <a:srcRect b="0" l="0" r="0" t="0"/>
          <a:stretch/>
        </p:blipFill>
        <p:spPr>
          <a:xfrm>
            <a:off x="8064600" y="924775"/>
            <a:ext cx="197325" cy="339150"/>
          </a:xfrm>
          <a:prstGeom prst="rect">
            <a:avLst/>
          </a:prstGeom>
          <a:noFill/>
          <a:ln>
            <a:noFill/>
          </a:ln>
        </p:spPr>
      </p:pic>
      <p:sp>
        <p:nvSpPr>
          <p:cNvPr id="1721" name="Google Shape;1721;p58"/>
          <p:cNvSpPr/>
          <p:nvPr/>
        </p:nvSpPr>
        <p:spPr>
          <a:xfrm>
            <a:off x="1993275" y="2283525"/>
            <a:ext cx="195900" cy="3342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at{y}(\mathbf{x},\mathbf{w}) = f\big(\mathbf{w}^T\phi(\mathbf{x}, \boldsymbol{\theta})\big)" id="1722" name="Google Shape;1722;p58"/>
          <p:cNvPicPr preferRelativeResize="0"/>
          <p:nvPr/>
        </p:nvPicPr>
        <p:blipFill rotWithShape="1">
          <a:blip r:embed="rId5">
            <a:alphaModFix/>
          </a:blip>
          <a:srcRect b="0" l="0" r="0" t="0"/>
          <a:stretch/>
        </p:blipFill>
        <p:spPr>
          <a:xfrm>
            <a:off x="741575" y="2757475"/>
            <a:ext cx="3578721" cy="431100"/>
          </a:xfrm>
          <a:prstGeom prst="rect">
            <a:avLst/>
          </a:prstGeom>
          <a:noFill/>
          <a:ln>
            <a:noFill/>
          </a:ln>
        </p:spPr>
      </p:pic>
      <p:sp>
        <p:nvSpPr>
          <p:cNvPr id="1723" name="Google Shape;1723;p58"/>
          <p:cNvSpPr txBox="1"/>
          <p:nvPr/>
        </p:nvSpPr>
        <p:spPr>
          <a:xfrm>
            <a:off x="4841175" y="1569650"/>
            <a:ext cx="4016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now have two types of parameters:</a:t>
            </a:r>
            <a:endParaRPr b="0" i="0" sz="1400" u="none" cap="none" strike="noStrike">
              <a:solidFill>
                <a:srgbClr val="000000"/>
              </a:solidFill>
              <a:latin typeface="Roboto"/>
              <a:ea typeface="Roboto"/>
              <a:cs typeface="Roboto"/>
              <a:sym typeface="Roboto"/>
            </a:endParaRPr>
          </a:p>
        </p:txBody>
      </p:sp>
      <p:sp>
        <p:nvSpPr>
          <p:cNvPr id="1724" name="Google Shape;1724;p58"/>
          <p:cNvSpPr txBox="1"/>
          <p:nvPr/>
        </p:nvSpPr>
        <p:spPr>
          <a:xfrm>
            <a:off x="4856175" y="3089525"/>
            <a:ext cx="39864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Parameters </a:t>
            </a:r>
            <a:r>
              <a:rPr b="1" i="0" lang="en-GB" sz="1400" u="none" cap="none" strike="noStrike">
                <a:solidFill>
                  <a:srgbClr val="000000"/>
                </a:solidFill>
                <a:latin typeface="Roboto"/>
                <a:ea typeface="Roboto"/>
                <a:cs typeface="Roboto"/>
                <a:sym typeface="Roboto"/>
              </a:rPr>
              <a:t>w </a:t>
            </a:r>
            <a:r>
              <a:rPr b="0" i="0" lang="en-GB" sz="1400" u="none" cap="none" strike="noStrike">
                <a:solidFill>
                  <a:srgbClr val="000000"/>
                </a:solidFill>
                <a:latin typeface="Roboto"/>
                <a:ea typeface="Roboto"/>
                <a:cs typeface="Roboto"/>
                <a:sym typeface="Roboto"/>
              </a:rPr>
              <a:t>are used to map the transformed features into the </a:t>
            </a:r>
            <a:r>
              <a:rPr b="1" i="0" lang="en-GB" sz="1400" u="none" cap="none" strike="noStrike">
                <a:solidFill>
                  <a:srgbClr val="000000"/>
                </a:solidFill>
                <a:latin typeface="Roboto"/>
                <a:ea typeface="Roboto"/>
                <a:cs typeface="Roboto"/>
                <a:sym typeface="Roboto"/>
              </a:rPr>
              <a:t>desired output</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725" name="Google Shape;1725;p58"/>
          <p:cNvSpPr txBox="1"/>
          <p:nvPr/>
        </p:nvSpPr>
        <p:spPr>
          <a:xfrm>
            <a:off x="4856175" y="2180725"/>
            <a:ext cx="4123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Parameters </a:t>
            </a:r>
            <a:r>
              <a:rPr b="1" i="0" lang="en-GB" sz="1400" u="none" cap="none" strike="noStrike">
                <a:solidFill>
                  <a:srgbClr val="000000"/>
                </a:solidFill>
                <a:latin typeface="Roboto"/>
                <a:ea typeface="Roboto"/>
                <a:cs typeface="Roboto"/>
                <a:sym typeface="Roboto"/>
              </a:rPr>
              <a:t>θ</a:t>
            </a:r>
            <a:r>
              <a:rPr b="0" i="0" lang="en-GB" sz="1400" u="none" cap="none" strike="noStrike">
                <a:solidFill>
                  <a:srgbClr val="000000"/>
                </a:solidFill>
                <a:latin typeface="Roboto"/>
                <a:ea typeface="Roboto"/>
                <a:cs typeface="Roboto"/>
                <a:sym typeface="Roboto"/>
              </a:rPr>
              <a:t> are used to learn the </a:t>
            </a:r>
            <a:r>
              <a:rPr b="1" i="0" lang="en-GB" sz="1400" u="none" cap="none" strike="noStrike">
                <a:solidFill>
                  <a:srgbClr val="000000"/>
                </a:solidFill>
                <a:latin typeface="Roboto"/>
                <a:ea typeface="Roboto"/>
                <a:cs typeface="Roboto"/>
                <a:sym typeface="Roboto"/>
              </a:rPr>
              <a:t>nonlinear transformation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726" name="Google Shape;1726;p58"/>
          <p:cNvSpPr txBox="1"/>
          <p:nvPr/>
        </p:nvSpPr>
        <p:spPr>
          <a:xfrm>
            <a:off x="616575" y="4031150"/>
            <a:ext cx="824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Neural networks apply a</a:t>
            </a:r>
            <a:r>
              <a:rPr b="1" i="0" lang="en-GB" sz="1400" u="none" cap="none" strike="noStrike">
                <a:solidFill>
                  <a:srgbClr val="000000"/>
                </a:solidFill>
                <a:latin typeface="Roboto"/>
                <a:ea typeface="Roboto"/>
                <a:cs typeface="Roboto"/>
                <a:sym typeface="Roboto"/>
              </a:rPr>
              <a:t> linear transformation</a:t>
            </a:r>
            <a:r>
              <a:rPr b="0" i="0" lang="en-GB" sz="1400" u="none" cap="none" strike="noStrike">
                <a:solidFill>
                  <a:srgbClr val="000000"/>
                </a:solidFill>
                <a:latin typeface="Roboto"/>
                <a:ea typeface="Roboto"/>
                <a:cs typeface="Roboto"/>
                <a:sym typeface="Roboto"/>
              </a:rPr>
              <a:t> on top of </a:t>
            </a:r>
            <a:r>
              <a:rPr b="1" i="0" lang="en-GB" sz="1400" u="none" cap="none" strike="noStrike">
                <a:solidFill>
                  <a:srgbClr val="000000"/>
                </a:solidFill>
                <a:latin typeface="Roboto"/>
                <a:ea typeface="Roboto"/>
                <a:cs typeface="Roboto"/>
                <a:sym typeface="Roboto"/>
              </a:rPr>
              <a:t>features transformed</a:t>
            </a:r>
            <a:r>
              <a:rPr b="0" i="0" lang="en-GB" sz="1400" u="none" cap="none" strike="noStrike">
                <a:solidFill>
                  <a:srgbClr val="000000"/>
                </a:solidFill>
                <a:latin typeface="Roboto"/>
                <a:ea typeface="Roboto"/>
                <a:cs typeface="Roboto"/>
                <a:sym typeface="Roboto"/>
              </a:rPr>
              <a:t> in a </a:t>
            </a:r>
            <a:r>
              <a:rPr b="1" i="0" lang="en-GB" sz="1400" u="none" cap="none" strike="noStrike">
                <a:solidFill>
                  <a:srgbClr val="000000"/>
                </a:solidFill>
                <a:latin typeface="Roboto"/>
                <a:ea typeface="Roboto"/>
                <a:cs typeface="Roboto"/>
                <a:sym typeface="Roboto"/>
              </a:rPr>
              <a:t>non-linear way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727" name="Google Shape;1727;p58"/>
          <p:cNvSpPr txBox="1"/>
          <p:nvPr/>
        </p:nvSpPr>
        <p:spPr>
          <a:xfrm>
            <a:off x="616575" y="4488350"/>
            <a:ext cx="8241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Neural networks aim to find the parameters </a:t>
            </a:r>
            <a:r>
              <a:rPr b="1" i="0" lang="en-GB" sz="1400" u="none" cap="none" strike="noStrike">
                <a:solidFill>
                  <a:srgbClr val="000000"/>
                </a:solidFill>
                <a:latin typeface="Roboto"/>
                <a:ea typeface="Roboto"/>
                <a:cs typeface="Roboto"/>
                <a:sym typeface="Roboto"/>
              </a:rPr>
              <a:t>θ </a:t>
            </a:r>
            <a:r>
              <a:rPr b="0" i="0" lang="en-GB" sz="1400" u="none" cap="none" strike="noStrike">
                <a:solidFill>
                  <a:srgbClr val="000000"/>
                </a:solidFill>
                <a:latin typeface="Roboto"/>
                <a:ea typeface="Roboto"/>
                <a:cs typeface="Roboto"/>
                <a:sym typeface="Roboto"/>
              </a:rPr>
              <a:t>that make our classes linearly separable.  This learning modality is also called </a:t>
            </a:r>
            <a:r>
              <a:rPr b="1" i="0" lang="en-GB" sz="1400" u="none" cap="none" strike="noStrike">
                <a:solidFill>
                  <a:srgbClr val="000000"/>
                </a:solidFill>
                <a:latin typeface="Roboto"/>
                <a:ea typeface="Roboto"/>
                <a:cs typeface="Roboto"/>
                <a:sym typeface="Roboto"/>
              </a:rPr>
              <a:t>representation learning</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728" name="Google Shape;1728;p5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729" name="Google Shape;1729;p58"/>
          <p:cNvSpPr txBox="1"/>
          <p:nvPr/>
        </p:nvSpPr>
        <p:spPr>
          <a:xfrm>
            <a:off x="4774775" y="4789500"/>
            <a:ext cx="3156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What is the price to pay for it?</a:t>
            </a:r>
            <a:endParaRPr b="0" i="1" sz="11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1000"/>
                                        <p:tgtEl>
                                          <p:spTgt spid="1719"/>
                                        </p:tgtEl>
                                      </p:cBhvr>
                                    </p:animEffect>
                                  </p:childTnLst>
                                </p:cTn>
                              </p:par>
                              <p:par>
                                <p:cTn fill="hold" nodeType="with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1000"/>
                                        <p:tgtEl>
                                          <p:spTgt spid="1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7"/>
                                        </p:tgtEl>
                                        <p:attrNameLst>
                                          <p:attrName>style.visibility</p:attrName>
                                        </p:attrNameLst>
                                      </p:cBhvr>
                                      <p:to>
                                        <p:strVal val="visible"/>
                                      </p:to>
                                    </p:set>
                                    <p:animEffect filter="fade" transition="in">
                                      <p:cBhvr>
                                        <p:cTn dur="1000"/>
                                        <p:tgtEl>
                                          <p:spTgt spid="1717"/>
                                        </p:tgtEl>
                                      </p:cBhvr>
                                    </p:animEffect>
                                  </p:childTnLst>
                                </p:cTn>
                              </p:par>
                              <p:par>
                                <p:cTn fill="hold" nodeType="with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1000"/>
                                        <p:tgtEl>
                                          <p:spTgt spid="1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1"/>
                                        </p:tgtEl>
                                        <p:attrNameLst>
                                          <p:attrName>style.visibility</p:attrName>
                                        </p:attrNameLst>
                                      </p:cBhvr>
                                      <p:to>
                                        <p:strVal val="visible"/>
                                      </p:to>
                                    </p:set>
                                    <p:animEffect filter="fade" transition="in">
                                      <p:cBhvr>
                                        <p:cTn dur="1000"/>
                                        <p:tgtEl>
                                          <p:spTgt spid="1721"/>
                                        </p:tgtEl>
                                      </p:cBhvr>
                                    </p:animEffect>
                                  </p:childTnLst>
                                </p:cTn>
                              </p:par>
                              <p:par>
                                <p:cTn fill="hold" nodeType="with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1000"/>
                                        <p:tgtEl>
                                          <p:spTgt spid="1722"/>
                                        </p:tgtEl>
                                      </p:cBhvr>
                                    </p:animEffect>
                                  </p:childTnLst>
                                </p:cTn>
                              </p:par>
                              <p:par>
                                <p:cTn fill="hold" nodeType="withEffect" presetClass="entr" presetID="10" presetSubtype="0">
                                  <p:stCondLst>
                                    <p:cond delay="0"/>
                                  </p:stCondLst>
                                  <p:childTnLst>
                                    <p:set>
                                      <p:cBhvr>
                                        <p:cTn dur="1" fill="hold">
                                          <p:stCondLst>
                                            <p:cond delay="0"/>
                                          </p:stCondLst>
                                        </p:cTn>
                                        <p:tgtEl>
                                          <p:spTgt spid="1711"/>
                                        </p:tgtEl>
                                        <p:attrNameLst>
                                          <p:attrName>style.visibility</p:attrName>
                                        </p:attrNameLst>
                                      </p:cBhvr>
                                      <p:to>
                                        <p:strVal val="visible"/>
                                      </p:to>
                                    </p:set>
                                    <p:animEffect filter="fade" transition="in">
                                      <p:cBhvr>
                                        <p:cTn dur="1000"/>
                                        <p:tgtEl>
                                          <p:spTgt spid="1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1000"/>
                                        <p:tgtEl>
                                          <p:spTgt spid="1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5"/>
                                        </p:tgtEl>
                                        <p:attrNameLst>
                                          <p:attrName>style.visibility</p:attrName>
                                        </p:attrNameLst>
                                      </p:cBhvr>
                                      <p:to>
                                        <p:strVal val="visible"/>
                                      </p:to>
                                    </p:set>
                                    <p:animEffect filter="fade" transition="in">
                                      <p:cBhvr>
                                        <p:cTn dur="1000"/>
                                        <p:tgtEl>
                                          <p:spTgt spid="1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gtEl>
                                        <p:attrNameLst>
                                          <p:attrName>style.visibility</p:attrName>
                                        </p:attrNameLst>
                                      </p:cBhvr>
                                      <p:to>
                                        <p:strVal val="visible"/>
                                      </p:to>
                                    </p:set>
                                    <p:animEffect filter="fade" transition="in">
                                      <p:cBhvr>
                                        <p:cTn dur="1000"/>
                                        <p:tgtEl>
                                          <p:spTgt spid="1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6"/>
                                        </p:tgtEl>
                                        <p:attrNameLst>
                                          <p:attrName>style.visibility</p:attrName>
                                        </p:attrNameLst>
                                      </p:cBhvr>
                                      <p:to>
                                        <p:strVal val="visible"/>
                                      </p:to>
                                    </p:set>
                                    <p:animEffect filter="fade" transition="in">
                                      <p:cBhvr>
                                        <p:cTn dur="1000"/>
                                        <p:tgtEl>
                                          <p:spTgt spid="17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7"/>
                                        </p:tgtEl>
                                        <p:attrNameLst>
                                          <p:attrName>style.visibility</p:attrName>
                                        </p:attrNameLst>
                                      </p:cBhvr>
                                      <p:to>
                                        <p:strVal val="visible"/>
                                      </p:to>
                                    </p:set>
                                    <p:animEffect filter="fade" transition="in">
                                      <p:cBhvr>
                                        <p:cTn dur="1000"/>
                                        <p:tgtEl>
                                          <p:spTgt spid="1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1000"/>
                                        <p:tgtEl>
                                          <p:spTgt spid="1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1000"/>
                                        <p:tgtEl>
                                          <p:spTgt spid="17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33" name="Shape 1733"/>
        <p:cNvGrpSpPr/>
        <p:nvPr/>
      </p:nvGrpSpPr>
      <p:grpSpPr>
        <a:xfrm>
          <a:off x="0" y="0"/>
          <a:ext cx="0" cy="0"/>
          <a:chOff x="0" y="0"/>
          <a:chExt cx="0" cy="0"/>
        </a:xfrm>
      </p:grpSpPr>
      <p:sp>
        <p:nvSpPr>
          <p:cNvPr id="1734" name="Google Shape;1734;p59"/>
          <p:cNvSpPr/>
          <p:nvPr/>
        </p:nvSpPr>
        <p:spPr>
          <a:xfrm>
            <a:off x="872325" y="1633500"/>
            <a:ext cx="3681600" cy="55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5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Neural Networks</a:t>
            </a:r>
            <a:endParaRPr sz="2600"/>
          </a:p>
        </p:txBody>
      </p:sp>
      <p:sp>
        <p:nvSpPr>
          <p:cNvPr id="1736" name="Google Shape;1736;p59"/>
          <p:cNvSpPr/>
          <p:nvPr/>
        </p:nvSpPr>
        <p:spPr>
          <a:xfrm>
            <a:off x="10646663" y="3310475"/>
            <a:ext cx="424200" cy="253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59"/>
          <p:cNvSpPr txBox="1"/>
          <p:nvPr/>
        </p:nvSpPr>
        <p:spPr>
          <a:xfrm>
            <a:off x="11290425" y="3228450"/>
            <a:ext cx="15354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Input Features</a:t>
            </a:r>
            <a:endParaRPr b="0" i="0" sz="1400" u="none" cap="none" strike="noStrike">
              <a:solidFill>
                <a:srgbClr val="000000"/>
              </a:solidFill>
              <a:latin typeface="Arial"/>
              <a:ea typeface="Arial"/>
              <a:cs typeface="Arial"/>
              <a:sym typeface="Arial"/>
            </a:endParaRPr>
          </a:p>
        </p:txBody>
      </p:sp>
      <p:sp>
        <p:nvSpPr>
          <p:cNvPr id="1738" name="Google Shape;1738;p59"/>
          <p:cNvSpPr/>
          <p:nvPr/>
        </p:nvSpPr>
        <p:spPr>
          <a:xfrm>
            <a:off x="10671550" y="3853725"/>
            <a:ext cx="424200" cy="253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59"/>
          <p:cNvSpPr txBox="1"/>
          <p:nvPr/>
        </p:nvSpPr>
        <p:spPr>
          <a:xfrm>
            <a:off x="11238825" y="3780225"/>
            <a:ext cx="365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Parameters</a:t>
            </a:r>
            <a:endParaRPr b="0" i="0" sz="1400" u="none" cap="none" strike="noStrike">
              <a:solidFill>
                <a:srgbClr val="000000"/>
              </a:solidFill>
              <a:latin typeface="Arial"/>
              <a:ea typeface="Arial"/>
              <a:cs typeface="Arial"/>
              <a:sym typeface="Arial"/>
            </a:endParaRPr>
          </a:p>
        </p:txBody>
      </p:sp>
      <p:sp>
        <p:nvSpPr>
          <p:cNvPr id="1740" name="Google Shape;1740;p59"/>
          <p:cNvSpPr txBox="1"/>
          <p:nvPr/>
        </p:nvSpPr>
        <p:spPr>
          <a:xfrm>
            <a:off x="448375" y="894250"/>
            <a:ext cx="8386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price to pay for the </a:t>
            </a:r>
            <a:r>
              <a:rPr b="1" i="0" lang="en-GB" sz="1400" u="none" cap="none" strike="noStrike">
                <a:solidFill>
                  <a:srgbClr val="000000"/>
                </a:solidFill>
                <a:latin typeface="Roboto"/>
                <a:ea typeface="Roboto"/>
                <a:cs typeface="Roboto"/>
                <a:sym typeface="Roboto"/>
              </a:rPr>
              <a:t>increased complexity</a:t>
            </a:r>
            <a:r>
              <a:rPr b="0" i="0" lang="en-GB" sz="1400" u="none" cap="none" strike="noStrike">
                <a:solidFill>
                  <a:srgbClr val="000000"/>
                </a:solidFill>
                <a:latin typeface="Roboto"/>
                <a:ea typeface="Roboto"/>
                <a:cs typeface="Roboto"/>
                <a:sym typeface="Roboto"/>
              </a:rPr>
              <a:t> of the model is that the objective function is </a:t>
            </a:r>
            <a:r>
              <a:rPr b="1" i="0" lang="en-GB" sz="1400" u="none" cap="none" strike="noStrike">
                <a:solidFill>
                  <a:srgbClr val="000000"/>
                </a:solidFill>
                <a:latin typeface="Roboto"/>
                <a:ea typeface="Roboto"/>
                <a:cs typeface="Roboto"/>
                <a:sym typeface="Roboto"/>
              </a:rPr>
              <a:t>not convex</a:t>
            </a:r>
            <a:r>
              <a:rPr b="0" i="0" lang="en-GB" sz="1400" u="none" cap="none" strike="noStrike">
                <a:solidFill>
                  <a:srgbClr val="000000"/>
                </a:solidFill>
                <a:latin typeface="Roboto"/>
                <a:ea typeface="Roboto"/>
                <a:cs typeface="Roboto"/>
                <a:sym typeface="Roboto"/>
              </a:rPr>
              <a:t> anymore.</a:t>
            </a:r>
            <a:endParaRPr b="0" i="0" sz="1400" u="none" cap="none" strike="noStrike">
              <a:solidFill>
                <a:srgbClr val="000000"/>
              </a:solidFill>
              <a:latin typeface="Roboto"/>
              <a:ea typeface="Roboto"/>
              <a:cs typeface="Roboto"/>
              <a:sym typeface="Roboto"/>
            </a:endParaRPr>
          </a:p>
        </p:txBody>
      </p:sp>
      <p:pic>
        <p:nvPicPr>
          <p:cNvPr descr="\hat{y}(\mathbf{x},\mathbf{w}) = f\big(\mathbf{w}^T\phi(\mathbf{x}, \boldsymbol{\theta})\big)" id="1741" name="Google Shape;1741;p59"/>
          <p:cNvPicPr preferRelativeResize="0"/>
          <p:nvPr/>
        </p:nvPicPr>
        <p:blipFill rotWithShape="1">
          <a:blip r:embed="rId3">
            <a:alphaModFix/>
          </a:blip>
          <a:srcRect b="0" l="0" r="0" t="0"/>
          <a:stretch/>
        </p:blipFill>
        <p:spPr>
          <a:xfrm>
            <a:off x="893975" y="1690675"/>
            <a:ext cx="3578721" cy="431100"/>
          </a:xfrm>
          <a:prstGeom prst="rect">
            <a:avLst/>
          </a:prstGeom>
          <a:noFill/>
          <a:ln>
            <a:noFill/>
          </a:ln>
        </p:spPr>
      </p:pic>
      <p:pic>
        <p:nvPicPr>
          <p:cNvPr id="1742" name="Google Shape;1742;p59"/>
          <p:cNvPicPr preferRelativeResize="0"/>
          <p:nvPr/>
        </p:nvPicPr>
        <p:blipFill rotWithShape="1">
          <a:blip r:embed="rId4">
            <a:alphaModFix/>
          </a:blip>
          <a:srcRect b="0" l="0" r="0" t="0"/>
          <a:stretch/>
        </p:blipFill>
        <p:spPr>
          <a:xfrm>
            <a:off x="893975" y="2534675"/>
            <a:ext cx="4424378" cy="2421000"/>
          </a:xfrm>
          <a:prstGeom prst="rect">
            <a:avLst/>
          </a:prstGeom>
          <a:noFill/>
          <a:ln>
            <a:noFill/>
          </a:ln>
        </p:spPr>
      </p:pic>
      <p:sp>
        <p:nvSpPr>
          <p:cNvPr id="1743" name="Google Shape;1743;p59"/>
          <p:cNvSpPr/>
          <p:nvPr/>
        </p:nvSpPr>
        <p:spPr>
          <a:xfrm>
            <a:off x="1029350" y="4671400"/>
            <a:ext cx="827100" cy="22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Convex</a:t>
            </a:r>
            <a:endParaRPr b="0" i="0" sz="1400" u="none" cap="none" strike="noStrike">
              <a:solidFill>
                <a:srgbClr val="000000"/>
              </a:solidFill>
              <a:latin typeface="Arial"/>
              <a:ea typeface="Arial"/>
              <a:cs typeface="Arial"/>
              <a:sym typeface="Arial"/>
            </a:endParaRPr>
          </a:p>
        </p:txBody>
      </p:sp>
      <p:sp>
        <p:nvSpPr>
          <p:cNvPr id="1744" name="Google Shape;1744;p59"/>
          <p:cNvSpPr/>
          <p:nvPr/>
        </p:nvSpPr>
        <p:spPr>
          <a:xfrm>
            <a:off x="2858150" y="4671400"/>
            <a:ext cx="1309800" cy="22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Non-Convex</a:t>
            </a:r>
            <a:endParaRPr b="0" i="0" sz="1400" u="none" cap="none" strike="noStrike">
              <a:solidFill>
                <a:srgbClr val="000000"/>
              </a:solidFill>
              <a:latin typeface="Arial"/>
              <a:ea typeface="Arial"/>
              <a:cs typeface="Arial"/>
              <a:sym typeface="Arial"/>
            </a:endParaRPr>
          </a:p>
        </p:txBody>
      </p:sp>
      <p:cxnSp>
        <p:nvCxnSpPr>
          <p:cNvPr id="1745" name="Google Shape;1745;p59"/>
          <p:cNvCxnSpPr/>
          <p:nvPr/>
        </p:nvCxnSpPr>
        <p:spPr>
          <a:xfrm flipH="1">
            <a:off x="3214250" y="2359300"/>
            <a:ext cx="1749300" cy="378900"/>
          </a:xfrm>
          <a:prstGeom prst="straightConnector1">
            <a:avLst/>
          </a:prstGeom>
          <a:noFill/>
          <a:ln cap="flat" cmpd="sng" w="9525">
            <a:solidFill>
              <a:schemeClr val="dk2"/>
            </a:solidFill>
            <a:prstDash val="solid"/>
            <a:round/>
            <a:headEnd len="sm" w="sm" type="none"/>
            <a:tailEnd len="med" w="med" type="triangle"/>
          </a:ln>
        </p:spPr>
      </p:cxnSp>
      <p:sp>
        <p:nvSpPr>
          <p:cNvPr id="1746" name="Google Shape;1746;p59"/>
          <p:cNvSpPr txBox="1"/>
          <p:nvPr/>
        </p:nvSpPr>
        <p:spPr>
          <a:xfrm>
            <a:off x="5058275" y="2083875"/>
            <a:ext cx="180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Parameter Space</a:t>
            </a:r>
            <a:endParaRPr b="1" i="0" sz="1400" u="none" cap="none" strike="noStrike">
              <a:solidFill>
                <a:srgbClr val="000000"/>
              </a:solidFill>
              <a:latin typeface="Roboto"/>
              <a:ea typeface="Roboto"/>
              <a:cs typeface="Roboto"/>
              <a:sym typeface="Roboto"/>
            </a:endParaRPr>
          </a:p>
        </p:txBody>
      </p:sp>
      <p:sp>
        <p:nvSpPr>
          <p:cNvPr id="1747" name="Google Shape;1747;p59"/>
          <p:cNvSpPr txBox="1"/>
          <p:nvPr/>
        </p:nvSpPr>
        <p:spPr>
          <a:xfrm>
            <a:off x="5487675" y="2571750"/>
            <a:ext cx="3290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For years,  this issue was considered too difficult to overcome.</a:t>
            </a:r>
            <a:endParaRPr b="0" i="0" sz="1400" u="none" cap="none" strike="noStrike">
              <a:solidFill>
                <a:srgbClr val="000000"/>
              </a:solidFill>
              <a:latin typeface="Roboto"/>
              <a:ea typeface="Roboto"/>
              <a:cs typeface="Roboto"/>
              <a:sym typeface="Roboto"/>
            </a:endParaRPr>
          </a:p>
        </p:txBody>
      </p:sp>
      <p:sp>
        <p:nvSpPr>
          <p:cNvPr id="1748" name="Google Shape;1748;p59"/>
          <p:cNvSpPr txBox="1"/>
          <p:nvPr/>
        </p:nvSpPr>
        <p:spPr>
          <a:xfrm>
            <a:off x="5514775" y="3563675"/>
            <a:ext cx="3578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Today, we know that </a:t>
            </a:r>
            <a:r>
              <a:rPr b="1" i="0" lang="en-GB" sz="1400" u="none" cap="none" strike="noStrike">
                <a:solidFill>
                  <a:srgbClr val="000000"/>
                </a:solidFill>
                <a:latin typeface="Roboto"/>
                <a:ea typeface="Roboto"/>
                <a:cs typeface="Roboto"/>
                <a:sym typeface="Roboto"/>
              </a:rPr>
              <a:t>the benefits</a:t>
            </a:r>
            <a:r>
              <a:rPr b="0" i="0" lang="en-GB" sz="1400" u="none" cap="none" strike="noStrike">
                <a:solidFill>
                  <a:srgbClr val="000000"/>
                </a:solidFill>
                <a:latin typeface="Roboto"/>
                <a:ea typeface="Roboto"/>
                <a:cs typeface="Roboto"/>
                <a:sym typeface="Roboto"/>
              </a:rPr>
              <a:t> of having a more complex model </a:t>
            </a:r>
            <a:r>
              <a:rPr b="1" i="0" lang="en-GB" sz="1400" u="none" cap="none" strike="noStrike">
                <a:solidFill>
                  <a:srgbClr val="000000"/>
                </a:solidFill>
                <a:latin typeface="Roboto"/>
                <a:ea typeface="Roboto"/>
                <a:cs typeface="Roboto"/>
                <a:sym typeface="Roboto"/>
              </a:rPr>
              <a:t>outweigh the harms</a:t>
            </a:r>
            <a:r>
              <a:rPr b="0" i="0" lang="en-GB" sz="1400" u="none" cap="none" strike="noStrike">
                <a:solidFill>
                  <a:srgbClr val="000000"/>
                </a:solidFill>
                <a:latin typeface="Roboto"/>
                <a:ea typeface="Roboto"/>
                <a:cs typeface="Roboto"/>
                <a:sym typeface="Roboto"/>
              </a:rPr>
              <a:t> coming from non-convex optimization.</a:t>
            </a:r>
            <a:endParaRPr b="0" i="0" sz="1400" u="none" cap="none" strike="noStrike">
              <a:solidFill>
                <a:srgbClr val="000000"/>
              </a:solidFill>
              <a:latin typeface="Roboto"/>
              <a:ea typeface="Roboto"/>
              <a:cs typeface="Roboto"/>
              <a:sym typeface="Roboto"/>
            </a:endParaRPr>
          </a:p>
        </p:txBody>
      </p:sp>
      <p:sp>
        <p:nvSpPr>
          <p:cNvPr id="1749" name="Google Shape;1749;p5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1000"/>
                                        <p:tgtEl>
                                          <p:spTgt spid="1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8"/>
                                        </p:tgtEl>
                                        <p:attrNameLst>
                                          <p:attrName>style.visibility</p:attrName>
                                        </p:attrNameLst>
                                      </p:cBhvr>
                                      <p:to>
                                        <p:strVal val="visible"/>
                                      </p:to>
                                    </p:set>
                                    <p:animEffect filter="fade" transition="in">
                                      <p:cBhvr>
                                        <p:cTn dur="1000"/>
                                        <p:tgtEl>
                                          <p:spTgt spid="1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53" name="Shape 1753"/>
        <p:cNvGrpSpPr/>
        <p:nvPr/>
      </p:nvGrpSpPr>
      <p:grpSpPr>
        <a:xfrm>
          <a:off x="0" y="0"/>
          <a:ext cx="0" cy="0"/>
          <a:chOff x="0" y="0"/>
          <a:chExt cx="0" cy="0"/>
        </a:xfrm>
      </p:grpSpPr>
      <p:sp>
        <p:nvSpPr>
          <p:cNvPr id="1754" name="Google Shape;1754;p60"/>
          <p:cNvSpPr/>
          <p:nvPr/>
        </p:nvSpPr>
        <p:spPr>
          <a:xfrm>
            <a:off x="2254450" y="3310050"/>
            <a:ext cx="454800" cy="488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60"/>
          <p:cNvSpPr/>
          <p:nvPr/>
        </p:nvSpPr>
        <p:spPr>
          <a:xfrm>
            <a:off x="2922100" y="3317050"/>
            <a:ext cx="1157400" cy="492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60"/>
          <p:cNvSpPr/>
          <p:nvPr/>
        </p:nvSpPr>
        <p:spPr>
          <a:xfrm>
            <a:off x="623950" y="3282450"/>
            <a:ext cx="1157400" cy="488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60"/>
          <p:cNvSpPr/>
          <p:nvPr/>
        </p:nvSpPr>
        <p:spPr>
          <a:xfrm>
            <a:off x="3087600" y="2471700"/>
            <a:ext cx="1029300" cy="55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6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Multilayer Perceptron (MLP)</a:t>
            </a:r>
            <a:endParaRPr sz="2600"/>
          </a:p>
        </p:txBody>
      </p:sp>
      <p:pic>
        <p:nvPicPr>
          <p:cNvPr descr="\hat{y}(\mathbf{x},\mathbf{w}) = f\big(\mathbf{w}^T\phi(\mathbf{x}, \boldsymbol{\theta})\big)" id="1759" name="Google Shape;1759;p60"/>
          <p:cNvPicPr preferRelativeResize="0"/>
          <p:nvPr/>
        </p:nvPicPr>
        <p:blipFill rotWithShape="1">
          <a:blip r:embed="rId3">
            <a:alphaModFix/>
          </a:blip>
          <a:srcRect b="0" l="0" r="0" t="0"/>
          <a:stretch/>
        </p:blipFill>
        <p:spPr>
          <a:xfrm>
            <a:off x="665375" y="2528875"/>
            <a:ext cx="3578721" cy="431100"/>
          </a:xfrm>
          <a:prstGeom prst="rect">
            <a:avLst/>
          </a:prstGeom>
          <a:noFill/>
          <a:ln>
            <a:noFill/>
          </a:ln>
        </p:spPr>
      </p:pic>
      <p:sp>
        <p:nvSpPr>
          <p:cNvPr id="1760" name="Google Shape;1760;p60"/>
          <p:cNvSpPr txBox="1"/>
          <p:nvPr/>
        </p:nvSpPr>
        <p:spPr>
          <a:xfrm>
            <a:off x="399725" y="1314450"/>
            <a:ext cx="8102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 popular neural network is called </a:t>
            </a:r>
            <a:r>
              <a:rPr b="1" i="0" lang="en-GB" sz="1400" u="none" cap="none" strike="noStrike">
                <a:solidFill>
                  <a:srgbClr val="000000"/>
                </a:solidFill>
                <a:latin typeface="Roboto"/>
                <a:ea typeface="Roboto"/>
                <a:cs typeface="Roboto"/>
                <a:sym typeface="Roboto"/>
              </a:rPr>
              <a:t>Multilayer Perceptron</a:t>
            </a:r>
            <a:r>
              <a:rPr b="0" i="0" lang="en-GB" sz="1400" u="none" cap="none" strike="noStrike">
                <a:solidFill>
                  <a:srgbClr val="000000"/>
                </a:solidFill>
                <a:latin typeface="Roboto"/>
                <a:ea typeface="Roboto"/>
                <a:cs typeface="Roboto"/>
                <a:sym typeface="Roboto"/>
              </a:rPr>
              <a:t> (MLP)</a:t>
            </a:r>
            <a:endParaRPr b="0" i="0" sz="1400" u="none" cap="none" strike="noStrike">
              <a:solidFill>
                <a:srgbClr val="000000"/>
              </a:solidFill>
              <a:latin typeface="Roboto"/>
              <a:ea typeface="Roboto"/>
              <a:cs typeface="Roboto"/>
              <a:sym typeface="Roboto"/>
            </a:endParaRPr>
          </a:p>
        </p:txBody>
      </p:sp>
      <p:sp>
        <p:nvSpPr>
          <p:cNvPr id="1761" name="Google Shape;1761;p60"/>
          <p:cNvSpPr/>
          <p:nvPr/>
        </p:nvSpPr>
        <p:spPr>
          <a:xfrm>
            <a:off x="1910750" y="3027300"/>
            <a:ext cx="195900" cy="2013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60"/>
          <p:cNvSpPr txBox="1"/>
          <p:nvPr/>
        </p:nvSpPr>
        <p:spPr>
          <a:xfrm>
            <a:off x="399725" y="811875"/>
            <a:ext cx="8102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There are multiple ways to construct parametric non-linear basis functions.</a:t>
            </a:r>
            <a:endParaRPr b="0" i="0" sz="1400" u="none" cap="none" strike="noStrike">
              <a:solidFill>
                <a:srgbClr val="000000"/>
              </a:solidFill>
              <a:latin typeface="Roboto"/>
              <a:ea typeface="Roboto"/>
              <a:cs typeface="Roboto"/>
              <a:sym typeface="Roboto"/>
            </a:endParaRPr>
          </a:p>
        </p:txBody>
      </p:sp>
      <p:sp>
        <p:nvSpPr>
          <p:cNvPr id="1763" name="Google Shape;1763;p60"/>
          <p:cNvSpPr txBox="1"/>
          <p:nvPr/>
        </p:nvSpPr>
        <p:spPr>
          <a:xfrm>
            <a:off x="460350" y="1817013"/>
            <a:ext cx="8102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MLPs parametrize the transformation using the same form used for linear models: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764" name="Google Shape;1764;p60"/>
          <p:cNvSpPr txBox="1"/>
          <p:nvPr/>
        </p:nvSpPr>
        <p:spPr>
          <a:xfrm>
            <a:off x="4496225" y="2535000"/>
            <a:ext cx="4572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AutoNum type="arabicPeriod"/>
            </a:pPr>
            <a:r>
              <a:rPr b="0" i="0" lang="en-GB" sz="1400" u="none" cap="none" strike="noStrike">
                <a:solidFill>
                  <a:srgbClr val="000000"/>
                </a:solidFill>
                <a:latin typeface="Roboto"/>
                <a:ea typeface="Roboto"/>
                <a:cs typeface="Roboto"/>
                <a:sym typeface="Roboto"/>
              </a:rPr>
              <a:t>We perform a </a:t>
            </a:r>
            <a:r>
              <a:rPr b="1" i="0" lang="en-GB" sz="1400" u="none" cap="none" strike="noStrike">
                <a:solidFill>
                  <a:srgbClr val="000000"/>
                </a:solidFill>
                <a:latin typeface="Roboto"/>
                <a:ea typeface="Roboto"/>
                <a:cs typeface="Roboto"/>
                <a:sym typeface="Roboto"/>
              </a:rPr>
              <a:t>linear transformation</a:t>
            </a:r>
            <a:r>
              <a:rPr b="0" i="0" lang="en-GB" sz="1400" u="none" cap="none" strike="noStrike">
                <a:solidFill>
                  <a:srgbClr val="000000"/>
                </a:solidFill>
                <a:latin typeface="Roboto"/>
                <a:ea typeface="Roboto"/>
                <a:cs typeface="Roboto"/>
                <a:sym typeface="Roboto"/>
              </a:rPr>
              <a:t> using a matrix of parameters </a:t>
            </a:r>
            <a:r>
              <a:rPr b="1" i="0" lang="en-GB" sz="1400" u="none" cap="none" strike="noStrike">
                <a:solidFill>
                  <a:srgbClr val="000000"/>
                </a:solidFill>
                <a:latin typeface="Roboto"/>
                <a:ea typeface="Roboto"/>
                <a:cs typeface="Roboto"/>
                <a:sym typeface="Roboto"/>
              </a:rPr>
              <a:t>W</a:t>
            </a:r>
            <a:r>
              <a:rPr b="0" i="0" lang="en-GB" sz="1000" u="none" cap="none" strike="noStrike">
                <a:solidFill>
                  <a:srgbClr val="000000"/>
                </a:solidFill>
                <a:latin typeface="Roboto"/>
                <a:ea typeface="Roboto"/>
                <a:cs typeface="Roboto"/>
                <a:sym typeface="Roboto"/>
              </a:rPr>
              <a:t>1.</a:t>
            </a:r>
            <a:endParaRPr b="0" i="0" sz="1000" u="none" cap="none" strike="noStrike">
              <a:solidFill>
                <a:srgbClr val="000000"/>
              </a:solidFill>
              <a:latin typeface="Roboto"/>
              <a:ea typeface="Roboto"/>
              <a:cs typeface="Roboto"/>
              <a:sym typeface="Roboto"/>
            </a:endParaRPr>
          </a:p>
        </p:txBody>
      </p:sp>
      <p:sp>
        <p:nvSpPr>
          <p:cNvPr id="1765" name="Google Shape;1765;p60"/>
          <p:cNvSpPr txBox="1"/>
          <p:nvPr/>
        </p:nvSpPr>
        <p:spPr>
          <a:xfrm>
            <a:off x="4496225" y="3335300"/>
            <a:ext cx="4572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      We apply (element-wise) a </a:t>
            </a:r>
            <a:r>
              <a:rPr b="1" i="0" lang="en-GB" sz="1400" u="none" cap="none" strike="noStrike">
                <a:solidFill>
                  <a:srgbClr val="000000"/>
                </a:solidFill>
                <a:latin typeface="Roboto"/>
                <a:ea typeface="Roboto"/>
                <a:cs typeface="Roboto"/>
                <a:sym typeface="Roboto"/>
              </a:rPr>
              <a:t>non-linear activation   </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          function </a:t>
            </a:r>
            <a:r>
              <a:rPr b="0" i="0" lang="en-GB" sz="1400" u="none" cap="none" strike="noStrike">
                <a:solidFill>
                  <a:srgbClr val="000000"/>
                </a:solidFill>
                <a:latin typeface="Roboto"/>
                <a:ea typeface="Roboto"/>
                <a:cs typeface="Roboto"/>
                <a:sym typeface="Roboto"/>
              </a:rPr>
              <a:t>f</a:t>
            </a:r>
            <a:r>
              <a:rPr b="0" i="0" lang="en-GB" sz="900" u="none" cap="none" strike="noStrike">
                <a:solidFill>
                  <a:srgbClr val="000000"/>
                </a:solidFill>
                <a:latin typeface="Roboto"/>
                <a:ea typeface="Roboto"/>
                <a:cs typeface="Roboto"/>
                <a:sym typeface="Roboto"/>
              </a:rPr>
              <a:t>1</a:t>
            </a:r>
            <a:r>
              <a:rPr b="1" i="0" lang="en-GB" sz="1400" u="none" cap="none" strike="noStrike">
                <a:solidFill>
                  <a:srgbClr val="000000"/>
                </a:solidFill>
                <a:latin typeface="Roboto"/>
                <a:ea typeface="Roboto"/>
                <a:cs typeface="Roboto"/>
                <a:sym typeface="Roboto"/>
              </a:rPr>
              <a:t>.</a:t>
            </a:r>
            <a:endParaRPr b="0" i="0" sz="1000" u="none" cap="none" strike="noStrike">
              <a:solidFill>
                <a:srgbClr val="000000"/>
              </a:solidFill>
              <a:latin typeface="Roboto"/>
              <a:ea typeface="Roboto"/>
              <a:cs typeface="Roboto"/>
              <a:sym typeface="Roboto"/>
            </a:endParaRPr>
          </a:p>
        </p:txBody>
      </p:sp>
      <p:sp>
        <p:nvSpPr>
          <p:cNvPr id="1766" name="Google Shape;1766;p60"/>
          <p:cNvSpPr/>
          <p:nvPr/>
        </p:nvSpPr>
        <p:spPr>
          <a:xfrm rot="5400000">
            <a:off x="3434575" y="3395175"/>
            <a:ext cx="145800" cy="1118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60"/>
          <p:cNvSpPr txBox="1"/>
          <p:nvPr/>
        </p:nvSpPr>
        <p:spPr>
          <a:xfrm>
            <a:off x="2948125" y="4099400"/>
            <a:ext cx="163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0000"/>
                </a:solidFill>
                <a:latin typeface="Roboto"/>
                <a:ea typeface="Roboto"/>
                <a:cs typeface="Roboto"/>
                <a:sym typeface="Roboto"/>
              </a:rPr>
              <a:t>Linear Transformation</a:t>
            </a:r>
            <a:endParaRPr b="0" i="0" sz="1000" u="none" cap="none" strike="noStrike">
              <a:solidFill>
                <a:srgbClr val="FF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0000"/>
                </a:solidFill>
                <a:latin typeface="Roboto"/>
                <a:ea typeface="Roboto"/>
                <a:cs typeface="Roboto"/>
                <a:sym typeface="Roboto"/>
              </a:rPr>
              <a:t>(vector to vector)</a:t>
            </a:r>
            <a:endParaRPr b="0" i="0" sz="1000" u="none" cap="none" strike="noStrike">
              <a:solidFill>
                <a:srgbClr val="FF0000"/>
              </a:solidFill>
              <a:latin typeface="Roboto"/>
              <a:ea typeface="Roboto"/>
              <a:cs typeface="Roboto"/>
              <a:sym typeface="Roboto"/>
            </a:endParaRPr>
          </a:p>
        </p:txBody>
      </p:sp>
      <p:cxnSp>
        <p:nvCxnSpPr>
          <p:cNvPr id="1768" name="Google Shape;1768;p60"/>
          <p:cNvCxnSpPr/>
          <p:nvPr/>
        </p:nvCxnSpPr>
        <p:spPr>
          <a:xfrm flipH="1">
            <a:off x="1869700" y="3950888"/>
            <a:ext cx="454800" cy="219000"/>
          </a:xfrm>
          <a:prstGeom prst="straightConnector1">
            <a:avLst/>
          </a:prstGeom>
          <a:noFill/>
          <a:ln cap="flat" cmpd="sng" w="9525">
            <a:solidFill>
              <a:schemeClr val="dk2"/>
            </a:solidFill>
            <a:prstDash val="solid"/>
            <a:round/>
            <a:headEnd len="sm" w="sm" type="none"/>
            <a:tailEnd len="med" w="med" type="triangle"/>
          </a:ln>
        </p:spPr>
      </p:cxnSp>
      <p:sp>
        <p:nvSpPr>
          <p:cNvPr id="1769" name="Google Shape;1769;p60"/>
          <p:cNvSpPr txBox="1"/>
          <p:nvPr/>
        </p:nvSpPr>
        <p:spPr>
          <a:xfrm>
            <a:off x="776350" y="4127025"/>
            <a:ext cx="163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accent2"/>
                </a:solidFill>
                <a:latin typeface="Roboto"/>
                <a:ea typeface="Roboto"/>
                <a:cs typeface="Roboto"/>
                <a:sym typeface="Roboto"/>
              </a:rPr>
              <a:t>Activation function</a:t>
            </a:r>
            <a:endParaRPr b="0" i="0" sz="1000" u="none" cap="none" strike="noStrike">
              <a:solidFill>
                <a:schemeClr val="accent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accent2"/>
                </a:solidFill>
                <a:latin typeface="Roboto"/>
                <a:ea typeface="Roboto"/>
                <a:cs typeface="Roboto"/>
                <a:sym typeface="Roboto"/>
              </a:rPr>
              <a:t>(elementwise)</a:t>
            </a:r>
            <a:endParaRPr b="0" i="0" sz="1000" u="none" cap="none" strike="noStrike">
              <a:solidFill>
                <a:schemeClr val="accent2"/>
              </a:solidFill>
              <a:latin typeface="Roboto"/>
              <a:ea typeface="Roboto"/>
              <a:cs typeface="Roboto"/>
              <a:sym typeface="Roboto"/>
            </a:endParaRPr>
          </a:p>
        </p:txBody>
      </p:sp>
      <p:pic>
        <p:nvPicPr>
          <p:cNvPr descr="\phi(\mathbf{x}, \boldsymbol{\theta}) = f^{(1)}(\mathbf{W}^{(1)T} \mathbf{x})" id="1770" name="Google Shape;1770;p60"/>
          <p:cNvPicPr preferRelativeResize="0"/>
          <p:nvPr/>
        </p:nvPicPr>
        <p:blipFill rotWithShape="1">
          <a:blip r:embed="rId4">
            <a:alphaModFix/>
          </a:blip>
          <a:srcRect b="0" l="0" r="0" t="0"/>
          <a:stretch/>
        </p:blipFill>
        <p:spPr>
          <a:xfrm>
            <a:off x="669751" y="3314137"/>
            <a:ext cx="3491311" cy="431100"/>
          </a:xfrm>
          <a:prstGeom prst="rect">
            <a:avLst/>
          </a:prstGeom>
          <a:noFill/>
          <a:ln>
            <a:noFill/>
          </a:ln>
        </p:spPr>
      </p:pic>
      <p:sp>
        <p:nvSpPr>
          <p:cNvPr id="1771" name="Google Shape;1771;p6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gtEl>
                                        <p:attrNameLst>
                                          <p:attrName>style.visibility</p:attrName>
                                        </p:attrNameLst>
                                      </p:cBhvr>
                                      <p:to>
                                        <p:strVal val="visible"/>
                                      </p:to>
                                    </p:set>
                                    <p:animEffect filter="fade" transition="in">
                                      <p:cBhvr>
                                        <p:cTn dur="1000"/>
                                        <p:tgtEl>
                                          <p:spTgt spid="1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3"/>
                                        </p:tgtEl>
                                        <p:attrNameLst>
                                          <p:attrName>style.visibility</p:attrName>
                                        </p:attrNameLst>
                                      </p:cBhvr>
                                      <p:to>
                                        <p:strVal val="visible"/>
                                      </p:to>
                                    </p:set>
                                    <p:animEffect filter="fade" transition="in">
                                      <p:cBhvr>
                                        <p:cTn dur="1000"/>
                                        <p:tgtEl>
                                          <p:spTgt spid="1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6"/>
                                        </p:tgtEl>
                                        <p:attrNameLst>
                                          <p:attrName>style.visibility</p:attrName>
                                        </p:attrNameLst>
                                      </p:cBhvr>
                                      <p:to>
                                        <p:strVal val="visible"/>
                                      </p:to>
                                    </p:set>
                                    <p:animEffect filter="fade" transition="in">
                                      <p:cBhvr>
                                        <p:cTn dur="1000"/>
                                        <p:tgtEl>
                                          <p:spTgt spid="1756"/>
                                        </p:tgtEl>
                                      </p:cBhvr>
                                    </p:animEffect>
                                  </p:childTnLst>
                                </p:cTn>
                              </p:par>
                              <p:par>
                                <p:cTn fill="hold" nodeType="withEffect" presetClass="entr" presetID="10" presetSubtype="0">
                                  <p:stCondLst>
                                    <p:cond delay="0"/>
                                  </p:stCondLst>
                                  <p:childTnLst>
                                    <p:set>
                                      <p:cBhvr>
                                        <p:cTn dur="1" fill="hold">
                                          <p:stCondLst>
                                            <p:cond delay="0"/>
                                          </p:stCondLst>
                                        </p:cTn>
                                        <p:tgtEl>
                                          <p:spTgt spid="1757"/>
                                        </p:tgtEl>
                                        <p:attrNameLst>
                                          <p:attrName>style.visibility</p:attrName>
                                        </p:attrNameLst>
                                      </p:cBhvr>
                                      <p:to>
                                        <p:strVal val="visible"/>
                                      </p:to>
                                    </p:set>
                                    <p:animEffect filter="fade" transition="in">
                                      <p:cBhvr>
                                        <p:cTn dur="1000"/>
                                        <p:tgtEl>
                                          <p:spTgt spid="1757"/>
                                        </p:tgtEl>
                                      </p:cBhvr>
                                    </p:animEffect>
                                  </p:childTnLst>
                                </p:cTn>
                              </p:par>
                              <p:par>
                                <p:cTn fill="hold" nodeType="withEffect" presetClass="entr" presetID="10" presetSubtype="0">
                                  <p:stCondLst>
                                    <p:cond delay="0"/>
                                  </p:stCondLst>
                                  <p:childTnLst>
                                    <p:set>
                                      <p:cBhvr>
                                        <p:cTn dur="1" fill="hold">
                                          <p:stCondLst>
                                            <p:cond delay="0"/>
                                          </p:stCondLst>
                                        </p:cTn>
                                        <p:tgtEl>
                                          <p:spTgt spid="1759"/>
                                        </p:tgtEl>
                                        <p:attrNameLst>
                                          <p:attrName>style.visibility</p:attrName>
                                        </p:attrNameLst>
                                      </p:cBhvr>
                                      <p:to>
                                        <p:strVal val="visible"/>
                                      </p:to>
                                    </p:set>
                                    <p:animEffect filter="fade" transition="in">
                                      <p:cBhvr>
                                        <p:cTn dur="1000"/>
                                        <p:tgtEl>
                                          <p:spTgt spid="1759"/>
                                        </p:tgtEl>
                                      </p:cBhvr>
                                    </p:animEffect>
                                  </p:childTnLst>
                                </p:cTn>
                              </p:par>
                              <p:par>
                                <p:cTn fill="hold" nodeType="withEffect" presetClass="entr" presetID="10" presetSubtype="0">
                                  <p:stCondLst>
                                    <p:cond delay="0"/>
                                  </p:stCondLst>
                                  <p:childTnLst>
                                    <p:set>
                                      <p:cBhvr>
                                        <p:cTn dur="1" fill="hold">
                                          <p:stCondLst>
                                            <p:cond delay="0"/>
                                          </p:stCondLst>
                                        </p:cTn>
                                        <p:tgtEl>
                                          <p:spTgt spid="1770"/>
                                        </p:tgtEl>
                                        <p:attrNameLst>
                                          <p:attrName>style.visibility</p:attrName>
                                        </p:attrNameLst>
                                      </p:cBhvr>
                                      <p:to>
                                        <p:strVal val="visible"/>
                                      </p:to>
                                    </p:set>
                                    <p:animEffect filter="fade" transition="in">
                                      <p:cBhvr>
                                        <p:cTn dur="1000"/>
                                        <p:tgtEl>
                                          <p:spTgt spid="1770"/>
                                        </p:tgtEl>
                                      </p:cBhvr>
                                    </p:animEffect>
                                  </p:childTnLst>
                                </p:cTn>
                              </p:par>
                              <p:par>
                                <p:cTn fill="hold" nodeType="withEffect" presetClass="entr" presetID="10" presetSubtype="0">
                                  <p:stCondLst>
                                    <p:cond delay="0"/>
                                  </p:stCondLst>
                                  <p:childTnLst>
                                    <p:set>
                                      <p:cBhvr>
                                        <p:cTn dur="1" fill="hold">
                                          <p:stCondLst>
                                            <p:cond delay="0"/>
                                          </p:stCondLst>
                                        </p:cTn>
                                        <p:tgtEl>
                                          <p:spTgt spid="1761"/>
                                        </p:tgtEl>
                                        <p:attrNameLst>
                                          <p:attrName>style.visibility</p:attrName>
                                        </p:attrNameLst>
                                      </p:cBhvr>
                                      <p:to>
                                        <p:strVal val="visible"/>
                                      </p:to>
                                    </p:set>
                                    <p:animEffect filter="fade" transition="in">
                                      <p:cBhvr>
                                        <p:cTn dur="1000"/>
                                        <p:tgtEl>
                                          <p:spTgt spid="1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1000"/>
                                        <p:tgtEl>
                                          <p:spTgt spid="1755"/>
                                        </p:tgtEl>
                                      </p:cBhvr>
                                    </p:animEffect>
                                  </p:childTnLst>
                                </p:cTn>
                              </p:par>
                              <p:par>
                                <p:cTn fill="hold" nodeType="withEffect" presetClass="entr" presetID="10" presetSubtype="0">
                                  <p:stCondLst>
                                    <p:cond delay="0"/>
                                  </p:stCondLst>
                                  <p:childTnLst>
                                    <p:set>
                                      <p:cBhvr>
                                        <p:cTn dur="1" fill="hold">
                                          <p:stCondLst>
                                            <p:cond delay="0"/>
                                          </p:stCondLst>
                                        </p:cTn>
                                        <p:tgtEl>
                                          <p:spTgt spid="1766"/>
                                        </p:tgtEl>
                                        <p:attrNameLst>
                                          <p:attrName>style.visibility</p:attrName>
                                        </p:attrNameLst>
                                      </p:cBhvr>
                                      <p:to>
                                        <p:strVal val="visible"/>
                                      </p:to>
                                    </p:set>
                                    <p:animEffect filter="fade" transition="in">
                                      <p:cBhvr>
                                        <p:cTn dur="1000"/>
                                        <p:tgtEl>
                                          <p:spTgt spid="1766"/>
                                        </p:tgtEl>
                                      </p:cBhvr>
                                    </p:animEffect>
                                  </p:childTnLst>
                                </p:cTn>
                              </p:par>
                              <p:par>
                                <p:cTn fill="hold" nodeType="withEffect" presetClass="entr" presetID="10" presetSubtype="0">
                                  <p:stCondLst>
                                    <p:cond delay="0"/>
                                  </p:stCondLst>
                                  <p:childTnLst>
                                    <p:set>
                                      <p:cBhvr>
                                        <p:cTn dur="1" fill="hold">
                                          <p:stCondLst>
                                            <p:cond delay="0"/>
                                          </p:stCondLst>
                                        </p:cTn>
                                        <p:tgtEl>
                                          <p:spTgt spid="1767"/>
                                        </p:tgtEl>
                                        <p:attrNameLst>
                                          <p:attrName>style.visibility</p:attrName>
                                        </p:attrNameLst>
                                      </p:cBhvr>
                                      <p:to>
                                        <p:strVal val="visible"/>
                                      </p:to>
                                    </p:set>
                                    <p:animEffect filter="fade" transition="in">
                                      <p:cBhvr>
                                        <p:cTn dur="1000"/>
                                        <p:tgtEl>
                                          <p:spTgt spid="1767"/>
                                        </p:tgtEl>
                                      </p:cBhvr>
                                    </p:animEffect>
                                  </p:childTnLst>
                                </p:cTn>
                              </p:par>
                              <p:par>
                                <p:cTn fill="hold" nodeType="withEffect" presetClass="entr" presetID="10" presetSubtype="0">
                                  <p:stCondLst>
                                    <p:cond delay="0"/>
                                  </p:stCondLst>
                                  <p:childTnLst>
                                    <p:set>
                                      <p:cBhvr>
                                        <p:cTn dur="1" fill="hold">
                                          <p:stCondLst>
                                            <p:cond delay="0"/>
                                          </p:stCondLst>
                                        </p:cTn>
                                        <p:tgtEl>
                                          <p:spTgt spid="1764"/>
                                        </p:tgtEl>
                                        <p:attrNameLst>
                                          <p:attrName>style.visibility</p:attrName>
                                        </p:attrNameLst>
                                      </p:cBhvr>
                                      <p:to>
                                        <p:strVal val="visible"/>
                                      </p:to>
                                    </p:set>
                                    <p:animEffect filter="fade" transition="in">
                                      <p:cBhvr>
                                        <p:cTn dur="1000"/>
                                        <p:tgtEl>
                                          <p:spTgt spid="1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1000"/>
                                        <p:tgtEl>
                                          <p:spTgt spid="1754"/>
                                        </p:tgtEl>
                                      </p:cBhvr>
                                    </p:animEffect>
                                  </p:childTnLst>
                                </p:cTn>
                              </p:par>
                              <p:par>
                                <p:cTn fill="hold" nodeType="withEffect" presetClass="entr" presetID="10" presetSubtype="0">
                                  <p:stCondLst>
                                    <p:cond delay="0"/>
                                  </p:stCondLst>
                                  <p:childTnLst>
                                    <p:set>
                                      <p:cBhvr>
                                        <p:cTn dur="1" fill="hold">
                                          <p:stCondLst>
                                            <p:cond delay="0"/>
                                          </p:stCondLst>
                                        </p:cTn>
                                        <p:tgtEl>
                                          <p:spTgt spid="1768"/>
                                        </p:tgtEl>
                                        <p:attrNameLst>
                                          <p:attrName>style.visibility</p:attrName>
                                        </p:attrNameLst>
                                      </p:cBhvr>
                                      <p:to>
                                        <p:strVal val="visible"/>
                                      </p:to>
                                    </p:set>
                                    <p:animEffect filter="fade" transition="in">
                                      <p:cBhvr>
                                        <p:cTn dur="1000"/>
                                        <p:tgtEl>
                                          <p:spTgt spid="1768"/>
                                        </p:tgtEl>
                                      </p:cBhvr>
                                    </p:animEffect>
                                  </p:childTnLst>
                                </p:cTn>
                              </p:par>
                              <p:par>
                                <p:cTn fill="hold" nodeType="withEffect" presetClass="entr" presetID="10" presetSubtype="0">
                                  <p:stCondLst>
                                    <p:cond delay="0"/>
                                  </p:stCondLst>
                                  <p:childTnLst>
                                    <p:set>
                                      <p:cBhvr>
                                        <p:cTn dur="1" fill="hold">
                                          <p:stCondLst>
                                            <p:cond delay="0"/>
                                          </p:stCondLst>
                                        </p:cTn>
                                        <p:tgtEl>
                                          <p:spTgt spid="1769"/>
                                        </p:tgtEl>
                                        <p:attrNameLst>
                                          <p:attrName>style.visibility</p:attrName>
                                        </p:attrNameLst>
                                      </p:cBhvr>
                                      <p:to>
                                        <p:strVal val="visible"/>
                                      </p:to>
                                    </p:set>
                                    <p:animEffect filter="fade" transition="in">
                                      <p:cBhvr>
                                        <p:cTn dur="1000"/>
                                        <p:tgtEl>
                                          <p:spTgt spid="1769"/>
                                        </p:tgtEl>
                                      </p:cBhvr>
                                    </p:animEffect>
                                  </p:childTnLst>
                                </p:cTn>
                              </p:par>
                              <p:par>
                                <p:cTn fill="hold" nodeType="withEffect" presetClass="entr" presetID="10" presetSubtype="0">
                                  <p:stCondLst>
                                    <p:cond delay="0"/>
                                  </p:stCondLst>
                                  <p:childTnLst>
                                    <p:set>
                                      <p:cBhvr>
                                        <p:cTn dur="1" fill="hold">
                                          <p:stCondLst>
                                            <p:cond delay="0"/>
                                          </p:stCondLst>
                                        </p:cTn>
                                        <p:tgtEl>
                                          <p:spTgt spid="1765"/>
                                        </p:tgtEl>
                                        <p:attrNameLst>
                                          <p:attrName>style.visibility</p:attrName>
                                        </p:attrNameLst>
                                      </p:cBhvr>
                                      <p:to>
                                        <p:strVal val="visible"/>
                                      </p:to>
                                    </p:set>
                                    <p:animEffect filter="fade" transition="in">
                                      <p:cBhvr>
                                        <p:cTn dur="1000"/>
                                        <p:tgtEl>
                                          <p:spTgt spid="1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60" name="Shape 260"/>
        <p:cNvGrpSpPr/>
        <p:nvPr/>
      </p:nvGrpSpPr>
      <p:grpSpPr>
        <a:xfrm>
          <a:off x="0" y="0"/>
          <a:ext cx="0" cy="0"/>
          <a:chOff x="0" y="0"/>
          <a:chExt cx="0" cy="0"/>
        </a:xfrm>
      </p:grpSpPr>
      <p:sp>
        <p:nvSpPr>
          <p:cNvPr id="261" name="Google Shape;261;p6"/>
          <p:cNvSpPr txBox="1"/>
          <p:nvPr>
            <p:ph type="title"/>
          </p:nvPr>
        </p:nvSpPr>
        <p:spPr>
          <a:xfrm>
            <a:off x="98250" y="49800"/>
            <a:ext cx="89523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Types of Problems</a:t>
            </a:r>
            <a:endParaRPr sz="2600"/>
          </a:p>
        </p:txBody>
      </p:sp>
      <p:sp>
        <p:nvSpPr>
          <p:cNvPr id="262" name="Google Shape;262;p6"/>
          <p:cNvSpPr txBox="1"/>
          <p:nvPr/>
        </p:nvSpPr>
        <p:spPr>
          <a:xfrm>
            <a:off x="316575" y="1147875"/>
            <a:ext cx="8680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Classification: </a:t>
            </a:r>
            <a:r>
              <a:rPr b="0" i="0" lang="en-GB" sz="1400" u="none" cap="none" strike="noStrike">
                <a:solidFill>
                  <a:srgbClr val="000000"/>
                </a:solidFill>
                <a:latin typeface="Roboto"/>
                <a:ea typeface="Roboto"/>
                <a:cs typeface="Roboto"/>
                <a:sym typeface="Roboto"/>
              </a:rPr>
              <a:t>the machine learning algorithm has to specify to which of the </a:t>
            </a:r>
            <a:r>
              <a:rPr b="0" i="1" lang="en-GB" sz="1400" u="none" cap="none" strike="noStrike">
                <a:solidFill>
                  <a:srgbClr val="000000"/>
                </a:solidFill>
                <a:latin typeface="Roboto"/>
                <a:ea typeface="Roboto"/>
                <a:cs typeface="Roboto"/>
                <a:sym typeface="Roboto"/>
              </a:rPr>
              <a:t>k</a:t>
            </a:r>
            <a:r>
              <a:rPr b="0" i="0" lang="en-GB" sz="1400" u="none" cap="none" strike="noStrike">
                <a:solidFill>
                  <a:srgbClr val="000000"/>
                </a:solidFill>
                <a:latin typeface="Roboto"/>
                <a:ea typeface="Roboto"/>
                <a:cs typeface="Roboto"/>
                <a:sym typeface="Roboto"/>
              </a:rPr>
              <a:t> categories some input belongs to. </a:t>
            </a:r>
            <a:endParaRPr b="0" i="0" sz="1400" u="none" cap="none" strike="noStrike">
              <a:solidFill>
                <a:srgbClr val="000000"/>
              </a:solidFill>
              <a:latin typeface="Roboto"/>
              <a:ea typeface="Roboto"/>
              <a:cs typeface="Roboto"/>
              <a:sym typeface="Roboto"/>
            </a:endParaRPr>
          </a:p>
        </p:txBody>
      </p:sp>
      <p:sp>
        <p:nvSpPr>
          <p:cNvPr id="263" name="Google Shape;263;p6"/>
          <p:cNvSpPr/>
          <p:nvPr/>
        </p:nvSpPr>
        <p:spPr>
          <a:xfrm>
            <a:off x="854925" y="2028275"/>
            <a:ext cx="1714500" cy="47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p6"/>
          <p:cNvPicPr preferRelativeResize="0"/>
          <p:nvPr/>
        </p:nvPicPr>
        <p:blipFill rotWithShape="1">
          <a:blip r:embed="rId3">
            <a:alphaModFix/>
          </a:blip>
          <a:srcRect b="0" l="0" r="0" t="0"/>
          <a:stretch/>
        </p:blipFill>
        <p:spPr>
          <a:xfrm>
            <a:off x="177625" y="3169950"/>
            <a:ext cx="3547749" cy="1640826"/>
          </a:xfrm>
          <a:prstGeom prst="rect">
            <a:avLst/>
          </a:prstGeom>
          <a:noFill/>
          <a:ln>
            <a:noFill/>
          </a:ln>
        </p:spPr>
      </p:pic>
      <p:sp>
        <p:nvSpPr>
          <p:cNvPr id="265" name="Google Shape;265;p6"/>
          <p:cNvSpPr/>
          <p:nvPr/>
        </p:nvSpPr>
        <p:spPr>
          <a:xfrm>
            <a:off x="7298625" y="3514400"/>
            <a:ext cx="1077000" cy="853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Machine Learning</a:t>
            </a:r>
            <a:endParaRPr b="0" i="0" sz="1400" u="none" cap="none" strike="noStrike">
              <a:solidFill>
                <a:srgbClr val="000000"/>
              </a:solidFill>
              <a:latin typeface="Arial"/>
              <a:ea typeface="Arial"/>
              <a:cs typeface="Arial"/>
              <a:sym typeface="Arial"/>
            </a:endParaRPr>
          </a:p>
        </p:txBody>
      </p:sp>
      <p:cxnSp>
        <p:nvCxnSpPr>
          <p:cNvPr id="266" name="Google Shape;266;p6"/>
          <p:cNvCxnSpPr/>
          <p:nvPr/>
        </p:nvCxnSpPr>
        <p:spPr>
          <a:xfrm flipH="1" rot="10800000">
            <a:off x="6562950" y="3945725"/>
            <a:ext cx="696300" cy="8400"/>
          </a:xfrm>
          <a:prstGeom prst="straightConnector1">
            <a:avLst/>
          </a:prstGeom>
          <a:noFill/>
          <a:ln cap="flat" cmpd="sng" w="9525">
            <a:solidFill>
              <a:schemeClr val="dk2"/>
            </a:solidFill>
            <a:prstDash val="solid"/>
            <a:round/>
            <a:headEnd len="sm" w="sm" type="none"/>
            <a:tailEnd len="med" w="med" type="triangle"/>
          </a:ln>
        </p:spPr>
      </p:cxnSp>
      <p:sp>
        <p:nvSpPr>
          <p:cNvPr id="267" name="Google Shape;267;p6"/>
          <p:cNvSpPr txBox="1"/>
          <p:nvPr/>
        </p:nvSpPr>
        <p:spPr>
          <a:xfrm>
            <a:off x="6801300" y="3951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x</a:t>
            </a:r>
            <a:endParaRPr b="1" i="0" sz="1200" u="none" cap="none" strike="noStrike">
              <a:solidFill>
                <a:srgbClr val="000000"/>
              </a:solidFill>
              <a:latin typeface="Roboto"/>
              <a:ea typeface="Roboto"/>
              <a:cs typeface="Roboto"/>
              <a:sym typeface="Roboto"/>
            </a:endParaRPr>
          </a:p>
        </p:txBody>
      </p:sp>
      <p:sp>
        <p:nvSpPr>
          <p:cNvPr id="268" name="Google Shape;268;p6"/>
          <p:cNvSpPr txBox="1"/>
          <p:nvPr/>
        </p:nvSpPr>
        <p:spPr>
          <a:xfrm>
            <a:off x="7599150" y="44853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cxnSp>
        <p:nvCxnSpPr>
          <p:cNvPr id="269" name="Google Shape;269;p6"/>
          <p:cNvCxnSpPr/>
          <p:nvPr/>
        </p:nvCxnSpPr>
        <p:spPr>
          <a:xfrm flipH="1" rot="10800000">
            <a:off x="8395250" y="3636675"/>
            <a:ext cx="294300" cy="5100"/>
          </a:xfrm>
          <a:prstGeom prst="straightConnector1">
            <a:avLst/>
          </a:prstGeom>
          <a:noFill/>
          <a:ln cap="flat" cmpd="sng" w="9525">
            <a:solidFill>
              <a:schemeClr val="dk2"/>
            </a:solidFill>
            <a:prstDash val="solid"/>
            <a:round/>
            <a:headEnd len="sm" w="sm" type="none"/>
            <a:tailEnd len="med" w="med" type="triangle"/>
          </a:ln>
        </p:spPr>
      </p:cxnSp>
      <p:sp>
        <p:nvSpPr>
          <p:cNvPr id="270" name="Google Shape;270;p6"/>
          <p:cNvSpPr txBox="1"/>
          <p:nvPr/>
        </p:nvSpPr>
        <p:spPr>
          <a:xfrm>
            <a:off x="8375625" y="3393725"/>
            <a:ext cx="453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1</a:t>
            </a:r>
            <a:endParaRPr b="0" i="0" sz="900" u="none" cap="none" strike="noStrike">
              <a:solidFill>
                <a:srgbClr val="000000"/>
              </a:solidFill>
              <a:latin typeface="Roboto"/>
              <a:ea typeface="Roboto"/>
              <a:cs typeface="Roboto"/>
              <a:sym typeface="Roboto"/>
            </a:endParaRPr>
          </a:p>
        </p:txBody>
      </p:sp>
      <p:pic>
        <p:nvPicPr>
          <p:cNvPr id="271" name="Google Shape;271;p6"/>
          <p:cNvPicPr preferRelativeResize="0"/>
          <p:nvPr/>
        </p:nvPicPr>
        <p:blipFill rotWithShape="1">
          <a:blip r:embed="rId4">
            <a:alphaModFix/>
          </a:blip>
          <a:srcRect b="0" l="0" r="0" t="0"/>
          <a:stretch/>
        </p:blipFill>
        <p:spPr>
          <a:xfrm>
            <a:off x="5839818" y="3481718"/>
            <a:ext cx="936400" cy="936400"/>
          </a:xfrm>
          <a:prstGeom prst="rect">
            <a:avLst/>
          </a:prstGeom>
          <a:noFill/>
          <a:ln>
            <a:noFill/>
          </a:ln>
        </p:spPr>
      </p:pic>
      <p:sp>
        <p:nvSpPr>
          <p:cNvPr id="272" name="Google Shape;272;p6"/>
          <p:cNvSpPr txBox="1"/>
          <p:nvPr/>
        </p:nvSpPr>
        <p:spPr>
          <a:xfrm>
            <a:off x="8650275" y="3477675"/>
            <a:ext cx="453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“A”</a:t>
            </a:r>
            <a:endParaRPr b="0" i="0" sz="900" u="none" cap="none" strike="noStrike">
              <a:solidFill>
                <a:srgbClr val="000000"/>
              </a:solidFill>
              <a:latin typeface="Roboto"/>
              <a:ea typeface="Roboto"/>
              <a:cs typeface="Roboto"/>
              <a:sym typeface="Roboto"/>
            </a:endParaRPr>
          </a:p>
        </p:txBody>
      </p:sp>
      <p:cxnSp>
        <p:nvCxnSpPr>
          <p:cNvPr id="273" name="Google Shape;273;p6"/>
          <p:cNvCxnSpPr/>
          <p:nvPr/>
        </p:nvCxnSpPr>
        <p:spPr>
          <a:xfrm flipH="1" rot="10800000">
            <a:off x="8395250" y="3865275"/>
            <a:ext cx="294300" cy="5100"/>
          </a:xfrm>
          <a:prstGeom prst="straightConnector1">
            <a:avLst/>
          </a:prstGeom>
          <a:noFill/>
          <a:ln cap="flat" cmpd="sng" w="9525">
            <a:solidFill>
              <a:schemeClr val="dk2"/>
            </a:solidFill>
            <a:prstDash val="solid"/>
            <a:round/>
            <a:headEnd len="sm" w="sm" type="none"/>
            <a:tailEnd len="med" w="med" type="triangle"/>
          </a:ln>
        </p:spPr>
      </p:cxnSp>
      <p:sp>
        <p:nvSpPr>
          <p:cNvPr id="274" name="Google Shape;274;p6"/>
          <p:cNvSpPr txBox="1"/>
          <p:nvPr/>
        </p:nvSpPr>
        <p:spPr>
          <a:xfrm>
            <a:off x="8375625" y="3622325"/>
            <a:ext cx="466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2</a:t>
            </a:r>
            <a:endParaRPr b="0" i="0" sz="900" u="none" cap="none" strike="noStrike">
              <a:solidFill>
                <a:srgbClr val="000000"/>
              </a:solidFill>
              <a:latin typeface="Roboto"/>
              <a:ea typeface="Roboto"/>
              <a:cs typeface="Roboto"/>
              <a:sym typeface="Roboto"/>
            </a:endParaRPr>
          </a:p>
        </p:txBody>
      </p:sp>
      <p:sp>
        <p:nvSpPr>
          <p:cNvPr id="275" name="Google Shape;275;p6"/>
          <p:cNvSpPr txBox="1"/>
          <p:nvPr/>
        </p:nvSpPr>
        <p:spPr>
          <a:xfrm>
            <a:off x="8650275" y="3676825"/>
            <a:ext cx="453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“B”</a:t>
            </a:r>
            <a:endParaRPr b="0" i="0" sz="900" u="none" cap="none" strike="noStrike">
              <a:solidFill>
                <a:srgbClr val="000000"/>
              </a:solidFill>
              <a:latin typeface="Roboto"/>
              <a:ea typeface="Roboto"/>
              <a:cs typeface="Roboto"/>
              <a:sym typeface="Roboto"/>
            </a:endParaRPr>
          </a:p>
        </p:txBody>
      </p:sp>
      <p:sp>
        <p:nvSpPr>
          <p:cNvPr id="276" name="Google Shape;276;p6"/>
          <p:cNvSpPr txBox="1"/>
          <p:nvPr/>
        </p:nvSpPr>
        <p:spPr>
          <a:xfrm>
            <a:off x="8345350" y="3743925"/>
            <a:ext cx="45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277" name="Google Shape;277;p6"/>
          <p:cNvCxnSpPr/>
          <p:nvPr/>
        </p:nvCxnSpPr>
        <p:spPr>
          <a:xfrm flipH="1" rot="10800000">
            <a:off x="8395250" y="4246275"/>
            <a:ext cx="294300" cy="5100"/>
          </a:xfrm>
          <a:prstGeom prst="straightConnector1">
            <a:avLst/>
          </a:prstGeom>
          <a:noFill/>
          <a:ln cap="flat" cmpd="sng" w="9525">
            <a:solidFill>
              <a:schemeClr val="dk2"/>
            </a:solidFill>
            <a:prstDash val="solid"/>
            <a:round/>
            <a:headEnd len="sm" w="sm" type="none"/>
            <a:tailEnd len="med" w="med" type="triangle"/>
          </a:ln>
        </p:spPr>
      </p:cxnSp>
      <p:sp>
        <p:nvSpPr>
          <p:cNvPr id="278" name="Google Shape;278;p6"/>
          <p:cNvSpPr txBox="1"/>
          <p:nvPr/>
        </p:nvSpPr>
        <p:spPr>
          <a:xfrm>
            <a:off x="8375625" y="4003325"/>
            <a:ext cx="453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24</a:t>
            </a:r>
            <a:endParaRPr b="0" i="0" sz="900" u="none" cap="none" strike="noStrike">
              <a:solidFill>
                <a:srgbClr val="000000"/>
              </a:solidFill>
              <a:latin typeface="Roboto"/>
              <a:ea typeface="Roboto"/>
              <a:cs typeface="Roboto"/>
              <a:sym typeface="Roboto"/>
            </a:endParaRPr>
          </a:p>
        </p:txBody>
      </p:sp>
      <p:sp>
        <p:nvSpPr>
          <p:cNvPr id="279" name="Google Shape;279;p6"/>
          <p:cNvSpPr txBox="1"/>
          <p:nvPr/>
        </p:nvSpPr>
        <p:spPr>
          <a:xfrm>
            <a:off x="8650275" y="4057825"/>
            <a:ext cx="453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“Z”</a:t>
            </a:r>
            <a:endParaRPr b="0" i="0" sz="900" u="none" cap="none" strike="noStrike">
              <a:solidFill>
                <a:srgbClr val="000000"/>
              </a:solidFill>
              <a:latin typeface="Roboto"/>
              <a:ea typeface="Roboto"/>
              <a:cs typeface="Roboto"/>
              <a:sym typeface="Roboto"/>
            </a:endParaRPr>
          </a:p>
        </p:txBody>
      </p:sp>
      <p:pic>
        <p:nvPicPr>
          <p:cNvPr id="280" name="Google Shape;280;p6"/>
          <p:cNvPicPr preferRelativeResize="0"/>
          <p:nvPr/>
        </p:nvPicPr>
        <p:blipFill rotWithShape="1">
          <a:blip r:embed="rId5">
            <a:alphaModFix/>
          </a:blip>
          <a:srcRect b="0" l="0" r="0" t="0"/>
          <a:stretch/>
        </p:blipFill>
        <p:spPr>
          <a:xfrm>
            <a:off x="3882275" y="3193588"/>
            <a:ext cx="1800650" cy="1593537"/>
          </a:xfrm>
          <a:prstGeom prst="rect">
            <a:avLst/>
          </a:prstGeom>
          <a:noFill/>
          <a:ln>
            <a:noFill/>
          </a:ln>
        </p:spPr>
      </p:pic>
      <p:sp>
        <p:nvSpPr>
          <p:cNvPr id="281" name="Google Shape;281;p6"/>
          <p:cNvSpPr txBox="1"/>
          <p:nvPr/>
        </p:nvSpPr>
        <p:spPr>
          <a:xfrm>
            <a:off x="5375150" y="4743300"/>
            <a:ext cx="57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900" u="none" cap="none" strike="noStrike">
                <a:solidFill>
                  <a:srgbClr val="000000"/>
                </a:solidFill>
                <a:latin typeface="Roboto"/>
                <a:ea typeface="Roboto"/>
                <a:cs typeface="Roboto"/>
                <a:sym typeface="Roboto"/>
              </a:rPr>
              <a:t>1</a:t>
            </a:r>
            <a:endParaRPr b="0" i="0" sz="900" u="none" cap="none" strike="noStrike">
              <a:solidFill>
                <a:srgbClr val="000000"/>
              </a:solidFill>
              <a:latin typeface="Roboto"/>
              <a:ea typeface="Roboto"/>
              <a:cs typeface="Roboto"/>
              <a:sym typeface="Roboto"/>
            </a:endParaRPr>
          </a:p>
        </p:txBody>
      </p:sp>
      <p:sp>
        <p:nvSpPr>
          <p:cNvPr id="282" name="Google Shape;282;p6"/>
          <p:cNvSpPr txBox="1"/>
          <p:nvPr/>
        </p:nvSpPr>
        <p:spPr>
          <a:xfrm>
            <a:off x="3666475" y="2893150"/>
            <a:ext cx="57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900" u="none" cap="none" strike="noStrike">
                <a:solidFill>
                  <a:srgbClr val="000000"/>
                </a:solidFill>
                <a:latin typeface="Roboto"/>
                <a:ea typeface="Roboto"/>
                <a:cs typeface="Roboto"/>
                <a:sym typeface="Roboto"/>
              </a:rPr>
              <a:t>2</a:t>
            </a:r>
            <a:endParaRPr b="0" i="0" sz="900" u="none" cap="none" strike="noStrike">
              <a:solidFill>
                <a:srgbClr val="000000"/>
              </a:solidFill>
              <a:latin typeface="Roboto"/>
              <a:ea typeface="Roboto"/>
              <a:cs typeface="Roboto"/>
              <a:sym typeface="Roboto"/>
            </a:endParaRPr>
          </a:p>
        </p:txBody>
      </p:sp>
      <p:cxnSp>
        <p:nvCxnSpPr>
          <p:cNvPr id="283" name="Google Shape;283;p6"/>
          <p:cNvCxnSpPr/>
          <p:nvPr/>
        </p:nvCxnSpPr>
        <p:spPr>
          <a:xfrm flipH="1">
            <a:off x="5573150" y="2878675"/>
            <a:ext cx="456600" cy="250200"/>
          </a:xfrm>
          <a:prstGeom prst="straightConnector1">
            <a:avLst/>
          </a:prstGeom>
          <a:noFill/>
          <a:ln cap="flat" cmpd="sng" w="9525">
            <a:solidFill>
              <a:schemeClr val="dk2"/>
            </a:solidFill>
            <a:prstDash val="solid"/>
            <a:round/>
            <a:headEnd len="sm" w="sm" type="none"/>
            <a:tailEnd len="med" w="med" type="triangle"/>
          </a:ln>
        </p:spPr>
      </p:cxnSp>
      <p:sp>
        <p:nvSpPr>
          <p:cNvPr id="284" name="Google Shape;284;p6"/>
          <p:cNvSpPr txBox="1"/>
          <p:nvPr/>
        </p:nvSpPr>
        <p:spPr>
          <a:xfrm>
            <a:off x="6050550" y="2613975"/>
            <a:ext cx="574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700" u="none" cap="none" strike="noStrike">
              <a:solidFill>
                <a:srgbClr val="000000"/>
              </a:solidFill>
              <a:latin typeface="Arial"/>
              <a:ea typeface="Arial"/>
              <a:cs typeface="Arial"/>
              <a:sym typeface="Arial"/>
            </a:endParaRPr>
          </a:p>
        </p:txBody>
      </p:sp>
      <p:cxnSp>
        <p:nvCxnSpPr>
          <p:cNvPr id="285" name="Google Shape;285;p6"/>
          <p:cNvCxnSpPr/>
          <p:nvPr/>
        </p:nvCxnSpPr>
        <p:spPr>
          <a:xfrm rot="10800000">
            <a:off x="4480800" y="3022425"/>
            <a:ext cx="603600" cy="721500"/>
          </a:xfrm>
          <a:prstGeom prst="straightConnector1">
            <a:avLst/>
          </a:prstGeom>
          <a:noFill/>
          <a:ln cap="flat" cmpd="sng" w="9525">
            <a:solidFill>
              <a:schemeClr val="dk2"/>
            </a:solidFill>
            <a:prstDash val="solid"/>
            <a:round/>
            <a:headEnd len="med" w="med" type="triangle"/>
            <a:tailEnd len="sm" w="sm" type="none"/>
          </a:ln>
        </p:spPr>
      </p:cxnSp>
      <p:sp>
        <p:nvSpPr>
          <p:cNvPr id="286" name="Google Shape;286;p6"/>
          <p:cNvSpPr txBox="1"/>
          <p:nvPr/>
        </p:nvSpPr>
        <p:spPr>
          <a:xfrm>
            <a:off x="3806325" y="2584175"/>
            <a:ext cx="1980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Decision boundaries</a:t>
            </a:r>
            <a:endParaRPr b="0" i="0" sz="1200" u="none" cap="none" strike="noStrike">
              <a:solidFill>
                <a:srgbClr val="000000"/>
              </a:solidFill>
              <a:latin typeface="Roboto"/>
              <a:ea typeface="Roboto"/>
              <a:cs typeface="Roboto"/>
              <a:sym typeface="Roboto"/>
            </a:endParaRPr>
          </a:p>
        </p:txBody>
      </p:sp>
      <p:pic>
        <p:nvPicPr>
          <p:cNvPr descr=" \hat{\mathbf{y}}" id="287" name="Google Shape;287;p6"/>
          <p:cNvPicPr preferRelativeResize="0"/>
          <p:nvPr/>
        </p:nvPicPr>
        <p:blipFill rotWithShape="1">
          <a:blip r:embed="rId6">
            <a:alphaModFix/>
          </a:blip>
          <a:srcRect b="0" l="0" r="0" t="0"/>
          <a:stretch/>
        </p:blipFill>
        <p:spPr>
          <a:xfrm>
            <a:off x="8437600" y="4352925"/>
            <a:ext cx="134550" cy="209300"/>
          </a:xfrm>
          <a:prstGeom prst="rect">
            <a:avLst/>
          </a:prstGeom>
          <a:noFill/>
          <a:ln>
            <a:noFill/>
          </a:ln>
        </p:spPr>
      </p:pic>
      <p:pic>
        <p:nvPicPr>
          <p:cNvPr descr="\hat{y} = f(\mathbf{x})" id="288" name="Google Shape;288;p6"/>
          <p:cNvPicPr preferRelativeResize="0"/>
          <p:nvPr/>
        </p:nvPicPr>
        <p:blipFill rotWithShape="1">
          <a:blip r:embed="rId7">
            <a:alphaModFix/>
          </a:blip>
          <a:srcRect b="0" l="0" r="0" t="0"/>
          <a:stretch/>
        </p:blipFill>
        <p:spPr>
          <a:xfrm>
            <a:off x="968125" y="2066675"/>
            <a:ext cx="1423822" cy="400200"/>
          </a:xfrm>
          <a:prstGeom prst="rect">
            <a:avLst/>
          </a:prstGeom>
          <a:noFill/>
          <a:ln>
            <a:noFill/>
          </a:ln>
        </p:spPr>
      </p:pic>
      <p:pic>
        <p:nvPicPr>
          <p:cNvPr descr="\hat{y} = \{1, ..., K \}" id="289" name="Google Shape;289;p6"/>
          <p:cNvPicPr preferRelativeResize="0"/>
          <p:nvPr/>
        </p:nvPicPr>
        <p:blipFill rotWithShape="1">
          <a:blip r:embed="rId8">
            <a:alphaModFix/>
          </a:blip>
          <a:srcRect b="0" l="0" r="0" t="0"/>
          <a:stretch/>
        </p:blipFill>
        <p:spPr>
          <a:xfrm>
            <a:off x="6715800" y="2074225"/>
            <a:ext cx="1980600" cy="346188"/>
          </a:xfrm>
          <a:prstGeom prst="rect">
            <a:avLst/>
          </a:prstGeom>
          <a:noFill/>
          <a:ln>
            <a:noFill/>
          </a:ln>
        </p:spPr>
      </p:pic>
      <p:sp>
        <p:nvSpPr>
          <p:cNvPr id="290" name="Google Shape;290;p6"/>
          <p:cNvSpPr/>
          <p:nvPr/>
        </p:nvSpPr>
        <p:spPr>
          <a:xfrm>
            <a:off x="4948650" y="1962088"/>
            <a:ext cx="210300" cy="2850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thbf{x} = [x_1, x_2, .., x_D]^T" id="291" name="Google Shape;291;p6"/>
          <p:cNvPicPr preferRelativeResize="0"/>
          <p:nvPr/>
        </p:nvPicPr>
        <p:blipFill rotWithShape="1">
          <a:blip r:embed="rId9">
            <a:alphaModFix/>
          </a:blip>
          <a:srcRect b="0" l="0" r="0" t="0"/>
          <a:stretch/>
        </p:blipFill>
        <p:spPr>
          <a:xfrm>
            <a:off x="2777925" y="2023726"/>
            <a:ext cx="2347124" cy="338700"/>
          </a:xfrm>
          <a:prstGeom prst="rect">
            <a:avLst/>
          </a:prstGeom>
          <a:noFill/>
          <a:ln>
            <a:noFill/>
          </a:ln>
        </p:spPr>
      </p:pic>
      <p:pic>
        <p:nvPicPr>
          <p:cNvPr descr="\mathbf{x} \in \mathbb{R}^D" id="292" name="Google Shape;292;p6"/>
          <p:cNvPicPr preferRelativeResize="0"/>
          <p:nvPr/>
        </p:nvPicPr>
        <p:blipFill rotWithShape="1">
          <a:blip r:embed="rId10">
            <a:alphaModFix/>
          </a:blip>
          <a:srcRect b="0" l="0" r="0" t="0"/>
          <a:stretch/>
        </p:blipFill>
        <p:spPr>
          <a:xfrm>
            <a:off x="5454300" y="2074224"/>
            <a:ext cx="966150" cy="284875"/>
          </a:xfrm>
          <a:prstGeom prst="rect">
            <a:avLst/>
          </a:prstGeom>
          <a:noFill/>
          <a:ln>
            <a:noFill/>
          </a:ln>
        </p:spPr>
      </p:pic>
      <p:cxnSp>
        <p:nvCxnSpPr>
          <p:cNvPr id="293" name="Google Shape;293;p6"/>
          <p:cNvCxnSpPr/>
          <p:nvPr/>
        </p:nvCxnSpPr>
        <p:spPr>
          <a:xfrm flipH="1" rot="10800000">
            <a:off x="5158938" y="1821275"/>
            <a:ext cx="349200" cy="207000"/>
          </a:xfrm>
          <a:prstGeom prst="straightConnector1">
            <a:avLst/>
          </a:prstGeom>
          <a:noFill/>
          <a:ln cap="flat" cmpd="sng" w="9525">
            <a:solidFill>
              <a:schemeClr val="dk2"/>
            </a:solidFill>
            <a:prstDash val="solid"/>
            <a:round/>
            <a:headEnd len="sm" w="sm" type="none"/>
            <a:tailEnd len="med" w="med" type="triangle"/>
          </a:ln>
        </p:spPr>
      </p:cxnSp>
      <p:sp>
        <p:nvSpPr>
          <p:cNvPr id="294" name="Google Shape;294;p6"/>
          <p:cNvSpPr txBox="1"/>
          <p:nvPr/>
        </p:nvSpPr>
        <p:spPr>
          <a:xfrm>
            <a:off x="5511025" y="1592325"/>
            <a:ext cx="1423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Row-vector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(by convention)</a:t>
            </a:r>
            <a:endParaRPr b="0" i="0" sz="1400" u="none" cap="none" strike="noStrike">
              <a:solidFill>
                <a:srgbClr val="000000"/>
              </a:solidFill>
              <a:latin typeface="Roboto"/>
              <a:ea typeface="Roboto"/>
              <a:cs typeface="Roboto"/>
              <a:sym typeface="Roboto"/>
            </a:endParaRPr>
          </a:p>
        </p:txBody>
      </p:sp>
      <p:sp>
        <p:nvSpPr>
          <p:cNvPr id="295" name="Google Shape;295;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75" name="Shape 1775"/>
        <p:cNvGrpSpPr/>
        <p:nvPr/>
      </p:nvGrpSpPr>
      <p:grpSpPr>
        <a:xfrm>
          <a:off x="0" y="0"/>
          <a:ext cx="0" cy="0"/>
          <a:chOff x="0" y="0"/>
          <a:chExt cx="0" cy="0"/>
        </a:xfrm>
      </p:grpSpPr>
      <p:sp>
        <p:nvSpPr>
          <p:cNvPr id="1776" name="Google Shape;1776;p6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Multilayer Perceptron (MLP)</a:t>
            </a:r>
            <a:endParaRPr sz="2600"/>
          </a:p>
        </p:txBody>
      </p:sp>
      <p:pic>
        <p:nvPicPr>
          <p:cNvPr descr="\mathbf{x} = [1, x_1, x_2, ..., x_D]^T" id="1777" name="Google Shape;1777;p61"/>
          <p:cNvPicPr preferRelativeResize="0"/>
          <p:nvPr/>
        </p:nvPicPr>
        <p:blipFill rotWithShape="1">
          <a:blip r:embed="rId3">
            <a:alphaModFix/>
          </a:blip>
          <a:srcRect b="0" l="0" r="0" t="0"/>
          <a:stretch/>
        </p:blipFill>
        <p:spPr>
          <a:xfrm>
            <a:off x="252975" y="2139025"/>
            <a:ext cx="2569825" cy="321925"/>
          </a:xfrm>
          <a:prstGeom prst="rect">
            <a:avLst/>
          </a:prstGeom>
          <a:noFill/>
          <a:ln>
            <a:noFill/>
          </a:ln>
        </p:spPr>
      </p:pic>
      <p:pic>
        <p:nvPicPr>
          <p:cNvPr descr="\mathbf{W}^{(1)} = [\mathbf{w}_1^{(1)}, \mathbf{w}_2^{(1)}, ..., \mathbf{w}_M^{(1)}] = \begin{bmatrix}&#10;w_{0,1}^{(1)} &amp; w_{0,2}^{(1)} &amp; ... &amp; w_{0,M}^{(1)}\\&#10;w_{1,1}^{(1)} &amp; w_{1,2}^{(1)} &amp; ... &amp; w_{1,M}^{(1)}\\&#10;... &amp; ... &amp; ... &amp; ...\\&#10;w_{D,1}^{(1)} &amp; w_{D,2}^{(1)} &amp; ... &amp; w_{D,M}^{(1)}\\&#10;\end{bmatrix}" id="1778" name="Google Shape;1778;p61"/>
          <p:cNvPicPr preferRelativeResize="0"/>
          <p:nvPr/>
        </p:nvPicPr>
        <p:blipFill rotWithShape="1">
          <a:blip r:embed="rId4">
            <a:alphaModFix/>
          </a:blip>
          <a:srcRect b="0" l="0" r="0" t="0"/>
          <a:stretch/>
        </p:blipFill>
        <p:spPr>
          <a:xfrm>
            <a:off x="80888" y="2553701"/>
            <a:ext cx="4811654" cy="1202025"/>
          </a:xfrm>
          <a:prstGeom prst="rect">
            <a:avLst/>
          </a:prstGeom>
          <a:noFill/>
          <a:ln>
            <a:noFill/>
          </a:ln>
        </p:spPr>
      </p:pic>
      <p:pic>
        <p:nvPicPr>
          <p:cNvPr descr="\mathbf{W}^{(2)} = [\mathbf{w}_1^{(2)}, \mathbf{w}_2^{(2)}, ..., \mathbf{w}_K^{(2)}] = \begin{bmatrix}&#10;w_{0,1}^{(1)} &amp; w_{0,2}^{(2)} &amp; ... &amp; w_{0,K}^{(2)}\\&#10;w_{1,1}^{(1)} &amp; w_{1,2}^{(2)} &amp; ... &amp; w_{1,K}^{(2)}\\&#10;... &amp; ... &amp; ... &amp; ...\\&#10;w_{M,1}^{(1)} &amp; w_{M,2}^{(2)} &amp; ... &amp; w_{M,K}^{(2)}\\&#10;\end{bmatrix}" id="1779" name="Google Shape;1779;p61"/>
          <p:cNvPicPr preferRelativeResize="0"/>
          <p:nvPr/>
        </p:nvPicPr>
        <p:blipFill rotWithShape="1">
          <a:blip r:embed="rId5">
            <a:alphaModFix/>
          </a:blip>
          <a:srcRect b="0" l="0" r="0" t="0"/>
          <a:stretch/>
        </p:blipFill>
        <p:spPr>
          <a:xfrm>
            <a:off x="54050" y="3842500"/>
            <a:ext cx="4865327" cy="1202022"/>
          </a:xfrm>
          <a:prstGeom prst="rect">
            <a:avLst/>
          </a:prstGeom>
          <a:noFill/>
          <a:ln>
            <a:noFill/>
          </a:ln>
        </p:spPr>
      </p:pic>
      <p:sp>
        <p:nvSpPr>
          <p:cNvPr id="1780" name="Google Shape;1780;p61"/>
          <p:cNvSpPr/>
          <p:nvPr/>
        </p:nvSpPr>
        <p:spPr>
          <a:xfrm rot="5400000">
            <a:off x="6793350" y="1363175"/>
            <a:ext cx="164100" cy="432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61"/>
          <p:cNvSpPr txBox="1"/>
          <p:nvPr/>
        </p:nvSpPr>
        <p:spPr>
          <a:xfrm>
            <a:off x="3018550" y="2083800"/>
            <a:ext cx="581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Input</a:t>
            </a:r>
            <a:endParaRPr b="1" i="0" sz="1200" u="none" cap="none" strike="noStrike">
              <a:solidFill>
                <a:srgbClr val="000000"/>
              </a:solidFill>
              <a:latin typeface="Roboto"/>
              <a:ea typeface="Roboto"/>
              <a:cs typeface="Roboto"/>
              <a:sym typeface="Roboto"/>
            </a:endParaRPr>
          </a:p>
        </p:txBody>
      </p:sp>
      <p:sp>
        <p:nvSpPr>
          <p:cNvPr id="1782" name="Google Shape;1782;p61"/>
          <p:cNvSpPr txBox="1"/>
          <p:nvPr/>
        </p:nvSpPr>
        <p:spPr>
          <a:xfrm>
            <a:off x="5090900" y="2728325"/>
            <a:ext cx="2064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Parameter Matrix 1</a:t>
            </a:r>
            <a:endParaRPr b="1" i="0" sz="1200" u="none" cap="none" strike="noStrike">
              <a:solidFill>
                <a:srgbClr val="000000"/>
              </a:solidFill>
              <a:latin typeface="Roboto"/>
              <a:ea typeface="Roboto"/>
              <a:cs typeface="Roboto"/>
              <a:sym typeface="Roboto"/>
            </a:endParaRPr>
          </a:p>
        </p:txBody>
      </p:sp>
      <p:sp>
        <p:nvSpPr>
          <p:cNvPr id="1783" name="Google Shape;1783;p61"/>
          <p:cNvSpPr txBox="1"/>
          <p:nvPr/>
        </p:nvSpPr>
        <p:spPr>
          <a:xfrm>
            <a:off x="5124075" y="4031900"/>
            <a:ext cx="2064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Parameter Matrix 2</a:t>
            </a:r>
            <a:endParaRPr b="1" i="0" sz="1200" u="none" cap="none" strike="noStrike">
              <a:solidFill>
                <a:srgbClr val="000000"/>
              </a:solidFill>
              <a:latin typeface="Roboto"/>
              <a:ea typeface="Roboto"/>
              <a:cs typeface="Roboto"/>
              <a:sym typeface="Roboto"/>
            </a:endParaRPr>
          </a:p>
        </p:txBody>
      </p:sp>
      <p:sp>
        <p:nvSpPr>
          <p:cNvPr id="1784" name="Google Shape;1784;p61"/>
          <p:cNvSpPr txBox="1"/>
          <p:nvPr/>
        </p:nvSpPr>
        <p:spPr>
          <a:xfrm>
            <a:off x="3599550" y="2070825"/>
            <a:ext cx="161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Roboto"/>
                <a:ea typeface="Roboto"/>
                <a:cs typeface="Roboto"/>
                <a:sym typeface="Roboto"/>
              </a:rPr>
              <a:t>(P x 1)</a:t>
            </a:r>
            <a:endParaRPr b="0" i="0" sz="1400" u="none" cap="none" strike="noStrike">
              <a:solidFill>
                <a:schemeClr val="accent2"/>
              </a:solidFill>
              <a:latin typeface="Roboto"/>
              <a:ea typeface="Roboto"/>
              <a:cs typeface="Roboto"/>
              <a:sym typeface="Roboto"/>
            </a:endParaRPr>
          </a:p>
        </p:txBody>
      </p:sp>
      <p:sp>
        <p:nvSpPr>
          <p:cNvPr id="1785" name="Google Shape;1785;p61"/>
          <p:cNvSpPr txBox="1"/>
          <p:nvPr/>
        </p:nvSpPr>
        <p:spPr>
          <a:xfrm>
            <a:off x="6744350" y="1661525"/>
            <a:ext cx="821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(P x 1)</a:t>
            </a:r>
            <a:endParaRPr b="0" i="0" sz="1200" u="none" cap="none" strike="noStrike">
              <a:solidFill>
                <a:srgbClr val="000000"/>
              </a:solidFill>
              <a:latin typeface="Roboto"/>
              <a:ea typeface="Roboto"/>
              <a:cs typeface="Roboto"/>
              <a:sym typeface="Roboto"/>
            </a:endParaRPr>
          </a:p>
        </p:txBody>
      </p:sp>
      <p:sp>
        <p:nvSpPr>
          <p:cNvPr id="1786" name="Google Shape;1786;p61"/>
          <p:cNvSpPr/>
          <p:nvPr/>
        </p:nvSpPr>
        <p:spPr>
          <a:xfrm rot="5400000">
            <a:off x="6121650" y="1196675"/>
            <a:ext cx="164100" cy="765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61"/>
          <p:cNvSpPr txBox="1"/>
          <p:nvPr/>
        </p:nvSpPr>
        <p:spPr>
          <a:xfrm>
            <a:off x="5892675" y="1661525"/>
            <a:ext cx="990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(M x P)</a:t>
            </a:r>
            <a:endParaRPr b="0" i="0" sz="1200" u="none" cap="none" strike="noStrike">
              <a:solidFill>
                <a:srgbClr val="000000"/>
              </a:solidFill>
              <a:latin typeface="Roboto"/>
              <a:ea typeface="Roboto"/>
              <a:cs typeface="Roboto"/>
              <a:sym typeface="Roboto"/>
            </a:endParaRPr>
          </a:p>
        </p:txBody>
      </p:sp>
      <p:sp>
        <p:nvSpPr>
          <p:cNvPr id="1788" name="Google Shape;1788;p61"/>
          <p:cNvSpPr/>
          <p:nvPr/>
        </p:nvSpPr>
        <p:spPr>
          <a:xfrm rot="5400000">
            <a:off x="4452875" y="1195025"/>
            <a:ext cx="164100" cy="768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61"/>
          <p:cNvSpPr txBox="1"/>
          <p:nvPr/>
        </p:nvSpPr>
        <p:spPr>
          <a:xfrm>
            <a:off x="4263475" y="1613863"/>
            <a:ext cx="990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(K x M)</a:t>
            </a:r>
            <a:endParaRPr b="0" i="0" sz="1200" u="none" cap="none" strike="noStrike">
              <a:solidFill>
                <a:srgbClr val="000000"/>
              </a:solidFill>
              <a:latin typeface="Roboto"/>
              <a:ea typeface="Roboto"/>
              <a:cs typeface="Roboto"/>
              <a:sym typeface="Roboto"/>
            </a:endParaRPr>
          </a:p>
        </p:txBody>
      </p:sp>
      <p:sp>
        <p:nvSpPr>
          <p:cNvPr id="1790" name="Google Shape;1790;p61"/>
          <p:cNvSpPr/>
          <p:nvPr/>
        </p:nvSpPr>
        <p:spPr>
          <a:xfrm rot="5400000">
            <a:off x="6453600" y="1626725"/>
            <a:ext cx="164100" cy="1124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61"/>
          <p:cNvSpPr txBox="1"/>
          <p:nvPr/>
        </p:nvSpPr>
        <p:spPr>
          <a:xfrm>
            <a:off x="6197475" y="2271125"/>
            <a:ext cx="990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(M x 1)</a:t>
            </a:r>
            <a:endParaRPr b="0" i="0" sz="1200" u="none" cap="none" strike="noStrike">
              <a:solidFill>
                <a:srgbClr val="000000"/>
              </a:solidFill>
              <a:latin typeface="Roboto"/>
              <a:ea typeface="Roboto"/>
              <a:cs typeface="Roboto"/>
              <a:sym typeface="Roboto"/>
            </a:endParaRPr>
          </a:p>
        </p:txBody>
      </p:sp>
      <p:sp>
        <p:nvSpPr>
          <p:cNvPr id="1792" name="Google Shape;1792;p61"/>
          <p:cNvSpPr/>
          <p:nvPr/>
        </p:nvSpPr>
        <p:spPr>
          <a:xfrm rot="5400000">
            <a:off x="1408553" y="406100"/>
            <a:ext cx="164100" cy="2475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61"/>
          <p:cNvSpPr txBox="1"/>
          <p:nvPr/>
        </p:nvSpPr>
        <p:spPr>
          <a:xfrm>
            <a:off x="1164572" y="1676975"/>
            <a:ext cx="1221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(K x 1)</a:t>
            </a:r>
            <a:endParaRPr b="0" i="0" sz="1200" u="none" cap="none" strike="noStrike">
              <a:solidFill>
                <a:srgbClr val="000000"/>
              </a:solidFill>
              <a:latin typeface="Roboto"/>
              <a:ea typeface="Roboto"/>
              <a:cs typeface="Roboto"/>
              <a:sym typeface="Roboto"/>
            </a:endParaRPr>
          </a:p>
        </p:txBody>
      </p:sp>
      <p:sp>
        <p:nvSpPr>
          <p:cNvPr id="1794" name="Google Shape;1794;p61"/>
          <p:cNvSpPr/>
          <p:nvPr/>
        </p:nvSpPr>
        <p:spPr>
          <a:xfrm rot="5400000">
            <a:off x="1681100" y="1669950"/>
            <a:ext cx="164100" cy="1803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61"/>
          <p:cNvSpPr txBox="1"/>
          <p:nvPr/>
        </p:nvSpPr>
        <p:spPr>
          <a:xfrm>
            <a:off x="1433500" y="2553700"/>
            <a:ext cx="87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accent2"/>
                </a:solidFill>
                <a:latin typeface="Roboto"/>
                <a:ea typeface="Roboto"/>
                <a:cs typeface="Roboto"/>
                <a:sym typeface="Roboto"/>
              </a:rPr>
              <a:t>P = D +1</a:t>
            </a:r>
            <a:endParaRPr b="0" i="0" sz="1000" u="none" cap="none" strike="noStrike">
              <a:solidFill>
                <a:srgbClr val="000000"/>
              </a:solidFill>
              <a:latin typeface="Arial"/>
              <a:ea typeface="Arial"/>
              <a:cs typeface="Arial"/>
              <a:sym typeface="Arial"/>
            </a:endParaRPr>
          </a:p>
        </p:txBody>
      </p:sp>
      <p:sp>
        <p:nvSpPr>
          <p:cNvPr id="1796" name="Google Shape;1796;p61"/>
          <p:cNvSpPr txBox="1"/>
          <p:nvPr/>
        </p:nvSpPr>
        <p:spPr>
          <a:xfrm>
            <a:off x="5212650" y="3051363"/>
            <a:ext cx="161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Roboto"/>
                <a:ea typeface="Roboto"/>
                <a:cs typeface="Roboto"/>
                <a:sym typeface="Roboto"/>
              </a:rPr>
              <a:t>(P x M)</a:t>
            </a:r>
            <a:endParaRPr b="0" i="0" sz="1400" u="none" cap="none" strike="noStrike">
              <a:solidFill>
                <a:schemeClr val="accent2"/>
              </a:solidFill>
              <a:latin typeface="Roboto"/>
              <a:ea typeface="Roboto"/>
              <a:cs typeface="Roboto"/>
              <a:sym typeface="Roboto"/>
            </a:endParaRPr>
          </a:p>
        </p:txBody>
      </p:sp>
      <p:sp>
        <p:nvSpPr>
          <p:cNvPr id="1797" name="Google Shape;1797;p61"/>
          <p:cNvSpPr txBox="1"/>
          <p:nvPr/>
        </p:nvSpPr>
        <p:spPr>
          <a:xfrm>
            <a:off x="5212650" y="4422963"/>
            <a:ext cx="161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2"/>
                </a:solidFill>
                <a:latin typeface="Roboto"/>
                <a:ea typeface="Roboto"/>
                <a:cs typeface="Roboto"/>
                <a:sym typeface="Roboto"/>
              </a:rPr>
              <a:t>(M x K)</a:t>
            </a:r>
            <a:endParaRPr b="0" i="0" sz="1400" u="none" cap="none" strike="noStrike">
              <a:solidFill>
                <a:schemeClr val="accent2"/>
              </a:solidFill>
              <a:latin typeface="Roboto"/>
              <a:ea typeface="Roboto"/>
              <a:cs typeface="Roboto"/>
              <a:sym typeface="Roboto"/>
            </a:endParaRPr>
          </a:p>
        </p:txBody>
      </p:sp>
      <p:pic>
        <p:nvPicPr>
          <p:cNvPr descr="\hat{y}(\mathbf{x},\mathbf{W}^{(1)}, \mathbf{W}^{(2)}) = f^{(2)}\big(\mathbf{W}^{(2)T} f^{(1)}(\mathbf{W}^{(1)T} \mathbf{x})\big)" id="1798" name="Google Shape;1798;p61"/>
          <p:cNvPicPr preferRelativeResize="0"/>
          <p:nvPr/>
        </p:nvPicPr>
        <p:blipFill rotWithShape="1">
          <a:blip r:embed="rId6">
            <a:alphaModFix/>
          </a:blip>
          <a:srcRect b="0" l="0" r="0" t="0"/>
          <a:stretch/>
        </p:blipFill>
        <p:spPr>
          <a:xfrm>
            <a:off x="253100" y="978500"/>
            <a:ext cx="6993452" cy="511984"/>
          </a:xfrm>
          <a:prstGeom prst="rect">
            <a:avLst/>
          </a:prstGeom>
          <a:noFill/>
          <a:ln>
            <a:noFill/>
          </a:ln>
        </p:spPr>
      </p:pic>
      <p:sp>
        <p:nvSpPr>
          <p:cNvPr id="1799" name="Google Shape;1799;p6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1000"/>
                                        <p:tgtEl>
                                          <p:spTgt spid="1777"/>
                                        </p:tgtEl>
                                      </p:cBhvr>
                                    </p:animEffect>
                                  </p:childTnLst>
                                </p:cTn>
                              </p:par>
                              <p:par>
                                <p:cTn fill="hold" nodeType="with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1000"/>
                                        <p:tgtEl>
                                          <p:spTgt spid="1780"/>
                                        </p:tgtEl>
                                      </p:cBhvr>
                                    </p:animEffect>
                                  </p:childTnLst>
                                </p:cTn>
                              </p:par>
                              <p:par>
                                <p:cTn fill="hold" nodeType="with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1000"/>
                                        <p:tgtEl>
                                          <p:spTgt spid="1781"/>
                                        </p:tgtEl>
                                      </p:cBhvr>
                                    </p:animEffect>
                                  </p:childTnLst>
                                </p:cTn>
                              </p:par>
                              <p:par>
                                <p:cTn fill="hold" nodeType="withEffect" presetClass="entr" presetID="10" presetSubtype="0">
                                  <p:stCondLst>
                                    <p:cond delay="0"/>
                                  </p:stCondLst>
                                  <p:childTnLst>
                                    <p:set>
                                      <p:cBhvr>
                                        <p:cTn dur="1" fill="hold">
                                          <p:stCondLst>
                                            <p:cond delay="0"/>
                                          </p:stCondLst>
                                        </p:cTn>
                                        <p:tgtEl>
                                          <p:spTgt spid="1785"/>
                                        </p:tgtEl>
                                        <p:attrNameLst>
                                          <p:attrName>style.visibility</p:attrName>
                                        </p:attrNameLst>
                                      </p:cBhvr>
                                      <p:to>
                                        <p:strVal val="visible"/>
                                      </p:to>
                                    </p:set>
                                    <p:animEffect filter="fade" transition="in">
                                      <p:cBhvr>
                                        <p:cTn dur="1000"/>
                                        <p:tgtEl>
                                          <p:spTgt spid="1785"/>
                                        </p:tgtEl>
                                      </p:cBhvr>
                                    </p:animEffect>
                                  </p:childTnLst>
                                </p:cTn>
                              </p:par>
                              <p:par>
                                <p:cTn fill="hold" nodeType="with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1000"/>
                                        <p:tgtEl>
                                          <p:spTgt spid="1794"/>
                                        </p:tgtEl>
                                      </p:cBhvr>
                                    </p:animEffect>
                                  </p:childTnLst>
                                </p:cTn>
                              </p:par>
                              <p:par>
                                <p:cTn fill="hold" nodeType="withEffect" presetClass="entr" presetID="10" presetSubtype="0">
                                  <p:stCondLst>
                                    <p:cond delay="0"/>
                                  </p:stCondLst>
                                  <p:childTnLst>
                                    <p:set>
                                      <p:cBhvr>
                                        <p:cTn dur="1" fill="hold">
                                          <p:stCondLst>
                                            <p:cond delay="0"/>
                                          </p:stCondLst>
                                        </p:cTn>
                                        <p:tgtEl>
                                          <p:spTgt spid="1795"/>
                                        </p:tgtEl>
                                        <p:attrNameLst>
                                          <p:attrName>style.visibility</p:attrName>
                                        </p:attrNameLst>
                                      </p:cBhvr>
                                      <p:to>
                                        <p:strVal val="visible"/>
                                      </p:to>
                                    </p:set>
                                    <p:animEffect filter="fade" transition="in">
                                      <p:cBhvr>
                                        <p:cTn dur="1000"/>
                                        <p:tgtEl>
                                          <p:spTgt spid="1795"/>
                                        </p:tgtEl>
                                      </p:cBhvr>
                                    </p:animEffect>
                                  </p:childTnLst>
                                </p:cTn>
                              </p:par>
                              <p:par>
                                <p:cTn fill="hold" nodeType="withEffect" presetClass="entr" presetID="10" presetSubtype="0">
                                  <p:stCondLst>
                                    <p:cond delay="0"/>
                                  </p:stCondLst>
                                  <p:childTnLst>
                                    <p:set>
                                      <p:cBhvr>
                                        <p:cTn dur="1" fill="hold">
                                          <p:stCondLst>
                                            <p:cond delay="0"/>
                                          </p:stCondLst>
                                        </p:cTn>
                                        <p:tgtEl>
                                          <p:spTgt spid="1784"/>
                                        </p:tgtEl>
                                        <p:attrNameLst>
                                          <p:attrName>style.visibility</p:attrName>
                                        </p:attrNameLst>
                                      </p:cBhvr>
                                      <p:to>
                                        <p:strVal val="visible"/>
                                      </p:to>
                                    </p:set>
                                    <p:animEffect filter="fade" transition="in">
                                      <p:cBhvr>
                                        <p:cTn dur="1000"/>
                                        <p:tgtEl>
                                          <p:spTgt spid="1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1000"/>
                                        <p:tgtEl>
                                          <p:spTgt spid="1778"/>
                                        </p:tgtEl>
                                      </p:cBhvr>
                                    </p:animEffect>
                                  </p:childTnLst>
                                </p:cTn>
                              </p:par>
                              <p:par>
                                <p:cTn fill="hold" nodeType="withEffect" presetClass="entr" presetID="10" presetSubtype="0">
                                  <p:stCondLst>
                                    <p:cond delay="0"/>
                                  </p:stCondLst>
                                  <p:childTnLst>
                                    <p:set>
                                      <p:cBhvr>
                                        <p:cTn dur="1" fill="hold">
                                          <p:stCondLst>
                                            <p:cond delay="0"/>
                                          </p:stCondLst>
                                        </p:cTn>
                                        <p:tgtEl>
                                          <p:spTgt spid="1782"/>
                                        </p:tgtEl>
                                        <p:attrNameLst>
                                          <p:attrName>style.visibility</p:attrName>
                                        </p:attrNameLst>
                                      </p:cBhvr>
                                      <p:to>
                                        <p:strVal val="visible"/>
                                      </p:to>
                                    </p:set>
                                    <p:animEffect filter="fade" transition="in">
                                      <p:cBhvr>
                                        <p:cTn dur="1000"/>
                                        <p:tgtEl>
                                          <p:spTgt spid="1782"/>
                                        </p:tgtEl>
                                      </p:cBhvr>
                                    </p:animEffect>
                                  </p:childTnLst>
                                </p:cTn>
                              </p:par>
                              <p:par>
                                <p:cTn fill="hold" nodeType="withEffect" presetClass="entr" presetID="10" presetSubtype="0">
                                  <p:stCondLst>
                                    <p:cond delay="0"/>
                                  </p:stCondLst>
                                  <p:childTnLst>
                                    <p:set>
                                      <p:cBhvr>
                                        <p:cTn dur="1" fill="hold">
                                          <p:stCondLst>
                                            <p:cond delay="0"/>
                                          </p:stCondLst>
                                        </p:cTn>
                                        <p:tgtEl>
                                          <p:spTgt spid="1786"/>
                                        </p:tgtEl>
                                        <p:attrNameLst>
                                          <p:attrName>style.visibility</p:attrName>
                                        </p:attrNameLst>
                                      </p:cBhvr>
                                      <p:to>
                                        <p:strVal val="visible"/>
                                      </p:to>
                                    </p:set>
                                    <p:animEffect filter="fade" transition="in">
                                      <p:cBhvr>
                                        <p:cTn dur="1000"/>
                                        <p:tgtEl>
                                          <p:spTgt spid="1786"/>
                                        </p:tgtEl>
                                      </p:cBhvr>
                                    </p:animEffect>
                                  </p:childTnLst>
                                </p:cTn>
                              </p:par>
                              <p:par>
                                <p:cTn fill="hold" nodeType="withEffect" presetClass="entr" presetID="10" presetSubtype="0">
                                  <p:stCondLst>
                                    <p:cond delay="0"/>
                                  </p:stCondLst>
                                  <p:childTnLst>
                                    <p:set>
                                      <p:cBhvr>
                                        <p:cTn dur="1" fill="hold">
                                          <p:stCondLst>
                                            <p:cond delay="0"/>
                                          </p:stCondLst>
                                        </p:cTn>
                                        <p:tgtEl>
                                          <p:spTgt spid="1787"/>
                                        </p:tgtEl>
                                        <p:attrNameLst>
                                          <p:attrName>style.visibility</p:attrName>
                                        </p:attrNameLst>
                                      </p:cBhvr>
                                      <p:to>
                                        <p:strVal val="visible"/>
                                      </p:to>
                                    </p:set>
                                    <p:animEffect filter="fade" transition="in">
                                      <p:cBhvr>
                                        <p:cTn dur="1000"/>
                                        <p:tgtEl>
                                          <p:spTgt spid="1787"/>
                                        </p:tgtEl>
                                      </p:cBhvr>
                                    </p:animEffect>
                                  </p:childTnLst>
                                </p:cTn>
                              </p:par>
                              <p:par>
                                <p:cTn fill="hold" nodeType="withEffect" presetClass="entr" presetID="10" presetSubtype="0">
                                  <p:stCondLst>
                                    <p:cond delay="0"/>
                                  </p:stCondLst>
                                  <p:childTnLst>
                                    <p:set>
                                      <p:cBhvr>
                                        <p:cTn dur="1" fill="hold">
                                          <p:stCondLst>
                                            <p:cond delay="0"/>
                                          </p:stCondLst>
                                        </p:cTn>
                                        <p:tgtEl>
                                          <p:spTgt spid="1796"/>
                                        </p:tgtEl>
                                        <p:attrNameLst>
                                          <p:attrName>style.visibility</p:attrName>
                                        </p:attrNameLst>
                                      </p:cBhvr>
                                      <p:to>
                                        <p:strVal val="visible"/>
                                      </p:to>
                                    </p:set>
                                    <p:animEffect filter="fade" transition="in">
                                      <p:cBhvr>
                                        <p:cTn dur="1000"/>
                                        <p:tgtEl>
                                          <p:spTgt spid="1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gtEl>
                                        <p:attrNameLst>
                                          <p:attrName>style.visibility</p:attrName>
                                        </p:attrNameLst>
                                      </p:cBhvr>
                                      <p:to>
                                        <p:strVal val="visible"/>
                                      </p:to>
                                    </p:set>
                                    <p:animEffect filter="fade" transition="in">
                                      <p:cBhvr>
                                        <p:cTn dur="1000"/>
                                        <p:tgtEl>
                                          <p:spTgt spid="1790"/>
                                        </p:tgtEl>
                                      </p:cBhvr>
                                    </p:animEffect>
                                  </p:childTnLst>
                                </p:cTn>
                              </p:par>
                              <p:par>
                                <p:cTn fill="hold" nodeType="with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1000"/>
                                        <p:tgtEl>
                                          <p:spTgt spid="1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1000"/>
                                        <p:tgtEl>
                                          <p:spTgt spid="1779"/>
                                        </p:tgtEl>
                                      </p:cBhvr>
                                    </p:animEffect>
                                  </p:childTnLst>
                                </p:cTn>
                              </p:par>
                              <p:par>
                                <p:cTn fill="hold" nodeType="withEffect" presetClass="entr" presetID="10" presetSubtype="0">
                                  <p:stCondLst>
                                    <p:cond delay="0"/>
                                  </p:stCondLst>
                                  <p:childTnLst>
                                    <p:set>
                                      <p:cBhvr>
                                        <p:cTn dur="1" fill="hold">
                                          <p:stCondLst>
                                            <p:cond delay="0"/>
                                          </p:stCondLst>
                                        </p:cTn>
                                        <p:tgtEl>
                                          <p:spTgt spid="1783"/>
                                        </p:tgtEl>
                                        <p:attrNameLst>
                                          <p:attrName>style.visibility</p:attrName>
                                        </p:attrNameLst>
                                      </p:cBhvr>
                                      <p:to>
                                        <p:strVal val="visible"/>
                                      </p:to>
                                    </p:set>
                                    <p:animEffect filter="fade" transition="in">
                                      <p:cBhvr>
                                        <p:cTn dur="1000"/>
                                        <p:tgtEl>
                                          <p:spTgt spid="1783"/>
                                        </p:tgtEl>
                                      </p:cBhvr>
                                    </p:animEffect>
                                  </p:childTnLst>
                                </p:cTn>
                              </p:par>
                              <p:par>
                                <p:cTn fill="hold" nodeType="withEffect" presetClass="entr" presetID="10" presetSubtype="0">
                                  <p:stCondLst>
                                    <p:cond delay="0"/>
                                  </p:stCondLst>
                                  <p:childTnLst>
                                    <p:set>
                                      <p:cBhvr>
                                        <p:cTn dur="1" fill="hold">
                                          <p:stCondLst>
                                            <p:cond delay="0"/>
                                          </p:stCondLst>
                                        </p:cTn>
                                        <p:tgtEl>
                                          <p:spTgt spid="1788"/>
                                        </p:tgtEl>
                                        <p:attrNameLst>
                                          <p:attrName>style.visibility</p:attrName>
                                        </p:attrNameLst>
                                      </p:cBhvr>
                                      <p:to>
                                        <p:strVal val="visible"/>
                                      </p:to>
                                    </p:set>
                                    <p:animEffect filter="fade" transition="in">
                                      <p:cBhvr>
                                        <p:cTn dur="1000"/>
                                        <p:tgtEl>
                                          <p:spTgt spid="1788"/>
                                        </p:tgtEl>
                                      </p:cBhvr>
                                    </p:animEffect>
                                  </p:childTnLst>
                                </p:cTn>
                              </p:par>
                              <p:par>
                                <p:cTn fill="hold" nodeType="withEffect" presetClass="entr" presetID="10" presetSubtype="0">
                                  <p:stCondLst>
                                    <p:cond delay="0"/>
                                  </p:stCondLst>
                                  <p:childTnLst>
                                    <p:set>
                                      <p:cBhvr>
                                        <p:cTn dur="1" fill="hold">
                                          <p:stCondLst>
                                            <p:cond delay="0"/>
                                          </p:stCondLst>
                                        </p:cTn>
                                        <p:tgtEl>
                                          <p:spTgt spid="1789"/>
                                        </p:tgtEl>
                                        <p:attrNameLst>
                                          <p:attrName>style.visibility</p:attrName>
                                        </p:attrNameLst>
                                      </p:cBhvr>
                                      <p:to>
                                        <p:strVal val="visible"/>
                                      </p:to>
                                    </p:set>
                                    <p:animEffect filter="fade" transition="in">
                                      <p:cBhvr>
                                        <p:cTn dur="1000"/>
                                        <p:tgtEl>
                                          <p:spTgt spid="1789"/>
                                        </p:tgtEl>
                                      </p:cBhvr>
                                    </p:animEffect>
                                  </p:childTnLst>
                                </p:cTn>
                              </p:par>
                              <p:par>
                                <p:cTn fill="hold" nodeType="withEffect" presetClass="entr" presetID="10" presetSubtype="0">
                                  <p:stCondLst>
                                    <p:cond delay="0"/>
                                  </p:stCondLst>
                                  <p:childTnLst>
                                    <p:set>
                                      <p:cBhvr>
                                        <p:cTn dur="1" fill="hold">
                                          <p:stCondLst>
                                            <p:cond delay="0"/>
                                          </p:stCondLst>
                                        </p:cTn>
                                        <p:tgtEl>
                                          <p:spTgt spid="1797"/>
                                        </p:tgtEl>
                                        <p:attrNameLst>
                                          <p:attrName>style.visibility</p:attrName>
                                        </p:attrNameLst>
                                      </p:cBhvr>
                                      <p:to>
                                        <p:strVal val="visible"/>
                                      </p:to>
                                    </p:set>
                                    <p:animEffect filter="fade" transition="in">
                                      <p:cBhvr>
                                        <p:cTn dur="1000"/>
                                        <p:tgtEl>
                                          <p:spTgt spid="17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2"/>
                                        </p:tgtEl>
                                        <p:attrNameLst>
                                          <p:attrName>style.visibility</p:attrName>
                                        </p:attrNameLst>
                                      </p:cBhvr>
                                      <p:to>
                                        <p:strVal val="visible"/>
                                      </p:to>
                                    </p:set>
                                    <p:animEffect filter="fade" transition="in">
                                      <p:cBhvr>
                                        <p:cTn dur="1000"/>
                                        <p:tgtEl>
                                          <p:spTgt spid="1792"/>
                                        </p:tgtEl>
                                      </p:cBhvr>
                                    </p:animEffect>
                                  </p:childTnLst>
                                </p:cTn>
                              </p:par>
                              <p:par>
                                <p:cTn fill="hold" nodeType="withEffect" presetClass="entr" presetID="10" presetSubtype="0">
                                  <p:stCondLst>
                                    <p:cond delay="0"/>
                                  </p:stCondLst>
                                  <p:childTnLst>
                                    <p:set>
                                      <p:cBhvr>
                                        <p:cTn dur="1" fill="hold">
                                          <p:stCondLst>
                                            <p:cond delay="0"/>
                                          </p:stCondLst>
                                        </p:cTn>
                                        <p:tgtEl>
                                          <p:spTgt spid="1793"/>
                                        </p:tgtEl>
                                        <p:attrNameLst>
                                          <p:attrName>style.visibility</p:attrName>
                                        </p:attrNameLst>
                                      </p:cBhvr>
                                      <p:to>
                                        <p:strVal val="visible"/>
                                      </p:to>
                                    </p:set>
                                    <p:animEffect filter="fade" transition="in">
                                      <p:cBhvr>
                                        <p:cTn dur="1000"/>
                                        <p:tgtEl>
                                          <p:spTgt spid="1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03" name="Shape 1803"/>
        <p:cNvGrpSpPr/>
        <p:nvPr/>
      </p:nvGrpSpPr>
      <p:grpSpPr>
        <a:xfrm>
          <a:off x="0" y="0"/>
          <a:ext cx="0" cy="0"/>
          <a:chOff x="0" y="0"/>
          <a:chExt cx="0" cy="0"/>
        </a:xfrm>
      </p:grpSpPr>
      <p:sp>
        <p:nvSpPr>
          <p:cNvPr id="1804" name="Google Shape;1804;p6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Multilayer Perceptron (MLP)</a:t>
            </a:r>
            <a:endParaRPr sz="2600"/>
          </a:p>
        </p:txBody>
      </p:sp>
      <p:sp>
        <p:nvSpPr>
          <p:cNvPr id="1805" name="Google Shape;1805;p62"/>
          <p:cNvSpPr txBox="1"/>
          <p:nvPr/>
        </p:nvSpPr>
        <p:spPr>
          <a:xfrm>
            <a:off x="216150" y="1753900"/>
            <a:ext cx="8632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first transform the input into an M-dimensional representation. This intermediate representation is called </a:t>
            </a:r>
            <a:r>
              <a:rPr b="1" i="0" lang="en-GB" sz="1400" u="none" cap="none" strike="noStrike">
                <a:solidFill>
                  <a:srgbClr val="000000"/>
                </a:solidFill>
                <a:latin typeface="Roboto"/>
                <a:ea typeface="Roboto"/>
                <a:cs typeface="Roboto"/>
                <a:sym typeface="Roboto"/>
              </a:rPr>
              <a:t>latent representation</a:t>
            </a:r>
            <a:r>
              <a:rPr b="0" i="0" lang="en-GB" sz="1400" u="none" cap="none" strike="noStrike">
                <a:solidFill>
                  <a:srgbClr val="000000"/>
                </a:solidFill>
                <a:latin typeface="Roboto"/>
                <a:ea typeface="Roboto"/>
                <a:cs typeface="Roboto"/>
                <a:sym typeface="Roboto"/>
              </a:rPr>
              <a:t> or </a:t>
            </a:r>
            <a:r>
              <a:rPr b="1" i="0" lang="en-GB" sz="1400" u="none" cap="none" strike="noStrike">
                <a:solidFill>
                  <a:srgbClr val="000000"/>
                </a:solidFill>
                <a:latin typeface="Roboto"/>
                <a:ea typeface="Roboto"/>
                <a:cs typeface="Roboto"/>
                <a:sym typeface="Roboto"/>
              </a:rPr>
              <a:t>hidden representation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806" name="Google Shape;1806;p62"/>
          <p:cNvSpPr txBox="1"/>
          <p:nvPr/>
        </p:nvSpPr>
        <p:spPr>
          <a:xfrm>
            <a:off x="216150" y="2465375"/>
            <a:ext cx="8632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then map our latent representation into the </a:t>
            </a:r>
            <a:r>
              <a:rPr b="1" i="0" lang="en-GB" sz="1400" u="none" cap="none" strike="noStrike">
                <a:solidFill>
                  <a:srgbClr val="000000"/>
                </a:solidFill>
                <a:latin typeface="Roboto"/>
                <a:ea typeface="Roboto"/>
                <a:cs typeface="Roboto"/>
                <a:sym typeface="Roboto"/>
              </a:rPr>
              <a:t>output space</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descr="\hat{y}(\mathbf{x},\mathbf{W}^{(1)}, \mathbf{W}^{(2)}) = f^{(2)}\big(\mathbf{W}^{(2)T} f^{(1)}(\mathbf{W}^{(1)T} \mathbf{x})\big)" id="1807" name="Google Shape;1807;p62"/>
          <p:cNvPicPr preferRelativeResize="0"/>
          <p:nvPr/>
        </p:nvPicPr>
        <p:blipFill rotWithShape="1">
          <a:blip r:embed="rId3">
            <a:alphaModFix/>
          </a:blip>
          <a:srcRect b="0" l="0" r="0" t="0"/>
          <a:stretch/>
        </p:blipFill>
        <p:spPr>
          <a:xfrm>
            <a:off x="253100" y="978500"/>
            <a:ext cx="6993452" cy="511984"/>
          </a:xfrm>
          <a:prstGeom prst="rect">
            <a:avLst/>
          </a:prstGeom>
          <a:noFill/>
          <a:ln>
            <a:noFill/>
          </a:ln>
        </p:spPr>
      </p:pic>
      <p:sp>
        <p:nvSpPr>
          <p:cNvPr id="1808" name="Google Shape;1808;p6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809" name="Google Shape;1809;p62"/>
          <p:cNvPicPr preferRelativeResize="0"/>
          <p:nvPr/>
        </p:nvPicPr>
        <p:blipFill rotWithShape="1">
          <a:blip r:embed="rId4">
            <a:alphaModFix/>
          </a:blip>
          <a:srcRect b="0" l="0" r="0" t="0"/>
          <a:stretch/>
        </p:blipFill>
        <p:spPr>
          <a:xfrm>
            <a:off x="961350" y="2961450"/>
            <a:ext cx="2996067" cy="1973124"/>
          </a:xfrm>
          <a:prstGeom prst="rect">
            <a:avLst/>
          </a:prstGeom>
          <a:noFill/>
          <a:ln>
            <a:noFill/>
          </a:ln>
        </p:spPr>
      </p:pic>
      <p:cxnSp>
        <p:nvCxnSpPr>
          <p:cNvPr id="1810" name="Google Shape;1810;p62"/>
          <p:cNvCxnSpPr/>
          <p:nvPr/>
        </p:nvCxnSpPr>
        <p:spPr>
          <a:xfrm flipH="1" rot="10800000">
            <a:off x="3056850" y="3282400"/>
            <a:ext cx="225600" cy="86100"/>
          </a:xfrm>
          <a:prstGeom prst="straightConnector1">
            <a:avLst/>
          </a:prstGeom>
          <a:noFill/>
          <a:ln cap="flat" cmpd="sng" w="9525">
            <a:solidFill>
              <a:schemeClr val="dk2"/>
            </a:solidFill>
            <a:prstDash val="solid"/>
            <a:round/>
            <a:headEnd len="sm" w="sm" type="none"/>
            <a:tailEnd len="med" w="med" type="triangle"/>
          </a:ln>
        </p:spPr>
      </p:cxnSp>
      <p:sp>
        <p:nvSpPr>
          <p:cNvPr id="1811" name="Google Shape;1811;p62"/>
          <p:cNvSpPr txBox="1"/>
          <p:nvPr/>
        </p:nvSpPr>
        <p:spPr>
          <a:xfrm>
            <a:off x="3282450" y="3023675"/>
            <a:ext cx="46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W</a:t>
            </a:r>
            <a:r>
              <a:rPr b="0" i="0" lang="en-GB" sz="1100" u="none" cap="none" strike="noStrike">
                <a:solidFill>
                  <a:srgbClr val="000000"/>
                </a:solidFill>
                <a:latin typeface="Roboto"/>
                <a:ea typeface="Roboto"/>
                <a:cs typeface="Roboto"/>
                <a:sym typeface="Roboto"/>
              </a:rPr>
              <a:t>1</a:t>
            </a:r>
            <a:endParaRPr b="0" i="0" sz="1100" u="none" cap="none" strike="noStrike">
              <a:solidFill>
                <a:srgbClr val="000000"/>
              </a:solidFill>
              <a:latin typeface="Roboto"/>
              <a:ea typeface="Roboto"/>
              <a:cs typeface="Roboto"/>
              <a:sym typeface="Roboto"/>
            </a:endParaRPr>
          </a:p>
        </p:txBody>
      </p:sp>
      <p:cxnSp>
        <p:nvCxnSpPr>
          <p:cNvPr id="1812" name="Google Shape;1812;p62"/>
          <p:cNvCxnSpPr/>
          <p:nvPr/>
        </p:nvCxnSpPr>
        <p:spPr>
          <a:xfrm rot="10800000">
            <a:off x="2121775" y="3070025"/>
            <a:ext cx="0" cy="196800"/>
          </a:xfrm>
          <a:prstGeom prst="straightConnector1">
            <a:avLst/>
          </a:prstGeom>
          <a:noFill/>
          <a:ln cap="flat" cmpd="sng" w="9525">
            <a:solidFill>
              <a:schemeClr val="dk2"/>
            </a:solidFill>
            <a:prstDash val="solid"/>
            <a:round/>
            <a:headEnd len="sm" w="sm" type="none"/>
            <a:tailEnd len="med" w="med" type="triangle"/>
          </a:ln>
        </p:spPr>
      </p:cxnSp>
      <p:sp>
        <p:nvSpPr>
          <p:cNvPr id="1813" name="Google Shape;1813;p62"/>
          <p:cNvSpPr txBox="1"/>
          <p:nvPr/>
        </p:nvSpPr>
        <p:spPr>
          <a:xfrm>
            <a:off x="1889725" y="2824625"/>
            <a:ext cx="46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W</a:t>
            </a:r>
            <a:r>
              <a:rPr b="0" i="0" lang="en-GB" sz="1100" u="none" cap="none" strike="noStrike">
                <a:solidFill>
                  <a:srgbClr val="000000"/>
                </a:solidFill>
                <a:latin typeface="Roboto"/>
                <a:ea typeface="Roboto"/>
                <a:cs typeface="Roboto"/>
                <a:sym typeface="Roboto"/>
              </a:rPr>
              <a:t>2</a:t>
            </a:r>
            <a:endParaRPr b="0" i="0" sz="1100" u="none" cap="none" strike="noStrike">
              <a:solidFill>
                <a:srgbClr val="000000"/>
              </a:solidFill>
              <a:latin typeface="Roboto"/>
              <a:ea typeface="Roboto"/>
              <a:cs typeface="Roboto"/>
              <a:sym typeface="Roboto"/>
            </a:endParaRPr>
          </a:p>
        </p:txBody>
      </p:sp>
      <p:cxnSp>
        <p:nvCxnSpPr>
          <p:cNvPr id="1814" name="Google Shape;1814;p62"/>
          <p:cNvCxnSpPr/>
          <p:nvPr/>
        </p:nvCxnSpPr>
        <p:spPr>
          <a:xfrm>
            <a:off x="2758450" y="4721200"/>
            <a:ext cx="530400" cy="92700"/>
          </a:xfrm>
          <a:prstGeom prst="straightConnector1">
            <a:avLst/>
          </a:prstGeom>
          <a:noFill/>
          <a:ln cap="flat" cmpd="sng" w="9525">
            <a:solidFill>
              <a:schemeClr val="dk2"/>
            </a:solidFill>
            <a:prstDash val="solid"/>
            <a:round/>
            <a:headEnd len="sm" w="sm" type="none"/>
            <a:tailEnd len="med" w="med" type="triangle"/>
          </a:ln>
        </p:spPr>
      </p:cxnSp>
      <p:sp>
        <p:nvSpPr>
          <p:cNvPr id="1815" name="Google Shape;1815;p62"/>
          <p:cNvSpPr txBox="1"/>
          <p:nvPr/>
        </p:nvSpPr>
        <p:spPr>
          <a:xfrm>
            <a:off x="3474575" y="4681400"/>
            <a:ext cx="109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Neuron</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6"/>
                                        </p:tgtEl>
                                        <p:attrNameLst>
                                          <p:attrName>style.visibility</p:attrName>
                                        </p:attrNameLst>
                                      </p:cBhvr>
                                      <p:to>
                                        <p:strVal val="visible"/>
                                      </p:to>
                                    </p:set>
                                    <p:animEffect filter="fade" transition="in">
                                      <p:cBhvr>
                                        <p:cTn dur="1000"/>
                                        <p:tgtEl>
                                          <p:spTgt spid="1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19" name="Shape 1819"/>
        <p:cNvGrpSpPr/>
        <p:nvPr/>
      </p:nvGrpSpPr>
      <p:grpSpPr>
        <a:xfrm>
          <a:off x="0" y="0"/>
          <a:ext cx="0" cy="0"/>
          <a:chOff x="0" y="0"/>
          <a:chExt cx="0" cy="0"/>
        </a:xfrm>
      </p:grpSpPr>
      <p:sp>
        <p:nvSpPr>
          <p:cNvPr id="1820" name="Google Shape;1820;p63"/>
          <p:cNvSpPr/>
          <p:nvPr/>
        </p:nvSpPr>
        <p:spPr>
          <a:xfrm>
            <a:off x="4076925" y="1416125"/>
            <a:ext cx="400500" cy="480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6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Activation Functions</a:t>
            </a:r>
            <a:endParaRPr sz="2600"/>
          </a:p>
        </p:txBody>
      </p:sp>
      <p:sp>
        <p:nvSpPr>
          <p:cNvPr id="1822" name="Google Shape;1822;p63"/>
          <p:cNvSpPr txBox="1"/>
          <p:nvPr/>
        </p:nvSpPr>
        <p:spPr>
          <a:xfrm>
            <a:off x="349050" y="903075"/>
            <a:ext cx="8575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What about the non-linear activation function of the hidden layer?</a:t>
            </a:r>
            <a:endParaRPr b="0" i="0" sz="1400" u="none" cap="none" strike="noStrike">
              <a:solidFill>
                <a:srgbClr val="000000"/>
              </a:solidFill>
              <a:latin typeface="Roboto"/>
              <a:ea typeface="Roboto"/>
              <a:cs typeface="Roboto"/>
              <a:sym typeface="Roboto"/>
            </a:endParaRPr>
          </a:p>
        </p:txBody>
      </p:sp>
      <p:pic>
        <p:nvPicPr>
          <p:cNvPr id="1823" name="Google Shape;1823;p63"/>
          <p:cNvPicPr preferRelativeResize="0"/>
          <p:nvPr/>
        </p:nvPicPr>
        <p:blipFill rotWithShape="1">
          <a:blip r:embed="rId3">
            <a:alphaModFix/>
          </a:blip>
          <a:srcRect b="0" l="0" r="0" t="0"/>
          <a:stretch/>
        </p:blipFill>
        <p:spPr>
          <a:xfrm>
            <a:off x="914225" y="2008975"/>
            <a:ext cx="4395626" cy="2947150"/>
          </a:xfrm>
          <a:prstGeom prst="rect">
            <a:avLst/>
          </a:prstGeom>
          <a:noFill/>
          <a:ln>
            <a:noFill/>
          </a:ln>
        </p:spPr>
      </p:pic>
      <p:pic>
        <p:nvPicPr>
          <p:cNvPr id="1824" name="Google Shape;1824;p63"/>
          <p:cNvPicPr preferRelativeResize="0"/>
          <p:nvPr/>
        </p:nvPicPr>
        <p:blipFill rotWithShape="1">
          <a:blip r:embed="rId4">
            <a:alphaModFix/>
          </a:blip>
          <a:srcRect b="0" l="0" r="0" t="0"/>
          <a:stretch/>
        </p:blipFill>
        <p:spPr>
          <a:xfrm>
            <a:off x="5495150" y="2109850"/>
            <a:ext cx="3202675" cy="1191400"/>
          </a:xfrm>
          <a:prstGeom prst="rect">
            <a:avLst/>
          </a:prstGeom>
          <a:noFill/>
          <a:ln>
            <a:noFill/>
          </a:ln>
        </p:spPr>
      </p:pic>
      <p:pic>
        <p:nvPicPr>
          <p:cNvPr id="1825" name="Google Shape;1825;p63"/>
          <p:cNvPicPr preferRelativeResize="0"/>
          <p:nvPr/>
        </p:nvPicPr>
        <p:blipFill rotWithShape="1">
          <a:blip r:embed="rId5">
            <a:alphaModFix/>
          </a:blip>
          <a:srcRect b="0" l="0" r="0" t="0"/>
          <a:stretch/>
        </p:blipFill>
        <p:spPr>
          <a:xfrm>
            <a:off x="5495150" y="3603800"/>
            <a:ext cx="3202675" cy="1056876"/>
          </a:xfrm>
          <a:prstGeom prst="rect">
            <a:avLst/>
          </a:prstGeom>
          <a:noFill/>
          <a:ln>
            <a:noFill/>
          </a:ln>
        </p:spPr>
      </p:pic>
      <p:sp>
        <p:nvSpPr>
          <p:cNvPr id="1826" name="Google Shape;1826;p63"/>
          <p:cNvSpPr txBox="1"/>
          <p:nvPr/>
        </p:nvSpPr>
        <p:spPr>
          <a:xfrm>
            <a:off x="6316275" y="847750"/>
            <a:ext cx="2730000" cy="10467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activation must be non-linear. If we use a linear activation we end up with a linear model!</a:t>
            </a:r>
            <a:endParaRPr b="0" i="0" sz="1400" u="none" cap="none" strike="noStrike">
              <a:solidFill>
                <a:srgbClr val="000000"/>
              </a:solidFill>
              <a:latin typeface="Roboto"/>
              <a:ea typeface="Roboto"/>
              <a:cs typeface="Roboto"/>
              <a:sym typeface="Roboto"/>
            </a:endParaRPr>
          </a:p>
        </p:txBody>
      </p:sp>
      <p:pic>
        <p:nvPicPr>
          <p:cNvPr id="1827" name="Google Shape;1827;p63"/>
          <p:cNvPicPr preferRelativeResize="0"/>
          <p:nvPr/>
        </p:nvPicPr>
        <p:blipFill rotWithShape="1">
          <a:blip r:embed="rId6">
            <a:alphaModFix/>
          </a:blip>
          <a:srcRect b="0" l="0" r="0" t="0"/>
          <a:stretch/>
        </p:blipFill>
        <p:spPr>
          <a:xfrm>
            <a:off x="6337000" y="936012"/>
            <a:ext cx="348900" cy="348882"/>
          </a:xfrm>
          <a:prstGeom prst="rect">
            <a:avLst/>
          </a:prstGeom>
          <a:noFill/>
          <a:ln>
            <a:noFill/>
          </a:ln>
        </p:spPr>
      </p:pic>
      <p:pic>
        <p:nvPicPr>
          <p:cNvPr descr="\hat{y}(\mathbf{x},\mathbf{W}^{(1)}, \mathbf{W}^{(2)}) = f^{(2)}\big(\mathbf{W}^{(2)T} f^{(1)}(\mathbf{W}^{(1)T} \mathbf{x})\big)" id="1828" name="Google Shape;1828;p63"/>
          <p:cNvPicPr preferRelativeResize="0"/>
          <p:nvPr/>
        </p:nvPicPr>
        <p:blipFill rotWithShape="1">
          <a:blip r:embed="rId7">
            <a:alphaModFix/>
          </a:blip>
          <a:srcRect b="0" l="0" r="0" t="0"/>
          <a:stretch/>
        </p:blipFill>
        <p:spPr>
          <a:xfrm>
            <a:off x="592550" y="1481675"/>
            <a:ext cx="5038956" cy="348900"/>
          </a:xfrm>
          <a:prstGeom prst="rect">
            <a:avLst/>
          </a:prstGeom>
          <a:noFill/>
          <a:ln>
            <a:noFill/>
          </a:ln>
        </p:spPr>
      </p:pic>
      <p:sp>
        <p:nvSpPr>
          <p:cNvPr id="1829" name="Google Shape;1829;p6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gtEl>
                                        <p:attrNameLst>
                                          <p:attrName>style.visibility</p:attrName>
                                        </p:attrNameLst>
                                      </p:cBhvr>
                                      <p:to>
                                        <p:strVal val="visible"/>
                                      </p:to>
                                    </p:set>
                                    <p:animEffect filter="fade" transition="in">
                                      <p:cBhvr>
                                        <p:cTn dur="1000"/>
                                        <p:tgtEl>
                                          <p:spTgt spid="1820"/>
                                        </p:tgtEl>
                                      </p:cBhvr>
                                    </p:animEffect>
                                  </p:childTnLst>
                                </p:cTn>
                              </p:par>
                              <p:par>
                                <p:cTn fill="hold" nodeType="withEffect" presetClass="entr" presetID="10" presetSubtype="0">
                                  <p:stCondLst>
                                    <p:cond delay="0"/>
                                  </p:stCondLst>
                                  <p:childTnLst>
                                    <p:set>
                                      <p:cBhvr>
                                        <p:cTn dur="1" fill="hold">
                                          <p:stCondLst>
                                            <p:cond delay="0"/>
                                          </p:stCondLst>
                                        </p:cTn>
                                        <p:tgtEl>
                                          <p:spTgt spid="1828"/>
                                        </p:tgtEl>
                                        <p:attrNameLst>
                                          <p:attrName>style.visibility</p:attrName>
                                        </p:attrNameLst>
                                      </p:cBhvr>
                                      <p:to>
                                        <p:strVal val="visible"/>
                                      </p:to>
                                    </p:set>
                                    <p:animEffect filter="fade" transition="in">
                                      <p:cBhvr>
                                        <p:cTn dur="1000"/>
                                        <p:tgtEl>
                                          <p:spTgt spid="1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3"/>
                                        </p:tgtEl>
                                        <p:attrNameLst>
                                          <p:attrName>style.visibility</p:attrName>
                                        </p:attrNameLst>
                                      </p:cBhvr>
                                      <p:to>
                                        <p:strVal val="visible"/>
                                      </p:to>
                                    </p:set>
                                    <p:animEffect filter="fade" transition="in">
                                      <p:cBhvr>
                                        <p:cTn dur="1000"/>
                                        <p:tgtEl>
                                          <p:spTgt spid="1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4"/>
                                        </p:tgtEl>
                                        <p:attrNameLst>
                                          <p:attrName>style.visibility</p:attrName>
                                        </p:attrNameLst>
                                      </p:cBhvr>
                                      <p:to>
                                        <p:strVal val="visible"/>
                                      </p:to>
                                    </p:set>
                                    <p:animEffect filter="fade" transition="in">
                                      <p:cBhvr>
                                        <p:cTn dur="1000"/>
                                        <p:tgtEl>
                                          <p:spTgt spid="1824"/>
                                        </p:tgtEl>
                                      </p:cBhvr>
                                    </p:animEffect>
                                  </p:childTnLst>
                                </p:cTn>
                              </p:par>
                              <p:par>
                                <p:cTn fill="hold" nodeType="withEffect" presetClass="entr" presetID="10" presetSubtype="0">
                                  <p:stCondLst>
                                    <p:cond delay="0"/>
                                  </p:stCondLst>
                                  <p:childTnLst>
                                    <p:set>
                                      <p:cBhvr>
                                        <p:cTn dur="1" fill="hold">
                                          <p:stCondLst>
                                            <p:cond delay="0"/>
                                          </p:stCondLst>
                                        </p:cTn>
                                        <p:tgtEl>
                                          <p:spTgt spid="1825"/>
                                        </p:tgtEl>
                                        <p:attrNameLst>
                                          <p:attrName>style.visibility</p:attrName>
                                        </p:attrNameLst>
                                      </p:cBhvr>
                                      <p:to>
                                        <p:strVal val="visible"/>
                                      </p:to>
                                    </p:set>
                                    <p:animEffect filter="fade" transition="in">
                                      <p:cBhvr>
                                        <p:cTn dur="1000"/>
                                        <p:tgtEl>
                                          <p:spTgt spid="1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gtEl>
                                        <p:attrNameLst>
                                          <p:attrName>style.visibility</p:attrName>
                                        </p:attrNameLst>
                                      </p:cBhvr>
                                      <p:to>
                                        <p:strVal val="visible"/>
                                      </p:to>
                                    </p:set>
                                    <p:animEffect filter="fade" transition="in">
                                      <p:cBhvr>
                                        <p:cTn dur="1000"/>
                                        <p:tgtEl>
                                          <p:spTgt spid="1826"/>
                                        </p:tgtEl>
                                      </p:cBhvr>
                                    </p:animEffect>
                                  </p:childTnLst>
                                </p:cTn>
                              </p:par>
                              <p:par>
                                <p:cTn fill="hold" nodeType="withEffect" presetClass="entr" presetID="10" presetSubtype="0">
                                  <p:stCondLst>
                                    <p:cond delay="0"/>
                                  </p:stCondLst>
                                  <p:childTnLst>
                                    <p:set>
                                      <p:cBhvr>
                                        <p:cTn dur="1" fill="hold">
                                          <p:stCondLst>
                                            <p:cond delay="0"/>
                                          </p:stCondLst>
                                        </p:cTn>
                                        <p:tgtEl>
                                          <p:spTgt spid="1827"/>
                                        </p:tgtEl>
                                        <p:attrNameLst>
                                          <p:attrName>style.visibility</p:attrName>
                                        </p:attrNameLst>
                                      </p:cBhvr>
                                      <p:to>
                                        <p:strVal val="visible"/>
                                      </p:to>
                                    </p:set>
                                    <p:animEffect filter="fade" transition="in">
                                      <p:cBhvr>
                                        <p:cTn dur="1000"/>
                                        <p:tgtEl>
                                          <p:spTgt spid="18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33" name="Shape 1833"/>
        <p:cNvGrpSpPr/>
        <p:nvPr/>
      </p:nvGrpSpPr>
      <p:grpSpPr>
        <a:xfrm>
          <a:off x="0" y="0"/>
          <a:ext cx="0" cy="0"/>
          <a:chOff x="0" y="0"/>
          <a:chExt cx="0" cy="0"/>
        </a:xfrm>
      </p:grpSpPr>
      <p:sp>
        <p:nvSpPr>
          <p:cNvPr id="1834" name="Google Shape;1834;p6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Computational Graphs</a:t>
            </a:r>
            <a:endParaRPr sz="2600"/>
          </a:p>
        </p:txBody>
      </p:sp>
      <p:sp>
        <p:nvSpPr>
          <p:cNvPr id="1835" name="Google Shape;1835;p64"/>
          <p:cNvSpPr txBox="1"/>
          <p:nvPr/>
        </p:nvSpPr>
        <p:spPr>
          <a:xfrm>
            <a:off x="320550" y="864150"/>
            <a:ext cx="845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 convenient way to represent the computations of neural networks is to use a </a:t>
            </a:r>
            <a:r>
              <a:rPr b="1" i="0" lang="en-GB" sz="1400" u="none" cap="none" strike="noStrike">
                <a:solidFill>
                  <a:srgbClr val="000000"/>
                </a:solidFill>
                <a:latin typeface="Roboto"/>
                <a:ea typeface="Roboto"/>
                <a:cs typeface="Roboto"/>
                <a:sym typeface="Roboto"/>
              </a:rPr>
              <a:t>computational graph</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1836" name="Google Shape;1836;p64"/>
          <p:cNvPicPr preferRelativeResize="0"/>
          <p:nvPr/>
        </p:nvPicPr>
        <p:blipFill rotWithShape="1">
          <a:blip r:embed="rId3">
            <a:alphaModFix/>
          </a:blip>
          <a:srcRect b="0" l="0" r="0" t="0"/>
          <a:stretch/>
        </p:blipFill>
        <p:spPr>
          <a:xfrm>
            <a:off x="320550" y="2350425"/>
            <a:ext cx="2640824" cy="1739164"/>
          </a:xfrm>
          <a:prstGeom prst="rect">
            <a:avLst/>
          </a:prstGeom>
          <a:noFill/>
          <a:ln>
            <a:noFill/>
          </a:ln>
        </p:spPr>
      </p:pic>
      <p:sp>
        <p:nvSpPr>
          <p:cNvPr id="1837" name="Google Shape;1837;p64"/>
          <p:cNvSpPr/>
          <p:nvPr/>
        </p:nvSpPr>
        <p:spPr>
          <a:xfrm>
            <a:off x="4037450" y="2350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dot</a:t>
            </a:r>
            <a:endParaRPr b="0" i="0" sz="1300" u="none" cap="none" strike="noStrike">
              <a:solidFill>
                <a:srgbClr val="000000"/>
              </a:solidFill>
              <a:latin typeface="Arial"/>
              <a:ea typeface="Arial"/>
              <a:cs typeface="Arial"/>
              <a:sym typeface="Arial"/>
            </a:endParaRPr>
          </a:p>
        </p:txBody>
      </p:sp>
      <p:cxnSp>
        <p:nvCxnSpPr>
          <p:cNvPr id="1838" name="Google Shape;1838;p64"/>
          <p:cNvCxnSpPr/>
          <p:nvPr/>
        </p:nvCxnSpPr>
        <p:spPr>
          <a:xfrm flipH="1" rot="10800000">
            <a:off x="4335200" y="2894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1839" name="Google Shape;1839;p64"/>
          <p:cNvCxnSpPr>
            <a:endCxn id="1840" idx="2"/>
          </p:cNvCxnSpPr>
          <p:nvPr/>
        </p:nvCxnSpPr>
        <p:spPr>
          <a:xfrm>
            <a:off x="4656950" y="2622525"/>
            <a:ext cx="294900" cy="0"/>
          </a:xfrm>
          <a:prstGeom prst="straightConnector1">
            <a:avLst/>
          </a:prstGeom>
          <a:noFill/>
          <a:ln cap="flat" cmpd="sng" w="9525">
            <a:solidFill>
              <a:srgbClr val="424242"/>
            </a:solidFill>
            <a:prstDash val="solid"/>
            <a:round/>
            <a:headEnd len="sm" w="sm" type="none"/>
            <a:tailEnd len="med" w="med" type="triangle"/>
          </a:ln>
        </p:spPr>
      </p:cxnSp>
      <p:sp>
        <p:nvSpPr>
          <p:cNvPr id="1841" name="Google Shape;1841;p64"/>
          <p:cNvSpPr/>
          <p:nvPr/>
        </p:nvSpPr>
        <p:spPr>
          <a:xfrm>
            <a:off x="3332150" y="2431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endParaRPr b="1" i="0" sz="1600" u="none" cap="none" strike="noStrike">
              <a:solidFill>
                <a:srgbClr val="000000"/>
              </a:solidFill>
              <a:latin typeface="Arial"/>
              <a:ea typeface="Arial"/>
              <a:cs typeface="Arial"/>
              <a:sym typeface="Arial"/>
            </a:endParaRPr>
          </a:p>
        </p:txBody>
      </p:sp>
      <p:cxnSp>
        <p:nvCxnSpPr>
          <p:cNvPr id="1842" name="Google Shape;1842;p64"/>
          <p:cNvCxnSpPr/>
          <p:nvPr/>
        </p:nvCxnSpPr>
        <p:spPr>
          <a:xfrm>
            <a:off x="3742675" y="2622525"/>
            <a:ext cx="286200" cy="2100"/>
          </a:xfrm>
          <a:prstGeom prst="straightConnector1">
            <a:avLst/>
          </a:prstGeom>
          <a:noFill/>
          <a:ln cap="flat" cmpd="sng" w="9525">
            <a:solidFill>
              <a:srgbClr val="424242"/>
            </a:solidFill>
            <a:prstDash val="solid"/>
            <a:round/>
            <a:headEnd len="sm" w="sm" type="none"/>
            <a:tailEnd len="med" w="med" type="triangle"/>
          </a:ln>
        </p:spPr>
      </p:cxnSp>
      <p:sp>
        <p:nvSpPr>
          <p:cNvPr id="1843" name="Google Shape;1843;p64"/>
          <p:cNvSpPr/>
          <p:nvPr/>
        </p:nvSpPr>
        <p:spPr>
          <a:xfrm>
            <a:off x="4170350" y="3346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W</a:t>
            </a:r>
            <a:r>
              <a:rPr b="0" baseline="30000" i="0" lang="en-GB" sz="1000" u="none" cap="none" strike="noStrike">
                <a:solidFill>
                  <a:srgbClr val="000000"/>
                </a:solidFill>
                <a:latin typeface="Arial"/>
                <a:ea typeface="Arial"/>
                <a:cs typeface="Arial"/>
                <a:sym typeface="Arial"/>
              </a:rPr>
              <a:t>(1)</a:t>
            </a:r>
            <a:endParaRPr b="0" baseline="30000" i="0" sz="1000" u="none" cap="none" strike="noStrike">
              <a:solidFill>
                <a:srgbClr val="000000"/>
              </a:solidFill>
              <a:latin typeface="Arial"/>
              <a:ea typeface="Arial"/>
              <a:cs typeface="Arial"/>
              <a:sym typeface="Arial"/>
            </a:endParaRPr>
          </a:p>
        </p:txBody>
      </p:sp>
      <p:sp>
        <p:nvSpPr>
          <p:cNvPr id="1844" name="Google Shape;1844;p64"/>
          <p:cNvSpPr txBox="1"/>
          <p:nvPr/>
        </p:nvSpPr>
        <p:spPr>
          <a:xfrm>
            <a:off x="3229925" y="2776075"/>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input</a:t>
            </a:r>
            <a:endParaRPr b="0" i="0" sz="1200" u="none" cap="none" strike="noStrike">
              <a:solidFill>
                <a:srgbClr val="000000"/>
              </a:solidFill>
              <a:latin typeface="Roboto"/>
              <a:ea typeface="Roboto"/>
              <a:cs typeface="Roboto"/>
              <a:sym typeface="Roboto"/>
            </a:endParaRPr>
          </a:p>
        </p:txBody>
      </p:sp>
      <p:sp>
        <p:nvSpPr>
          <p:cNvPr id="1845" name="Google Shape;1845;p64"/>
          <p:cNvSpPr txBox="1"/>
          <p:nvPr/>
        </p:nvSpPr>
        <p:spPr>
          <a:xfrm>
            <a:off x="3907300" y="3710625"/>
            <a:ext cx="1205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parameters</a:t>
            </a:r>
            <a:endParaRPr b="0" i="0" sz="1200" u="none" cap="none" strike="noStrike">
              <a:solidFill>
                <a:srgbClr val="000000"/>
              </a:solidFill>
              <a:latin typeface="Roboto"/>
              <a:ea typeface="Roboto"/>
              <a:cs typeface="Roboto"/>
              <a:sym typeface="Roboto"/>
            </a:endParaRPr>
          </a:p>
        </p:txBody>
      </p:sp>
      <p:sp>
        <p:nvSpPr>
          <p:cNvPr id="1840" name="Google Shape;1840;p64"/>
          <p:cNvSpPr/>
          <p:nvPr/>
        </p:nvSpPr>
        <p:spPr>
          <a:xfrm>
            <a:off x="4951850" y="2350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f</a:t>
            </a:r>
            <a:r>
              <a:rPr b="0" baseline="30000" i="0" lang="en-GB" sz="1300" u="none" cap="none" strike="noStrike">
                <a:solidFill>
                  <a:srgbClr val="000000"/>
                </a:solidFill>
                <a:latin typeface="Arial"/>
                <a:ea typeface="Arial"/>
                <a:cs typeface="Arial"/>
                <a:sym typeface="Arial"/>
              </a:rPr>
              <a:t>(1)</a:t>
            </a:r>
            <a:endParaRPr b="0" baseline="30000" i="0" sz="1300" u="none" cap="none" strike="noStrike">
              <a:solidFill>
                <a:srgbClr val="000000"/>
              </a:solidFill>
              <a:latin typeface="Arial"/>
              <a:ea typeface="Arial"/>
              <a:cs typeface="Arial"/>
              <a:sym typeface="Arial"/>
            </a:endParaRPr>
          </a:p>
        </p:txBody>
      </p:sp>
      <p:sp>
        <p:nvSpPr>
          <p:cNvPr id="1846" name="Google Shape;1846;p64"/>
          <p:cNvSpPr/>
          <p:nvPr/>
        </p:nvSpPr>
        <p:spPr>
          <a:xfrm>
            <a:off x="5866238" y="2350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dot</a:t>
            </a:r>
            <a:endParaRPr b="0" i="0" sz="1300" u="none" cap="none" strike="noStrike">
              <a:solidFill>
                <a:srgbClr val="000000"/>
              </a:solidFill>
              <a:latin typeface="Arial"/>
              <a:ea typeface="Arial"/>
              <a:cs typeface="Arial"/>
              <a:sym typeface="Arial"/>
            </a:endParaRPr>
          </a:p>
        </p:txBody>
      </p:sp>
      <p:cxnSp>
        <p:nvCxnSpPr>
          <p:cNvPr id="1847" name="Google Shape;1847;p64"/>
          <p:cNvCxnSpPr/>
          <p:nvPr/>
        </p:nvCxnSpPr>
        <p:spPr>
          <a:xfrm flipH="1" rot="10800000">
            <a:off x="6161413" y="2879550"/>
            <a:ext cx="3900" cy="410400"/>
          </a:xfrm>
          <a:prstGeom prst="straightConnector1">
            <a:avLst/>
          </a:prstGeom>
          <a:noFill/>
          <a:ln cap="flat" cmpd="sng" w="9525">
            <a:solidFill>
              <a:srgbClr val="424242"/>
            </a:solidFill>
            <a:prstDash val="solid"/>
            <a:round/>
            <a:headEnd len="sm" w="sm" type="none"/>
            <a:tailEnd len="med" w="med" type="triangle"/>
          </a:ln>
        </p:spPr>
      </p:cxnSp>
      <p:sp>
        <p:nvSpPr>
          <p:cNvPr id="1848" name="Google Shape;1848;p64"/>
          <p:cNvSpPr/>
          <p:nvPr/>
        </p:nvSpPr>
        <p:spPr>
          <a:xfrm>
            <a:off x="6011775" y="33166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W</a:t>
            </a:r>
            <a:r>
              <a:rPr b="0" baseline="30000" i="0" lang="en-GB" sz="1000" u="none" cap="none" strike="noStrike">
                <a:solidFill>
                  <a:srgbClr val="000000"/>
                </a:solidFill>
                <a:latin typeface="Arial"/>
                <a:ea typeface="Arial"/>
                <a:cs typeface="Arial"/>
                <a:sym typeface="Arial"/>
              </a:rPr>
              <a:t>(2)</a:t>
            </a:r>
            <a:endParaRPr b="0" baseline="30000" i="0" sz="1000" u="none" cap="none" strike="noStrike">
              <a:solidFill>
                <a:srgbClr val="000000"/>
              </a:solidFill>
              <a:latin typeface="Arial"/>
              <a:ea typeface="Arial"/>
              <a:cs typeface="Arial"/>
              <a:sym typeface="Arial"/>
            </a:endParaRPr>
          </a:p>
        </p:txBody>
      </p:sp>
      <p:cxnSp>
        <p:nvCxnSpPr>
          <p:cNvPr id="1849" name="Google Shape;1849;p64"/>
          <p:cNvCxnSpPr>
            <a:stCxn id="1840" idx="6"/>
            <a:endCxn id="1846" idx="2"/>
          </p:cNvCxnSpPr>
          <p:nvPr/>
        </p:nvCxnSpPr>
        <p:spPr>
          <a:xfrm>
            <a:off x="5551250" y="2622525"/>
            <a:ext cx="315000" cy="0"/>
          </a:xfrm>
          <a:prstGeom prst="straightConnector1">
            <a:avLst/>
          </a:prstGeom>
          <a:noFill/>
          <a:ln cap="flat" cmpd="sng" w="9525">
            <a:solidFill>
              <a:srgbClr val="424242"/>
            </a:solidFill>
            <a:prstDash val="solid"/>
            <a:round/>
            <a:headEnd len="sm" w="sm" type="none"/>
            <a:tailEnd len="med" w="med" type="triangle"/>
          </a:ln>
        </p:spPr>
      </p:cxnSp>
      <p:cxnSp>
        <p:nvCxnSpPr>
          <p:cNvPr id="1850" name="Google Shape;1850;p64"/>
          <p:cNvCxnSpPr/>
          <p:nvPr/>
        </p:nvCxnSpPr>
        <p:spPr>
          <a:xfrm flipH="1" rot="10800000">
            <a:off x="6485875" y="2612025"/>
            <a:ext cx="266100" cy="10500"/>
          </a:xfrm>
          <a:prstGeom prst="straightConnector1">
            <a:avLst/>
          </a:prstGeom>
          <a:noFill/>
          <a:ln cap="flat" cmpd="sng" w="9525">
            <a:solidFill>
              <a:srgbClr val="424242"/>
            </a:solidFill>
            <a:prstDash val="solid"/>
            <a:round/>
            <a:headEnd len="sm" w="sm" type="none"/>
            <a:tailEnd len="med" w="med" type="triangle"/>
          </a:ln>
        </p:spPr>
      </p:cxnSp>
      <p:sp>
        <p:nvSpPr>
          <p:cNvPr id="1851" name="Google Shape;1851;p64"/>
          <p:cNvSpPr/>
          <p:nvPr/>
        </p:nvSpPr>
        <p:spPr>
          <a:xfrm>
            <a:off x="6780650" y="2350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f</a:t>
            </a:r>
            <a:r>
              <a:rPr b="0" baseline="30000" i="0" lang="en-GB" sz="1300" u="none" cap="none" strike="noStrike">
                <a:solidFill>
                  <a:srgbClr val="000000"/>
                </a:solidFill>
                <a:latin typeface="Arial"/>
                <a:ea typeface="Arial"/>
                <a:cs typeface="Arial"/>
                <a:sym typeface="Arial"/>
              </a:rPr>
              <a:t>(2)</a:t>
            </a:r>
            <a:endParaRPr b="0" baseline="30000" i="0" sz="1300" u="none" cap="none" strike="noStrike">
              <a:solidFill>
                <a:srgbClr val="000000"/>
              </a:solidFill>
              <a:latin typeface="Arial"/>
              <a:ea typeface="Arial"/>
              <a:cs typeface="Arial"/>
              <a:sym typeface="Arial"/>
            </a:endParaRPr>
          </a:p>
        </p:txBody>
      </p:sp>
      <p:sp>
        <p:nvSpPr>
          <p:cNvPr id="1852" name="Google Shape;1852;p64"/>
          <p:cNvSpPr txBox="1"/>
          <p:nvPr/>
        </p:nvSpPr>
        <p:spPr>
          <a:xfrm>
            <a:off x="5866250" y="3710625"/>
            <a:ext cx="1205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parameters</a:t>
            </a:r>
            <a:endParaRPr b="0" i="0" sz="1200" u="none" cap="none" strike="noStrike">
              <a:solidFill>
                <a:srgbClr val="000000"/>
              </a:solidFill>
              <a:latin typeface="Roboto"/>
              <a:ea typeface="Roboto"/>
              <a:cs typeface="Roboto"/>
              <a:sym typeface="Roboto"/>
            </a:endParaRPr>
          </a:p>
        </p:txBody>
      </p:sp>
      <p:cxnSp>
        <p:nvCxnSpPr>
          <p:cNvPr id="1853" name="Google Shape;1853;p64"/>
          <p:cNvCxnSpPr>
            <a:stCxn id="1851" idx="6"/>
            <a:endCxn id="1854" idx="1"/>
          </p:cNvCxnSpPr>
          <p:nvPr/>
        </p:nvCxnSpPr>
        <p:spPr>
          <a:xfrm flipH="1" rot="10800000">
            <a:off x="7380050" y="2621925"/>
            <a:ext cx="376500" cy="600"/>
          </a:xfrm>
          <a:prstGeom prst="straightConnector1">
            <a:avLst/>
          </a:prstGeom>
          <a:noFill/>
          <a:ln cap="flat" cmpd="sng" w="9525">
            <a:solidFill>
              <a:srgbClr val="424242"/>
            </a:solidFill>
            <a:prstDash val="solid"/>
            <a:round/>
            <a:headEnd len="sm" w="sm" type="none"/>
            <a:tailEnd len="med" w="med" type="triangle"/>
          </a:ln>
        </p:spPr>
      </p:cxnSp>
      <p:sp>
        <p:nvSpPr>
          <p:cNvPr id="1854" name="Google Shape;1854;p64"/>
          <p:cNvSpPr/>
          <p:nvPr/>
        </p:nvSpPr>
        <p:spPr>
          <a:xfrm>
            <a:off x="7756500" y="24604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
        <p:nvSpPr>
          <p:cNvPr id="1855" name="Google Shape;1855;p64"/>
          <p:cNvSpPr txBox="1"/>
          <p:nvPr/>
        </p:nvSpPr>
        <p:spPr>
          <a:xfrm>
            <a:off x="7654275" y="2804650"/>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Output</a:t>
            </a:r>
            <a:endParaRPr b="0" i="0" sz="1200" u="none" cap="none" strike="noStrike">
              <a:solidFill>
                <a:srgbClr val="000000"/>
              </a:solidFill>
              <a:latin typeface="Roboto"/>
              <a:ea typeface="Roboto"/>
              <a:cs typeface="Roboto"/>
              <a:sym typeface="Roboto"/>
            </a:endParaRPr>
          </a:p>
        </p:txBody>
      </p:sp>
      <p:pic>
        <p:nvPicPr>
          <p:cNvPr descr="\hat{\mathbf{y}}" id="1856" name="Google Shape;1856;p64"/>
          <p:cNvPicPr preferRelativeResize="0"/>
          <p:nvPr/>
        </p:nvPicPr>
        <p:blipFill rotWithShape="1">
          <a:blip r:embed="rId4">
            <a:alphaModFix/>
          </a:blip>
          <a:srcRect b="0" l="0" r="0" t="0"/>
          <a:stretch/>
        </p:blipFill>
        <p:spPr>
          <a:xfrm>
            <a:off x="7869786" y="2479575"/>
            <a:ext cx="172725" cy="283800"/>
          </a:xfrm>
          <a:prstGeom prst="rect">
            <a:avLst/>
          </a:prstGeom>
          <a:noFill/>
          <a:ln>
            <a:noFill/>
          </a:ln>
        </p:spPr>
      </p:pic>
      <p:sp>
        <p:nvSpPr>
          <p:cNvPr id="1857" name="Google Shape;1857;p64"/>
          <p:cNvSpPr txBox="1"/>
          <p:nvPr/>
        </p:nvSpPr>
        <p:spPr>
          <a:xfrm>
            <a:off x="396750" y="4445550"/>
            <a:ext cx="845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computations of an MLP can be represented as a</a:t>
            </a:r>
            <a:r>
              <a:rPr b="1" i="0" lang="en-GB" sz="1400" u="none" cap="none" strike="noStrike">
                <a:solidFill>
                  <a:srgbClr val="000000"/>
                </a:solidFill>
                <a:latin typeface="Roboto"/>
                <a:ea typeface="Roboto"/>
                <a:cs typeface="Roboto"/>
                <a:sym typeface="Roboto"/>
              </a:rPr>
              <a:t> directed acyclic graph </a:t>
            </a:r>
            <a:r>
              <a:rPr b="0" i="0" lang="en-GB" sz="1400" u="none" cap="none" strike="noStrike">
                <a:solidFill>
                  <a:srgbClr val="000000"/>
                </a:solidFill>
                <a:latin typeface="Roboto"/>
                <a:ea typeface="Roboto"/>
                <a:cs typeface="Roboto"/>
                <a:sym typeface="Roboto"/>
              </a:rPr>
              <a:t>(DAG).</a:t>
            </a:r>
            <a:endParaRPr b="0" i="0" sz="1400" u="none" cap="none" strike="noStrike">
              <a:solidFill>
                <a:srgbClr val="000000"/>
              </a:solidFill>
              <a:latin typeface="Roboto"/>
              <a:ea typeface="Roboto"/>
              <a:cs typeface="Roboto"/>
              <a:sym typeface="Roboto"/>
            </a:endParaRPr>
          </a:p>
        </p:txBody>
      </p:sp>
      <p:pic>
        <p:nvPicPr>
          <p:cNvPr descr="\hat{y}(\mathbf{x},\mathbf{W}^{(1)}, \mathbf{W}^{(2)}) = f^{(2)}\big(\mathbf{W}^{(2)T} f^{(1)}(\mathbf{W}^{(1)T} \mathbf{x})\big)" id="1858" name="Google Shape;1858;p64"/>
          <p:cNvPicPr preferRelativeResize="0"/>
          <p:nvPr/>
        </p:nvPicPr>
        <p:blipFill rotWithShape="1">
          <a:blip r:embed="rId5">
            <a:alphaModFix/>
          </a:blip>
          <a:srcRect b="0" l="0" r="0" t="0"/>
          <a:stretch/>
        </p:blipFill>
        <p:spPr>
          <a:xfrm>
            <a:off x="358875" y="1422700"/>
            <a:ext cx="6648544" cy="486725"/>
          </a:xfrm>
          <a:prstGeom prst="rect">
            <a:avLst/>
          </a:prstGeom>
          <a:noFill/>
          <a:ln>
            <a:noFill/>
          </a:ln>
        </p:spPr>
      </p:pic>
      <p:sp>
        <p:nvSpPr>
          <p:cNvPr id="1859" name="Google Shape;1859;p6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63" name="Shape 1863"/>
        <p:cNvGrpSpPr/>
        <p:nvPr/>
      </p:nvGrpSpPr>
      <p:grpSpPr>
        <a:xfrm>
          <a:off x="0" y="0"/>
          <a:ext cx="0" cy="0"/>
          <a:chOff x="0" y="0"/>
          <a:chExt cx="0" cy="0"/>
        </a:xfrm>
      </p:grpSpPr>
      <p:sp>
        <p:nvSpPr>
          <p:cNvPr id="1864" name="Google Shape;1864;p6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Universal Approximation</a:t>
            </a:r>
            <a:endParaRPr sz="2600"/>
          </a:p>
        </p:txBody>
      </p:sp>
      <p:sp>
        <p:nvSpPr>
          <p:cNvPr id="1865" name="Google Shape;1865;p65"/>
          <p:cNvSpPr txBox="1"/>
          <p:nvPr/>
        </p:nvSpPr>
        <p:spPr>
          <a:xfrm>
            <a:off x="320550" y="864150"/>
            <a:ext cx="8451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E101A"/>
                </a:solidFill>
                <a:latin typeface="Roboto"/>
                <a:ea typeface="Roboto"/>
                <a:cs typeface="Roboto"/>
                <a:sym typeface="Roboto"/>
              </a:rPr>
              <a:t>The</a:t>
            </a:r>
            <a:r>
              <a:rPr b="1" i="0" lang="en-GB" sz="1400" u="none" cap="none" strike="noStrike">
                <a:solidFill>
                  <a:srgbClr val="0E101A"/>
                </a:solidFill>
                <a:latin typeface="Roboto"/>
                <a:ea typeface="Roboto"/>
                <a:cs typeface="Roboto"/>
                <a:sym typeface="Roboto"/>
              </a:rPr>
              <a:t> universal approximation theorem</a:t>
            </a:r>
            <a:r>
              <a:rPr b="0" i="0" lang="en-GB" sz="1400" u="none" cap="none" strike="noStrike">
                <a:solidFill>
                  <a:srgbClr val="0E101A"/>
                </a:solidFill>
                <a:latin typeface="Roboto"/>
                <a:ea typeface="Roboto"/>
                <a:cs typeface="Roboto"/>
                <a:sym typeface="Roboto"/>
              </a:rPr>
              <a:t> states that an </a:t>
            </a:r>
            <a:r>
              <a:rPr b="1" i="0" lang="en-GB" sz="1400" u="none" cap="none" strike="noStrike">
                <a:solidFill>
                  <a:srgbClr val="0E101A"/>
                </a:solidFill>
                <a:latin typeface="Roboto"/>
                <a:ea typeface="Roboto"/>
                <a:cs typeface="Roboto"/>
                <a:sym typeface="Roboto"/>
              </a:rPr>
              <a:t>MLP</a:t>
            </a:r>
            <a:r>
              <a:rPr b="0" i="0" lang="en-GB" sz="1400" u="none" cap="none" strike="noStrike">
                <a:solidFill>
                  <a:srgbClr val="0E101A"/>
                </a:solidFill>
                <a:latin typeface="Roboto"/>
                <a:ea typeface="Roboto"/>
                <a:cs typeface="Roboto"/>
                <a:sym typeface="Roboto"/>
              </a:rPr>
              <a:t> with </a:t>
            </a:r>
            <a:r>
              <a:rPr b="1" i="0" lang="en-GB" sz="1400" u="none" cap="none" strike="noStrike">
                <a:solidFill>
                  <a:srgbClr val="0E101A"/>
                </a:solidFill>
                <a:latin typeface="Roboto"/>
                <a:ea typeface="Roboto"/>
                <a:cs typeface="Roboto"/>
                <a:sym typeface="Roboto"/>
              </a:rPr>
              <a:t>1 hidden layer</a:t>
            </a:r>
            <a:r>
              <a:rPr b="0" i="0" lang="en-GB" sz="1400" u="none" cap="none" strike="noStrike">
                <a:solidFill>
                  <a:srgbClr val="0E101A"/>
                </a:solidFill>
                <a:latin typeface="Roboto"/>
                <a:ea typeface="Roboto"/>
                <a:cs typeface="Roboto"/>
                <a:sym typeface="Roboto"/>
              </a:rPr>
              <a:t> can approximate any </a:t>
            </a:r>
            <a:r>
              <a:rPr b="1" i="0" lang="en-GB" sz="1400" u="none" cap="none" strike="noStrike">
                <a:solidFill>
                  <a:srgbClr val="0E101A"/>
                </a:solidFill>
                <a:latin typeface="Roboto"/>
                <a:ea typeface="Roboto"/>
                <a:cs typeface="Roboto"/>
                <a:sym typeface="Roboto"/>
              </a:rPr>
              <a:t>continuous function</a:t>
            </a:r>
            <a:r>
              <a:rPr b="0" i="0" lang="en-GB" sz="1400" u="none" cap="none" strike="noStrike">
                <a:solidFill>
                  <a:srgbClr val="0E101A"/>
                </a:solidFill>
                <a:latin typeface="Roboto"/>
                <a:ea typeface="Roboto"/>
                <a:cs typeface="Roboto"/>
                <a:sym typeface="Roboto"/>
              </a:rPr>
              <a:t> arbitrarily well if </a:t>
            </a:r>
            <a:r>
              <a:rPr b="1" i="0" lang="en-GB" sz="1400" u="none" cap="none" strike="noStrike">
                <a:solidFill>
                  <a:srgbClr val="0E101A"/>
                </a:solidFill>
                <a:latin typeface="Roboto"/>
                <a:ea typeface="Roboto"/>
                <a:cs typeface="Roboto"/>
                <a:sym typeface="Roboto"/>
              </a:rPr>
              <a:t>enough neurons</a:t>
            </a:r>
            <a:r>
              <a:rPr b="0" i="0" lang="en-GB" sz="1400" u="none" cap="none" strike="noStrike">
                <a:solidFill>
                  <a:srgbClr val="0E101A"/>
                </a:solidFill>
                <a:latin typeface="Roboto"/>
                <a:ea typeface="Roboto"/>
                <a:cs typeface="Roboto"/>
                <a:sym typeface="Roboto"/>
              </a:rPr>
              <a:t> are employed (*).</a:t>
            </a:r>
            <a:endParaRPr b="0" i="0" sz="1700" u="none" cap="none" strike="noStrike">
              <a:solidFill>
                <a:srgbClr val="000000"/>
              </a:solidFill>
              <a:latin typeface="Roboto"/>
              <a:ea typeface="Roboto"/>
              <a:cs typeface="Roboto"/>
              <a:sym typeface="Roboto"/>
            </a:endParaRPr>
          </a:p>
        </p:txBody>
      </p:sp>
      <p:pic>
        <p:nvPicPr>
          <p:cNvPr id="1866" name="Google Shape;1866;p65"/>
          <p:cNvPicPr preferRelativeResize="0"/>
          <p:nvPr/>
        </p:nvPicPr>
        <p:blipFill rotWithShape="1">
          <a:blip r:embed="rId3">
            <a:alphaModFix/>
          </a:blip>
          <a:srcRect b="0" l="0" r="0" t="0"/>
          <a:stretch/>
        </p:blipFill>
        <p:spPr>
          <a:xfrm>
            <a:off x="496800" y="1818175"/>
            <a:ext cx="2640824" cy="1739164"/>
          </a:xfrm>
          <a:prstGeom prst="rect">
            <a:avLst/>
          </a:prstGeom>
          <a:noFill/>
          <a:ln>
            <a:noFill/>
          </a:ln>
        </p:spPr>
      </p:pic>
      <p:cxnSp>
        <p:nvCxnSpPr>
          <p:cNvPr id="1867" name="Google Shape;1867;p65"/>
          <p:cNvCxnSpPr/>
          <p:nvPr/>
        </p:nvCxnSpPr>
        <p:spPr>
          <a:xfrm flipH="1" rot="10800000">
            <a:off x="140025" y="4363038"/>
            <a:ext cx="9033900" cy="12000"/>
          </a:xfrm>
          <a:prstGeom prst="straightConnector1">
            <a:avLst/>
          </a:prstGeom>
          <a:noFill/>
          <a:ln cap="flat" cmpd="sng" w="9525">
            <a:solidFill>
              <a:schemeClr val="dk2"/>
            </a:solidFill>
            <a:prstDash val="solid"/>
            <a:round/>
            <a:headEnd len="sm" w="sm" type="none"/>
            <a:tailEnd len="sm" w="sm" type="none"/>
          </a:ln>
        </p:spPr>
      </p:cxnSp>
      <p:pic>
        <p:nvPicPr>
          <p:cNvPr id="1868" name="Google Shape;1868;p65"/>
          <p:cNvPicPr preferRelativeResize="0"/>
          <p:nvPr/>
        </p:nvPicPr>
        <p:blipFill rotWithShape="1">
          <a:blip r:embed="rId4">
            <a:alphaModFix/>
          </a:blip>
          <a:srcRect b="0" l="0" r="0" t="0"/>
          <a:stretch/>
        </p:blipFill>
        <p:spPr>
          <a:xfrm>
            <a:off x="3379525" y="1818175"/>
            <a:ext cx="5059434" cy="1739175"/>
          </a:xfrm>
          <a:prstGeom prst="rect">
            <a:avLst/>
          </a:prstGeom>
          <a:noFill/>
          <a:ln>
            <a:noFill/>
          </a:ln>
        </p:spPr>
      </p:pic>
      <p:cxnSp>
        <p:nvCxnSpPr>
          <p:cNvPr id="1869" name="Google Shape;1869;p65"/>
          <p:cNvCxnSpPr/>
          <p:nvPr/>
        </p:nvCxnSpPr>
        <p:spPr>
          <a:xfrm flipH="1" rot="10800000">
            <a:off x="4302150" y="3032875"/>
            <a:ext cx="6000" cy="53700"/>
          </a:xfrm>
          <a:prstGeom prst="straightConnector1">
            <a:avLst/>
          </a:prstGeom>
          <a:noFill/>
          <a:ln cap="flat" cmpd="sng" w="9525">
            <a:solidFill>
              <a:schemeClr val="dk2"/>
            </a:solidFill>
            <a:prstDash val="solid"/>
            <a:round/>
            <a:headEnd len="sm" w="sm" type="none"/>
            <a:tailEnd len="med" w="med" type="triangle"/>
          </a:ln>
        </p:spPr>
      </p:cxnSp>
      <p:sp>
        <p:nvSpPr>
          <p:cNvPr id="1870" name="Google Shape;1870;p65"/>
          <p:cNvSpPr txBox="1"/>
          <p:nvPr/>
        </p:nvSpPr>
        <p:spPr>
          <a:xfrm>
            <a:off x="174900" y="4318875"/>
            <a:ext cx="86733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 More precisely, the universal approximation theorem refers to Borel's measurable functions. Any continuous function on a closed and bounded set of RN is Borel measurable. This includes all the functions of practical interest.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 The theorem has been initially proved from sigmoid activations and later proved for a larger variety of functions (which include ReLU)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71" name="Google Shape;1871;p65"/>
          <p:cNvSpPr txBox="1"/>
          <p:nvPr/>
        </p:nvSpPr>
        <p:spPr>
          <a:xfrm>
            <a:off x="572825" y="3811000"/>
            <a:ext cx="18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More hidden neurons </a:t>
            </a:r>
            <a:endParaRPr b="0" i="0" sz="1400" u="none" cap="none" strike="noStrike">
              <a:solidFill>
                <a:srgbClr val="000000"/>
              </a:solidFill>
              <a:latin typeface="Roboto"/>
              <a:ea typeface="Roboto"/>
              <a:cs typeface="Roboto"/>
              <a:sym typeface="Roboto"/>
            </a:endParaRPr>
          </a:p>
        </p:txBody>
      </p:sp>
      <p:sp>
        <p:nvSpPr>
          <p:cNvPr id="1872" name="Google Shape;1872;p65"/>
          <p:cNvSpPr/>
          <p:nvPr/>
        </p:nvSpPr>
        <p:spPr>
          <a:xfrm>
            <a:off x="2708975" y="3897400"/>
            <a:ext cx="328200" cy="2274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65"/>
          <p:cNvSpPr txBox="1"/>
          <p:nvPr/>
        </p:nvSpPr>
        <p:spPr>
          <a:xfrm>
            <a:off x="3316025" y="3811000"/>
            <a:ext cx="18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Better approximation</a:t>
            </a:r>
            <a:endParaRPr b="0" i="0" sz="1400" u="none" cap="none" strike="noStrike">
              <a:solidFill>
                <a:srgbClr val="000000"/>
              </a:solidFill>
              <a:latin typeface="Roboto"/>
              <a:ea typeface="Roboto"/>
              <a:cs typeface="Roboto"/>
              <a:sym typeface="Roboto"/>
            </a:endParaRPr>
          </a:p>
        </p:txBody>
      </p:sp>
      <p:sp>
        <p:nvSpPr>
          <p:cNvPr id="1874" name="Google Shape;1874;p6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78" name="Shape 1878"/>
        <p:cNvGrpSpPr/>
        <p:nvPr/>
      </p:nvGrpSpPr>
      <p:grpSpPr>
        <a:xfrm>
          <a:off x="0" y="0"/>
          <a:ext cx="0" cy="0"/>
          <a:chOff x="0" y="0"/>
          <a:chExt cx="0" cy="0"/>
        </a:xfrm>
      </p:grpSpPr>
      <p:sp>
        <p:nvSpPr>
          <p:cNvPr id="1879" name="Google Shape;1879;p6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Universal Approximation</a:t>
            </a:r>
            <a:endParaRPr sz="2600"/>
          </a:p>
        </p:txBody>
      </p:sp>
      <p:sp>
        <p:nvSpPr>
          <p:cNvPr id="1880" name="Google Shape;1880;p66"/>
          <p:cNvSpPr txBox="1"/>
          <p:nvPr/>
        </p:nvSpPr>
        <p:spPr>
          <a:xfrm>
            <a:off x="320550" y="864150"/>
            <a:ext cx="8451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Regardless of what function we are trying to learn, we know that a large MLP will be able to </a:t>
            </a:r>
            <a:r>
              <a:rPr b="1" i="0" lang="en-GB" sz="1400" u="none" cap="none" strike="noStrike">
                <a:solidFill>
                  <a:srgbClr val="000000"/>
                </a:solidFill>
                <a:latin typeface="Roboto"/>
                <a:ea typeface="Roboto"/>
                <a:cs typeface="Roboto"/>
                <a:sym typeface="Roboto"/>
              </a:rPr>
              <a:t>represent</a:t>
            </a:r>
            <a:r>
              <a:rPr b="0" i="0" lang="en-GB" sz="1400" u="none" cap="none" strike="noStrike">
                <a:solidFill>
                  <a:srgbClr val="000000"/>
                </a:solidFill>
                <a:latin typeface="Roboto"/>
                <a:ea typeface="Roboto"/>
                <a:cs typeface="Roboto"/>
                <a:sym typeface="Roboto"/>
              </a:rPr>
              <a:t> that function.</a:t>
            </a:r>
            <a:endParaRPr b="0" i="0" sz="1400" u="none" cap="none" strike="noStrike">
              <a:solidFill>
                <a:srgbClr val="000000"/>
              </a:solidFill>
              <a:latin typeface="Roboto"/>
              <a:ea typeface="Roboto"/>
              <a:cs typeface="Roboto"/>
              <a:sym typeface="Roboto"/>
            </a:endParaRPr>
          </a:p>
        </p:txBody>
      </p:sp>
      <p:pic>
        <p:nvPicPr>
          <p:cNvPr id="1881" name="Google Shape;1881;p66"/>
          <p:cNvPicPr preferRelativeResize="0"/>
          <p:nvPr/>
        </p:nvPicPr>
        <p:blipFill rotWithShape="1">
          <a:blip r:embed="rId3">
            <a:alphaModFix/>
          </a:blip>
          <a:srcRect b="0" l="0" r="0" t="0"/>
          <a:stretch/>
        </p:blipFill>
        <p:spPr>
          <a:xfrm>
            <a:off x="586738" y="2802700"/>
            <a:ext cx="1844444" cy="1214700"/>
          </a:xfrm>
          <a:prstGeom prst="rect">
            <a:avLst/>
          </a:prstGeom>
          <a:noFill/>
          <a:ln>
            <a:noFill/>
          </a:ln>
        </p:spPr>
      </p:pic>
      <p:pic>
        <p:nvPicPr>
          <p:cNvPr id="1882" name="Google Shape;1882;p66"/>
          <p:cNvPicPr preferRelativeResize="0"/>
          <p:nvPr/>
        </p:nvPicPr>
        <p:blipFill rotWithShape="1">
          <a:blip r:embed="rId4">
            <a:alphaModFix/>
          </a:blip>
          <a:srcRect b="0" l="0" r="0" t="0"/>
          <a:stretch/>
        </p:blipFill>
        <p:spPr>
          <a:xfrm>
            <a:off x="410050" y="1724850"/>
            <a:ext cx="2197826" cy="755500"/>
          </a:xfrm>
          <a:prstGeom prst="rect">
            <a:avLst/>
          </a:prstGeom>
          <a:noFill/>
          <a:ln>
            <a:noFill/>
          </a:ln>
        </p:spPr>
      </p:pic>
      <p:pic>
        <p:nvPicPr>
          <p:cNvPr id="1883" name="Google Shape;1883;p66"/>
          <p:cNvPicPr preferRelativeResize="0"/>
          <p:nvPr/>
        </p:nvPicPr>
        <p:blipFill rotWithShape="1">
          <a:blip r:embed="rId5">
            <a:alphaModFix/>
          </a:blip>
          <a:srcRect b="0" l="0" r="0" t="0"/>
          <a:stretch/>
        </p:blipFill>
        <p:spPr>
          <a:xfrm>
            <a:off x="2897850" y="1860300"/>
            <a:ext cx="400199" cy="315385"/>
          </a:xfrm>
          <a:prstGeom prst="rect">
            <a:avLst/>
          </a:prstGeom>
          <a:noFill/>
          <a:ln>
            <a:noFill/>
          </a:ln>
        </p:spPr>
      </p:pic>
      <p:sp>
        <p:nvSpPr>
          <p:cNvPr id="1884" name="Google Shape;1884;p66"/>
          <p:cNvSpPr txBox="1"/>
          <p:nvPr/>
        </p:nvSpPr>
        <p:spPr>
          <a:xfrm>
            <a:off x="3359375" y="1710200"/>
            <a:ext cx="5447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However, there is </a:t>
            </a:r>
            <a:r>
              <a:rPr b="1" i="0" lang="en-GB" sz="1400" u="none" cap="none" strike="noStrike">
                <a:solidFill>
                  <a:srgbClr val="000000"/>
                </a:solidFill>
                <a:latin typeface="Roboto"/>
                <a:ea typeface="Roboto"/>
                <a:cs typeface="Roboto"/>
                <a:sym typeface="Roboto"/>
              </a:rPr>
              <a:t>no guarantee</a:t>
            </a:r>
            <a:r>
              <a:rPr b="0" i="0" lang="en-GB" sz="1400" u="none" cap="none" strike="noStrike">
                <a:solidFill>
                  <a:srgbClr val="000000"/>
                </a:solidFill>
                <a:latin typeface="Roboto"/>
                <a:ea typeface="Roboto"/>
                <a:cs typeface="Roboto"/>
                <a:sym typeface="Roboto"/>
              </a:rPr>
              <a:t> that the training algorithm will be </a:t>
            </a:r>
            <a:r>
              <a:rPr b="1" i="0" lang="en-GB" sz="1400" u="none" cap="none" strike="noStrike">
                <a:solidFill>
                  <a:srgbClr val="000000"/>
                </a:solidFill>
                <a:latin typeface="Roboto"/>
                <a:ea typeface="Roboto"/>
                <a:cs typeface="Roboto"/>
                <a:sym typeface="Roboto"/>
              </a:rPr>
              <a:t>learning that function</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885" name="Google Shape;1885;p66"/>
          <p:cNvSpPr txBox="1"/>
          <p:nvPr/>
        </p:nvSpPr>
        <p:spPr>
          <a:xfrm>
            <a:off x="2698950" y="2958600"/>
            <a:ext cx="6225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Even if an MLP </a:t>
            </a:r>
            <a:r>
              <a:rPr b="1" i="0" lang="en-GB" sz="1400" u="none" cap="none" strike="noStrike">
                <a:solidFill>
                  <a:srgbClr val="000000"/>
                </a:solidFill>
                <a:latin typeface="Roboto"/>
                <a:ea typeface="Roboto"/>
                <a:cs typeface="Roboto"/>
                <a:sym typeface="Roboto"/>
              </a:rPr>
              <a:t>can represent</a:t>
            </a:r>
            <a:r>
              <a:rPr b="0" i="0" lang="en-GB" sz="1400" u="none" cap="none" strike="noStrike">
                <a:solidFill>
                  <a:srgbClr val="000000"/>
                </a:solidFill>
                <a:latin typeface="Roboto"/>
                <a:ea typeface="Roboto"/>
                <a:cs typeface="Roboto"/>
                <a:sym typeface="Roboto"/>
              </a:rPr>
              <a:t> a function,</a:t>
            </a:r>
            <a:r>
              <a:rPr b="1" i="0" lang="en-GB" sz="1400" u="none" cap="none" strike="noStrike">
                <a:solidFill>
                  <a:srgbClr val="000000"/>
                </a:solidFill>
                <a:latin typeface="Roboto"/>
                <a:ea typeface="Roboto"/>
                <a:cs typeface="Roboto"/>
                <a:sym typeface="Roboto"/>
              </a:rPr>
              <a:t> learning can fail</a:t>
            </a:r>
            <a:r>
              <a:rPr b="0" i="0" lang="en-GB" sz="1400" u="none" cap="none" strike="noStrike">
                <a:solidFill>
                  <a:srgbClr val="000000"/>
                </a:solidFill>
                <a:latin typeface="Roboto"/>
                <a:ea typeface="Roboto"/>
                <a:cs typeface="Roboto"/>
                <a:sym typeface="Roboto"/>
              </a:rPr>
              <a:t>  because the training algorithm </a:t>
            </a:r>
            <a:r>
              <a:rPr b="1" i="0" lang="en-GB" sz="1400" u="none" cap="none" strike="noStrike">
                <a:solidFill>
                  <a:srgbClr val="000000"/>
                </a:solidFill>
                <a:latin typeface="Roboto"/>
                <a:ea typeface="Roboto"/>
                <a:cs typeface="Roboto"/>
                <a:sym typeface="Roboto"/>
              </a:rPr>
              <a:t>cannot find the parameters</a:t>
            </a:r>
            <a:r>
              <a:rPr b="0" i="0" lang="en-GB" sz="1400" u="none" cap="none" strike="noStrike">
                <a:solidFill>
                  <a:srgbClr val="000000"/>
                </a:solidFill>
                <a:latin typeface="Roboto"/>
                <a:ea typeface="Roboto"/>
                <a:cs typeface="Roboto"/>
                <a:sym typeface="Roboto"/>
              </a:rPr>
              <a:t> corresponding to the desired function. </a:t>
            </a:r>
            <a:endParaRPr b="0" i="0" sz="1400" u="none" cap="none" strike="noStrike">
              <a:solidFill>
                <a:srgbClr val="000000"/>
              </a:solidFill>
              <a:latin typeface="Roboto"/>
              <a:ea typeface="Roboto"/>
              <a:cs typeface="Roboto"/>
              <a:sym typeface="Roboto"/>
            </a:endParaRPr>
          </a:p>
        </p:txBody>
      </p:sp>
      <p:sp>
        <p:nvSpPr>
          <p:cNvPr id="1886" name="Google Shape;1886;p66"/>
          <p:cNvSpPr txBox="1"/>
          <p:nvPr/>
        </p:nvSpPr>
        <p:spPr>
          <a:xfrm>
            <a:off x="391950" y="4289125"/>
            <a:ext cx="830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common belief that neural networks with a single hidden layer were enough to solve any problem has slowed down the exploration of </a:t>
            </a:r>
            <a:r>
              <a:rPr b="1" i="0" lang="en-GB" sz="1400" u="none" cap="none" strike="noStrike">
                <a:solidFill>
                  <a:srgbClr val="000000"/>
                </a:solidFill>
                <a:latin typeface="Roboto"/>
                <a:ea typeface="Roboto"/>
                <a:cs typeface="Roboto"/>
                <a:sym typeface="Roboto"/>
              </a:rPr>
              <a:t>deep models</a:t>
            </a:r>
            <a:r>
              <a:rPr b="0" i="0" lang="en-GB" sz="1400" u="none" cap="none" strike="noStrike">
                <a:solidFill>
                  <a:srgbClr val="000000"/>
                </a:solidFill>
                <a:latin typeface="Roboto"/>
                <a:ea typeface="Roboto"/>
                <a:cs typeface="Roboto"/>
                <a:sym typeface="Roboto"/>
              </a:rPr>
              <a:t> (i.e,  models with many hidden layers).</a:t>
            </a:r>
            <a:endParaRPr b="0" i="0" sz="1400" u="none" cap="none" strike="noStrike">
              <a:solidFill>
                <a:srgbClr val="000000"/>
              </a:solidFill>
              <a:latin typeface="Roboto"/>
              <a:ea typeface="Roboto"/>
              <a:cs typeface="Roboto"/>
              <a:sym typeface="Roboto"/>
            </a:endParaRPr>
          </a:p>
        </p:txBody>
      </p:sp>
      <p:sp>
        <p:nvSpPr>
          <p:cNvPr id="1887" name="Google Shape;1887;p6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1000"/>
                                        <p:tgtEl>
                                          <p:spTgt spid="1883"/>
                                        </p:tgtEl>
                                      </p:cBhvr>
                                    </p:animEffect>
                                  </p:childTnLst>
                                </p:cTn>
                              </p:par>
                              <p:par>
                                <p:cTn fill="hold" nodeType="with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1000"/>
                                        <p:tgtEl>
                                          <p:spTgt spid="1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1000"/>
                                        <p:tgtEl>
                                          <p:spTgt spid="18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91" name="Shape 1891"/>
        <p:cNvGrpSpPr/>
        <p:nvPr/>
      </p:nvGrpSpPr>
      <p:grpSpPr>
        <a:xfrm>
          <a:off x="0" y="0"/>
          <a:ext cx="0" cy="0"/>
          <a:chOff x="0" y="0"/>
          <a:chExt cx="0" cy="0"/>
        </a:xfrm>
      </p:grpSpPr>
      <p:sp>
        <p:nvSpPr>
          <p:cNvPr id="1892" name="Google Shape;1892;p6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Deep Neural Networks</a:t>
            </a:r>
            <a:endParaRPr sz="2600"/>
          </a:p>
        </p:txBody>
      </p:sp>
      <p:sp>
        <p:nvSpPr>
          <p:cNvPr id="1893" name="Google Shape;1893;p67"/>
          <p:cNvSpPr txBox="1"/>
          <p:nvPr/>
        </p:nvSpPr>
        <p:spPr>
          <a:xfrm>
            <a:off x="352050" y="813575"/>
            <a:ext cx="8522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Today we know that neural networks with many hidden layers (</a:t>
            </a:r>
            <a:r>
              <a:rPr b="1" i="0" lang="en-GB" sz="1400" u="none" cap="none" strike="noStrike">
                <a:solidFill>
                  <a:srgbClr val="000000"/>
                </a:solidFill>
                <a:latin typeface="Roboto"/>
                <a:ea typeface="Roboto"/>
                <a:cs typeface="Roboto"/>
                <a:sym typeface="Roboto"/>
              </a:rPr>
              <a:t>deep neural networks</a:t>
            </a:r>
            <a:r>
              <a:rPr b="0" i="0" lang="en-GB" sz="1400" u="none" cap="none" strike="noStrike">
                <a:solidFill>
                  <a:srgbClr val="000000"/>
                </a:solidFill>
                <a:latin typeface="Roboto"/>
                <a:ea typeface="Roboto"/>
                <a:cs typeface="Roboto"/>
                <a:sym typeface="Roboto"/>
              </a:rPr>
              <a:t>) significantly outperform neural networks with a single (large) hidden layer (</a:t>
            </a:r>
            <a:r>
              <a:rPr b="1" i="0" lang="en-GB" sz="1400" u="none" cap="none" strike="noStrike">
                <a:solidFill>
                  <a:srgbClr val="000000"/>
                </a:solidFill>
                <a:latin typeface="Roboto"/>
                <a:ea typeface="Roboto"/>
                <a:cs typeface="Roboto"/>
                <a:sym typeface="Roboto"/>
              </a:rPr>
              <a:t>shallow neural networks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grpSp>
        <p:nvGrpSpPr>
          <p:cNvPr id="1894" name="Google Shape;1894;p67"/>
          <p:cNvGrpSpPr/>
          <p:nvPr/>
        </p:nvGrpSpPr>
        <p:grpSpPr>
          <a:xfrm>
            <a:off x="531840" y="2756463"/>
            <a:ext cx="3453916" cy="1644772"/>
            <a:chOff x="2401314" y="1359665"/>
            <a:chExt cx="5062908" cy="2254657"/>
          </a:xfrm>
        </p:grpSpPr>
        <p:sp>
          <p:nvSpPr>
            <p:cNvPr id="1895" name="Google Shape;1895;p67"/>
            <p:cNvSpPr/>
            <p:nvPr/>
          </p:nvSpPr>
          <p:spPr>
            <a:xfrm>
              <a:off x="2401314" y="1670154"/>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896" name="Google Shape;1896;p67"/>
            <p:cNvSpPr/>
            <p:nvPr/>
          </p:nvSpPr>
          <p:spPr>
            <a:xfrm>
              <a:off x="2401314" y="2246218"/>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897" name="Google Shape;1897;p67"/>
            <p:cNvSpPr/>
            <p:nvPr/>
          </p:nvSpPr>
          <p:spPr>
            <a:xfrm>
              <a:off x="2419794" y="2822281"/>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898" name="Google Shape;1898;p67"/>
            <p:cNvSpPr/>
            <p:nvPr/>
          </p:nvSpPr>
          <p:spPr>
            <a:xfrm>
              <a:off x="3337418" y="138250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899" name="Google Shape;1899;p67"/>
            <p:cNvSpPr/>
            <p:nvPr/>
          </p:nvSpPr>
          <p:spPr>
            <a:xfrm>
              <a:off x="3337418" y="195856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00" name="Google Shape;1900;p67"/>
            <p:cNvSpPr/>
            <p:nvPr/>
          </p:nvSpPr>
          <p:spPr>
            <a:xfrm>
              <a:off x="3355898" y="2534630"/>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01" name="Google Shape;1901;p67"/>
            <p:cNvSpPr/>
            <p:nvPr/>
          </p:nvSpPr>
          <p:spPr>
            <a:xfrm>
              <a:off x="3355898" y="318232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02" name="Google Shape;1902;p67"/>
            <p:cNvSpPr/>
            <p:nvPr/>
          </p:nvSpPr>
          <p:spPr>
            <a:xfrm>
              <a:off x="4219995" y="138250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03" name="Google Shape;1903;p67"/>
            <p:cNvSpPr/>
            <p:nvPr/>
          </p:nvSpPr>
          <p:spPr>
            <a:xfrm>
              <a:off x="4219995" y="195856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04" name="Google Shape;1904;p67"/>
            <p:cNvSpPr/>
            <p:nvPr/>
          </p:nvSpPr>
          <p:spPr>
            <a:xfrm>
              <a:off x="4238476" y="2534630"/>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05" name="Google Shape;1905;p67"/>
            <p:cNvSpPr/>
            <p:nvPr/>
          </p:nvSpPr>
          <p:spPr>
            <a:xfrm>
              <a:off x="4238476" y="318232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906" name="Google Shape;1906;p67"/>
            <p:cNvCxnSpPr>
              <a:stCxn id="1895" idx="6"/>
              <a:endCxn id="1898" idx="2"/>
            </p:cNvCxnSpPr>
            <p:nvPr/>
          </p:nvCxnSpPr>
          <p:spPr>
            <a:xfrm flipH="1" rot="10800000">
              <a:off x="2905314" y="1598454"/>
              <a:ext cx="432000" cy="287700"/>
            </a:xfrm>
            <a:prstGeom prst="straightConnector1">
              <a:avLst/>
            </a:prstGeom>
            <a:noFill/>
            <a:ln cap="flat" cmpd="sng" w="9525">
              <a:solidFill>
                <a:srgbClr val="000000"/>
              </a:solidFill>
              <a:prstDash val="solid"/>
              <a:round/>
              <a:headEnd len="sm" w="sm" type="none"/>
              <a:tailEnd len="sm" w="sm" type="none"/>
            </a:ln>
          </p:spPr>
        </p:cxnSp>
        <p:cxnSp>
          <p:nvCxnSpPr>
            <p:cNvPr id="1907" name="Google Shape;1907;p67"/>
            <p:cNvCxnSpPr>
              <a:endCxn id="1898" idx="2"/>
            </p:cNvCxnSpPr>
            <p:nvPr/>
          </p:nvCxnSpPr>
          <p:spPr>
            <a:xfrm flipH="1" rot="10800000">
              <a:off x="2905418" y="1598502"/>
              <a:ext cx="432000" cy="850200"/>
            </a:xfrm>
            <a:prstGeom prst="straightConnector1">
              <a:avLst/>
            </a:prstGeom>
            <a:noFill/>
            <a:ln cap="flat" cmpd="sng" w="9525">
              <a:solidFill>
                <a:srgbClr val="000000"/>
              </a:solidFill>
              <a:prstDash val="solid"/>
              <a:round/>
              <a:headEnd len="sm" w="sm" type="none"/>
              <a:tailEnd len="sm" w="sm" type="none"/>
            </a:ln>
          </p:spPr>
        </p:cxnSp>
        <p:cxnSp>
          <p:nvCxnSpPr>
            <p:cNvPr id="1908" name="Google Shape;1908;p67"/>
            <p:cNvCxnSpPr>
              <a:stCxn id="1897" idx="6"/>
              <a:endCxn id="1898" idx="2"/>
            </p:cNvCxnSpPr>
            <p:nvPr/>
          </p:nvCxnSpPr>
          <p:spPr>
            <a:xfrm flipH="1" rot="10800000">
              <a:off x="2923794" y="1598581"/>
              <a:ext cx="413700" cy="1439700"/>
            </a:xfrm>
            <a:prstGeom prst="straightConnector1">
              <a:avLst/>
            </a:prstGeom>
            <a:noFill/>
            <a:ln cap="flat" cmpd="sng" w="9525">
              <a:solidFill>
                <a:srgbClr val="000000"/>
              </a:solidFill>
              <a:prstDash val="solid"/>
              <a:round/>
              <a:headEnd len="sm" w="sm" type="none"/>
              <a:tailEnd len="sm" w="sm" type="none"/>
            </a:ln>
          </p:spPr>
        </p:cxnSp>
        <p:cxnSp>
          <p:nvCxnSpPr>
            <p:cNvPr id="1909" name="Google Shape;1909;p67"/>
            <p:cNvCxnSpPr>
              <a:stCxn id="1895" idx="6"/>
              <a:endCxn id="1899" idx="1"/>
            </p:cNvCxnSpPr>
            <p:nvPr/>
          </p:nvCxnSpPr>
          <p:spPr>
            <a:xfrm>
              <a:off x="2905314" y="1886154"/>
              <a:ext cx="505800" cy="135600"/>
            </a:xfrm>
            <a:prstGeom prst="straightConnector1">
              <a:avLst/>
            </a:prstGeom>
            <a:noFill/>
            <a:ln cap="flat" cmpd="sng" w="9525">
              <a:solidFill>
                <a:srgbClr val="000000"/>
              </a:solidFill>
              <a:prstDash val="solid"/>
              <a:round/>
              <a:headEnd len="sm" w="sm" type="none"/>
              <a:tailEnd len="sm" w="sm" type="none"/>
            </a:ln>
          </p:spPr>
        </p:cxnSp>
        <p:cxnSp>
          <p:nvCxnSpPr>
            <p:cNvPr id="1910" name="Google Shape;1910;p67"/>
            <p:cNvCxnSpPr>
              <a:stCxn id="1895" idx="6"/>
              <a:endCxn id="1900" idx="1"/>
            </p:cNvCxnSpPr>
            <p:nvPr/>
          </p:nvCxnSpPr>
          <p:spPr>
            <a:xfrm>
              <a:off x="2905314" y="1886154"/>
              <a:ext cx="524400" cy="711600"/>
            </a:xfrm>
            <a:prstGeom prst="straightConnector1">
              <a:avLst/>
            </a:prstGeom>
            <a:noFill/>
            <a:ln cap="flat" cmpd="sng" w="9525">
              <a:solidFill>
                <a:srgbClr val="000000"/>
              </a:solidFill>
              <a:prstDash val="solid"/>
              <a:round/>
              <a:headEnd len="sm" w="sm" type="none"/>
              <a:tailEnd len="sm" w="sm" type="none"/>
            </a:ln>
          </p:spPr>
        </p:cxnSp>
        <p:cxnSp>
          <p:nvCxnSpPr>
            <p:cNvPr id="1911" name="Google Shape;1911;p67"/>
            <p:cNvCxnSpPr>
              <a:endCxn id="1899" idx="1"/>
            </p:cNvCxnSpPr>
            <p:nvPr/>
          </p:nvCxnSpPr>
          <p:spPr>
            <a:xfrm flipH="1" rot="10800000">
              <a:off x="2905427" y="2021831"/>
              <a:ext cx="505800" cy="408000"/>
            </a:xfrm>
            <a:prstGeom prst="straightConnector1">
              <a:avLst/>
            </a:prstGeom>
            <a:noFill/>
            <a:ln cap="flat" cmpd="sng" w="9525">
              <a:solidFill>
                <a:srgbClr val="000000"/>
              </a:solidFill>
              <a:prstDash val="solid"/>
              <a:round/>
              <a:headEnd len="sm" w="sm" type="none"/>
              <a:tailEnd len="sm" w="sm" type="none"/>
            </a:ln>
          </p:spPr>
        </p:cxnSp>
        <p:cxnSp>
          <p:nvCxnSpPr>
            <p:cNvPr id="1912" name="Google Shape;1912;p67"/>
            <p:cNvCxnSpPr>
              <a:stCxn id="1896" idx="6"/>
              <a:endCxn id="1900" idx="1"/>
            </p:cNvCxnSpPr>
            <p:nvPr/>
          </p:nvCxnSpPr>
          <p:spPr>
            <a:xfrm>
              <a:off x="2905314" y="2462218"/>
              <a:ext cx="524400" cy="135600"/>
            </a:xfrm>
            <a:prstGeom prst="straightConnector1">
              <a:avLst/>
            </a:prstGeom>
            <a:noFill/>
            <a:ln cap="flat" cmpd="sng" w="9525">
              <a:solidFill>
                <a:srgbClr val="000000"/>
              </a:solidFill>
              <a:prstDash val="solid"/>
              <a:round/>
              <a:headEnd len="sm" w="sm" type="none"/>
              <a:tailEnd len="sm" w="sm" type="none"/>
            </a:ln>
          </p:spPr>
        </p:cxnSp>
        <p:cxnSp>
          <p:nvCxnSpPr>
            <p:cNvPr id="1913" name="Google Shape;1913;p67"/>
            <p:cNvCxnSpPr>
              <a:endCxn id="1901" idx="1"/>
            </p:cNvCxnSpPr>
            <p:nvPr/>
          </p:nvCxnSpPr>
          <p:spPr>
            <a:xfrm>
              <a:off x="2923907" y="2491387"/>
              <a:ext cx="505800" cy="754200"/>
            </a:xfrm>
            <a:prstGeom prst="straightConnector1">
              <a:avLst/>
            </a:prstGeom>
            <a:noFill/>
            <a:ln cap="flat" cmpd="sng" w="9525">
              <a:solidFill>
                <a:srgbClr val="000000"/>
              </a:solidFill>
              <a:prstDash val="solid"/>
              <a:round/>
              <a:headEnd len="sm" w="sm" type="none"/>
              <a:tailEnd len="sm" w="sm" type="none"/>
            </a:ln>
          </p:spPr>
        </p:cxnSp>
        <p:cxnSp>
          <p:nvCxnSpPr>
            <p:cNvPr id="1914" name="Google Shape;1914;p67"/>
            <p:cNvCxnSpPr>
              <a:stCxn id="1897" idx="6"/>
              <a:endCxn id="1899" idx="2"/>
            </p:cNvCxnSpPr>
            <p:nvPr/>
          </p:nvCxnSpPr>
          <p:spPr>
            <a:xfrm flipH="1" rot="10800000">
              <a:off x="2923794" y="2174581"/>
              <a:ext cx="413700" cy="863700"/>
            </a:xfrm>
            <a:prstGeom prst="straightConnector1">
              <a:avLst/>
            </a:prstGeom>
            <a:noFill/>
            <a:ln cap="flat" cmpd="sng" w="9525">
              <a:solidFill>
                <a:srgbClr val="000000"/>
              </a:solidFill>
              <a:prstDash val="solid"/>
              <a:round/>
              <a:headEnd len="sm" w="sm" type="none"/>
              <a:tailEnd len="sm" w="sm" type="none"/>
            </a:ln>
          </p:spPr>
        </p:cxnSp>
        <p:cxnSp>
          <p:nvCxnSpPr>
            <p:cNvPr id="1915" name="Google Shape;1915;p67"/>
            <p:cNvCxnSpPr>
              <a:stCxn id="1897" idx="6"/>
              <a:endCxn id="1900" idx="1"/>
            </p:cNvCxnSpPr>
            <p:nvPr/>
          </p:nvCxnSpPr>
          <p:spPr>
            <a:xfrm flipH="1" rot="10800000">
              <a:off x="2923794" y="2597881"/>
              <a:ext cx="505800" cy="440400"/>
            </a:xfrm>
            <a:prstGeom prst="straightConnector1">
              <a:avLst/>
            </a:prstGeom>
            <a:noFill/>
            <a:ln cap="flat" cmpd="sng" w="9525">
              <a:solidFill>
                <a:srgbClr val="000000"/>
              </a:solidFill>
              <a:prstDash val="solid"/>
              <a:round/>
              <a:headEnd len="sm" w="sm" type="none"/>
              <a:tailEnd len="sm" w="sm" type="none"/>
            </a:ln>
          </p:spPr>
        </p:cxnSp>
        <p:cxnSp>
          <p:nvCxnSpPr>
            <p:cNvPr id="1916" name="Google Shape;1916;p67"/>
            <p:cNvCxnSpPr>
              <a:stCxn id="1897" idx="6"/>
              <a:endCxn id="1901" idx="1"/>
            </p:cNvCxnSpPr>
            <p:nvPr/>
          </p:nvCxnSpPr>
          <p:spPr>
            <a:xfrm>
              <a:off x="2923794" y="3038281"/>
              <a:ext cx="505800" cy="207300"/>
            </a:xfrm>
            <a:prstGeom prst="straightConnector1">
              <a:avLst/>
            </a:prstGeom>
            <a:noFill/>
            <a:ln cap="flat" cmpd="sng" w="9525">
              <a:solidFill>
                <a:srgbClr val="000000"/>
              </a:solidFill>
              <a:prstDash val="solid"/>
              <a:round/>
              <a:headEnd len="sm" w="sm" type="none"/>
              <a:tailEnd len="sm" w="sm" type="none"/>
            </a:ln>
          </p:spPr>
        </p:cxnSp>
        <p:cxnSp>
          <p:nvCxnSpPr>
            <p:cNvPr id="1917" name="Google Shape;1917;p67"/>
            <p:cNvCxnSpPr>
              <a:endCxn id="1901" idx="1"/>
            </p:cNvCxnSpPr>
            <p:nvPr/>
          </p:nvCxnSpPr>
          <p:spPr>
            <a:xfrm>
              <a:off x="2914607" y="1879987"/>
              <a:ext cx="515100" cy="1365600"/>
            </a:xfrm>
            <a:prstGeom prst="straightConnector1">
              <a:avLst/>
            </a:prstGeom>
            <a:noFill/>
            <a:ln cap="flat" cmpd="sng" w="9525">
              <a:solidFill>
                <a:srgbClr val="000000"/>
              </a:solidFill>
              <a:prstDash val="solid"/>
              <a:round/>
              <a:headEnd len="sm" w="sm" type="none"/>
              <a:tailEnd len="sm" w="sm" type="none"/>
            </a:ln>
          </p:spPr>
        </p:cxnSp>
        <p:cxnSp>
          <p:nvCxnSpPr>
            <p:cNvPr id="1918" name="Google Shape;1918;p67"/>
            <p:cNvCxnSpPr>
              <a:endCxn id="1902" idx="2"/>
            </p:cNvCxnSpPr>
            <p:nvPr/>
          </p:nvCxnSpPr>
          <p:spPr>
            <a:xfrm>
              <a:off x="3841395" y="1598502"/>
              <a:ext cx="378600" cy="0"/>
            </a:xfrm>
            <a:prstGeom prst="straightConnector1">
              <a:avLst/>
            </a:prstGeom>
            <a:noFill/>
            <a:ln cap="flat" cmpd="sng" w="9525">
              <a:solidFill>
                <a:srgbClr val="000000"/>
              </a:solidFill>
              <a:prstDash val="solid"/>
              <a:round/>
              <a:headEnd len="sm" w="sm" type="none"/>
              <a:tailEnd len="sm" w="sm" type="none"/>
            </a:ln>
          </p:spPr>
        </p:cxnSp>
        <p:cxnSp>
          <p:nvCxnSpPr>
            <p:cNvPr id="1919" name="Google Shape;1919;p67"/>
            <p:cNvCxnSpPr>
              <a:stCxn id="1898" idx="6"/>
              <a:endCxn id="1903" idx="1"/>
            </p:cNvCxnSpPr>
            <p:nvPr/>
          </p:nvCxnSpPr>
          <p:spPr>
            <a:xfrm>
              <a:off x="3841418" y="1598502"/>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1920" name="Google Shape;1920;p67"/>
            <p:cNvCxnSpPr>
              <a:stCxn id="1898" idx="6"/>
              <a:endCxn id="1904" idx="1"/>
            </p:cNvCxnSpPr>
            <p:nvPr/>
          </p:nvCxnSpPr>
          <p:spPr>
            <a:xfrm>
              <a:off x="3841418" y="1598502"/>
              <a:ext cx="471000" cy="999300"/>
            </a:xfrm>
            <a:prstGeom prst="straightConnector1">
              <a:avLst/>
            </a:prstGeom>
            <a:noFill/>
            <a:ln cap="flat" cmpd="sng" w="9525">
              <a:solidFill>
                <a:srgbClr val="000000"/>
              </a:solidFill>
              <a:prstDash val="solid"/>
              <a:round/>
              <a:headEnd len="sm" w="sm" type="none"/>
              <a:tailEnd len="sm" w="sm" type="none"/>
            </a:ln>
          </p:spPr>
        </p:cxnSp>
        <p:cxnSp>
          <p:nvCxnSpPr>
            <p:cNvPr id="1921" name="Google Shape;1921;p67"/>
            <p:cNvCxnSpPr>
              <a:stCxn id="1898" idx="6"/>
              <a:endCxn id="1905" idx="1"/>
            </p:cNvCxnSpPr>
            <p:nvPr/>
          </p:nvCxnSpPr>
          <p:spPr>
            <a:xfrm>
              <a:off x="3841418" y="1598502"/>
              <a:ext cx="471000" cy="1647000"/>
            </a:xfrm>
            <a:prstGeom prst="straightConnector1">
              <a:avLst/>
            </a:prstGeom>
            <a:noFill/>
            <a:ln cap="flat" cmpd="sng" w="9525">
              <a:solidFill>
                <a:srgbClr val="000000"/>
              </a:solidFill>
              <a:prstDash val="solid"/>
              <a:round/>
              <a:headEnd len="sm" w="sm" type="none"/>
              <a:tailEnd len="sm" w="sm" type="none"/>
            </a:ln>
          </p:spPr>
        </p:cxnSp>
        <p:cxnSp>
          <p:nvCxnSpPr>
            <p:cNvPr id="1922" name="Google Shape;1922;p67"/>
            <p:cNvCxnSpPr/>
            <p:nvPr/>
          </p:nvCxnSpPr>
          <p:spPr>
            <a:xfrm>
              <a:off x="3859955" y="2174590"/>
              <a:ext cx="378600" cy="0"/>
            </a:xfrm>
            <a:prstGeom prst="straightConnector1">
              <a:avLst/>
            </a:prstGeom>
            <a:noFill/>
            <a:ln cap="flat" cmpd="sng" w="9525">
              <a:solidFill>
                <a:srgbClr val="000000"/>
              </a:solidFill>
              <a:prstDash val="solid"/>
              <a:round/>
              <a:headEnd len="sm" w="sm" type="none"/>
              <a:tailEnd len="sm" w="sm" type="none"/>
            </a:ln>
          </p:spPr>
        </p:cxnSp>
        <p:cxnSp>
          <p:nvCxnSpPr>
            <p:cNvPr id="1923" name="Google Shape;1923;p67"/>
            <p:cNvCxnSpPr>
              <a:stCxn id="1899" idx="6"/>
              <a:endCxn id="1902" idx="2"/>
            </p:cNvCxnSpPr>
            <p:nvPr/>
          </p:nvCxnSpPr>
          <p:spPr>
            <a:xfrm flipH="1" rot="10800000">
              <a:off x="3841418" y="1598566"/>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1924" name="Google Shape;1924;p67"/>
            <p:cNvCxnSpPr>
              <a:stCxn id="1899" idx="6"/>
              <a:endCxn id="1904" idx="1"/>
            </p:cNvCxnSpPr>
            <p:nvPr/>
          </p:nvCxnSpPr>
          <p:spPr>
            <a:xfrm>
              <a:off x="3841418" y="2174566"/>
              <a:ext cx="471000" cy="423300"/>
            </a:xfrm>
            <a:prstGeom prst="straightConnector1">
              <a:avLst/>
            </a:prstGeom>
            <a:noFill/>
            <a:ln cap="flat" cmpd="sng" w="9525">
              <a:solidFill>
                <a:srgbClr val="000000"/>
              </a:solidFill>
              <a:prstDash val="solid"/>
              <a:round/>
              <a:headEnd len="sm" w="sm" type="none"/>
              <a:tailEnd len="sm" w="sm" type="none"/>
            </a:ln>
          </p:spPr>
        </p:cxnSp>
        <p:cxnSp>
          <p:nvCxnSpPr>
            <p:cNvPr id="1925" name="Google Shape;1925;p67"/>
            <p:cNvCxnSpPr>
              <a:stCxn id="1899" idx="6"/>
              <a:endCxn id="1905" idx="1"/>
            </p:cNvCxnSpPr>
            <p:nvPr/>
          </p:nvCxnSpPr>
          <p:spPr>
            <a:xfrm>
              <a:off x="3841418" y="2174566"/>
              <a:ext cx="471000" cy="1071000"/>
            </a:xfrm>
            <a:prstGeom prst="straightConnector1">
              <a:avLst/>
            </a:prstGeom>
            <a:noFill/>
            <a:ln cap="flat" cmpd="sng" w="9525">
              <a:solidFill>
                <a:srgbClr val="000000"/>
              </a:solidFill>
              <a:prstDash val="solid"/>
              <a:round/>
              <a:headEnd len="sm" w="sm" type="none"/>
              <a:tailEnd len="sm" w="sm" type="none"/>
            </a:ln>
          </p:spPr>
        </p:cxnSp>
        <p:cxnSp>
          <p:nvCxnSpPr>
            <p:cNvPr id="1926" name="Google Shape;1926;p67"/>
            <p:cNvCxnSpPr/>
            <p:nvPr/>
          </p:nvCxnSpPr>
          <p:spPr>
            <a:xfrm>
              <a:off x="3841474" y="2750653"/>
              <a:ext cx="378600" cy="0"/>
            </a:xfrm>
            <a:prstGeom prst="straightConnector1">
              <a:avLst/>
            </a:prstGeom>
            <a:noFill/>
            <a:ln cap="flat" cmpd="sng" w="9525">
              <a:solidFill>
                <a:srgbClr val="000000"/>
              </a:solidFill>
              <a:prstDash val="solid"/>
              <a:round/>
              <a:headEnd len="sm" w="sm" type="none"/>
              <a:tailEnd len="sm" w="sm" type="none"/>
            </a:ln>
          </p:spPr>
        </p:cxnSp>
        <p:cxnSp>
          <p:nvCxnSpPr>
            <p:cNvPr id="1927" name="Google Shape;1927;p67"/>
            <p:cNvCxnSpPr>
              <a:stCxn id="1900" idx="6"/>
              <a:endCxn id="1903" idx="2"/>
            </p:cNvCxnSpPr>
            <p:nvPr/>
          </p:nvCxnSpPr>
          <p:spPr>
            <a:xfrm flipH="1" rot="10800000">
              <a:off x="3859898" y="2174630"/>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1928" name="Google Shape;1928;p67"/>
            <p:cNvCxnSpPr>
              <a:stCxn id="1900" idx="6"/>
              <a:endCxn id="1902" idx="2"/>
            </p:cNvCxnSpPr>
            <p:nvPr/>
          </p:nvCxnSpPr>
          <p:spPr>
            <a:xfrm flipH="1" rot="10800000">
              <a:off x="3859898" y="1598630"/>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1929" name="Google Shape;1929;p67"/>
            <p:cNvCxnSpPr/>
            <p:nvPr/>
          </p:nvCxnSpPr>
          <p:spPr>
            <a:xfrm>
              <a:off x="3841474" y="3398345"/>
              <a:ext cx="378600" cy="0"/>
            </a:xfrm>
            <a:prstGeom prst="straightConnector1">
              <a:avLst/>
            </a:prstGeom>
            <a:noFill/>
            <a:ln cap="flat" cmpd="sng" w="9525">
              <a:solidFill>
                <a:srgbClr val="000000"/>
              </a:solidFill>
              <a:prstDash val="solid"/>
              <a:round/>
              <a:headEnd len="sm" w="sm" type="none"/>
              <a:tailEnd len="sm" w="sm" type="none"/>
            </a:ln>
          </p:spPr>
        </p:cxnSp>
        <p:cxnSp>
          <p:nvCxnSpPr>
            <p:cNvPr id="1930" name="Google Shape;1930;p67"/>
            <p:cNvCxnSpPr>
              <a:stCxn id="1901" idx="6"/>
              <a:endCxn id="1904" idx="2"/>
            </p:cNvCxnSpPr>
            <p:nvPr/>
          </p:nvCxnSpPr>
          <p:spPr>
            <a:xfrm flipH="1" rot="10800000">
              <a:off x="3859898" y="275062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1931" name="Google Shape;1931;p67"/>
            <p:cNvCxnSpPr>
              <a:stCxn id="1901" idx="6"/>
              <a:endCxn id="1903" idx="2"/>
            </p:cNvCxnSpPr>
            <p:nvPr/>
          </p:nvCxnSpPr>
          <p:spPr>
            <a:xfrm flipH="1" rot="10800000">
              <a:off x="3859898" y="2174622"/>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1932" name="Google Shape;1932;p67"/>
            <p:cNvCxnSpPr>
              <a:stCxn id="1901" idx="6"/>
              <a:endCxn id="1902" idx="2"/>
            </p:cNvCxnSpPr>
            <p:nvPr/>
          </p:nvCxnSpPr>
          <p:spPr>
            <a:xfrm flipH="1" rot="10800000">
              <a:off x="3859898" y="1598622"/>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1933" name="Google Shape;1933;p67"/>
            <p:cNvCxnSpPr>
              <a:stCxn id="1900" idx="6"/>
              <a:endCxn id="1905" idx="1"/>
            </p:cNvCxnSpPr>
            <p:nvPr/>
          </p:nvCxnSpPr>
          <p:spPr>
            <a:xfrm>
              <a:off x="3859898" y="2750630"/>
              <a:ext cx="452400" cy="495000"/>
            </a:xfrm>
            <a:prstGeom prst="straightConnector1">
              <a:avLst/>
            </a:prstGeom>
            <a:noFill/>
            <a:ln cap="flat" cmpd="sng" w="9525">
              <a:solidFill>
                <a:srgbClr val="000000"/>
              </a:solidFill>
              <a:prstDash val="solid"/>
              <a:round/>
              <a:headEnd len="sm" w="sm" type="none"/>
              <a:tailEnd len="sm" w="sm" type="none"/>
            </a:ln>
          </p:spPr>
        </p:cxnSp>
        <p:sp>
          <p:nvSpPr>
            <p:cNvPr id="1934" name="Google Shape;1934;p67"/>
            <p:cNvSpPr/>
            <p:nvPr/>
          </p:nvSpPr>
          <p:spPr>
            <a:xfrm>
              <a:off x="5110597" y="1364033"/>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35" name="Google Shape;1935;p67"/>
            <p:cNvSpPr/>
            <p:nvPr/>
          </p:nvSpPr>
          <p:spPr>
            <a:xfrm>
              <a:off x="5110597" y="1940098"/>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36" name="Google Shape;1936;p67"/>
            <p:cNvSpPr/>
            <p:nvPr/>
          </p:nvSpPr>
          <p:spPr>
            <a:xfrm>
              <a:off x="5129078" y="2516162"/>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37" name="Google Shape;1937;p67"/>
            <p:cNvSpPr/>
            <p:nvPr/>
          </p:nvSpPr>
          <p:spPr>
            <a:xfrm>
              <a:off x="5129078" y="3163854"/>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938" name="Google Shape;1938;p67"/>
            <p:cNvCxnSpPr>
              <a:endCxn id="1934" idx="2"/>
            </p:cNvCxnSpPr>
            <p:nvPr/>
          </p:nvCxnSpPr>
          <p:spPr>
            <a:xfrm>
              <a:off x="4731997" y="1580033"/>
              <a:ext cx="378600" cy="0"/>
            </a:xfrm>
            <a:prstGeom prst="straightConnector1">
              <a:avLst/>
            </a:prstGeom>
            <a:noFill/>
            <a:ln cap="flat" cmpd="sng" w="9525">
              <a:solidFill>
                <a:srgbClr val="000000"/>
              </a:solidFill>
              <a:prstDash val="solid"/>
              <a:round/>
              <a:headEnd len="sm" w="sm" type="none"/>
              <a:tailEnd len="sm" w="sm" type="none"/>
            </a:ln>
          </p:spPr>
        </p:cxnSp>
        <p:cxnSp>
          <p:nvCxnSpPr>
            <p:cNvPr id="1939" name="Google Shape;1939;p67"/>
            <p:cNvCxnSpPr>
              <a:endCxn id="1935" idx="1"/>
            </p:cNvCxnSpPr>
            <p:nvPr/>
          </p:nvCxnSpPr>
          <p:spPr>
            <a:xfrm>
              <a:off x="4732006" y="1580063"/>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1940" name="Google Shape;1940;p67"/>
            <p:cNvCxnSpPr>
              <a:endCxn id="1936" idx="1"/>
            </p:cNvCxnSpPr>
            <p:nvPr/>
          </p:nvCxnSpPr>
          <p:spPr>
            <a:xfrm>
              <a:off x="4732187" y="1580127"/>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1941" name="Google Shape;1941;p67"/>
            <p:cNvCxnSpPr>
              <a:endCxn id="1937" idx="1"/>
            </p:cNvCxnSpPr>
            <p:nvPr/>
          </p:nvCxnSpPr>
          <p:spPr>
            <a:xfrm>
              <a:off x="4732187" y="1580119"/>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1942" name="Google Shape;1942;p67"/>
            <p:cNvCxnSpPr/>
            <p:nvPr/>
          </p:nvCxnSpPr>
          <p:spPr>
            <a:xfrm>
              <a:off x="4750557" y="2156122"/>
              <a:ext cx="378600" cy="0"/>
            </a:xfrm>
            <a:prstGeom prst="straightConnector1">
              <a:avLst/>
            </a:prstGeom>
            <a:noFill/>
            <a:ln cap="flat" cmpd="sng" w="9525">
              <a:solidFill>
                <a:srgbClr val="000000"/>
              </a:solidFill>
              <a:prstDash val="solid"/>
              <a:round/>
              <a:headEnd len="sm" w="sm" type="none"/>
              <a:tailEnd len="sm" w="sm" type="none"/>
            </a:ln>
          </p:spPr>
        </p:cxnSp>
        <p:cxnSp>
          <p:nvCxnSpPr>
            <p:cNvPr id="1943" name="Google Shape;1943;p67"/>
            <p:cNvCxnSpPr>
              <a:endCxn id="1934" idx="2"/>
            </p:cNvCxnSpPr>
            <p:nvPr/>
          </p:nvCxnSpPr>
          <p:spPr>
            <a:xfrm flipH="1" rot="10800000">
              <a:off x="4731997" y="1580033"/>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1944" name="Google Shape;1944;p67"/>
            <p:cNvCxnSpPr>
              <a:endCxn id="1936" idx="1"/>
            </p:cNvCxnSpPr>
            <p:nvPr/>
          </p:nvCxnSpPr>
          <p:spPr>
            <a:xfrm>
              <a:off x="4732187" y="2156127"/>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1945" name="Google Shape;1945;p67"/>
            <p:cNvCxnSpPr>
              <a:endCxn id="1937" idx="1"/>
            </p:cNvCxnSpPr>
            <p:nvPr/>
          </p:nvCxnSpPr>
          <p:spPr>
            <a:xfrm>
              <a:off x="4732187" y="2156119"/>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1946" name="Google Shape;1946;p67"/>
            <p:cNvCxnSpPr/>
            <p:nvPr/>
          </p:nvCxnSpPr>
          <p:spPr>
            <a:xfrm>
              <a:off x="4732076" y="2732186"/>
              <a:ext cx="378600" cy="0"/>
            </a:xfrm>
            <a:prstGeom prst="straightConnector1">
              <a:avLst/>
            </a:prstGeom>
            <a:noFill/>
            <a:ln cap="flat" cmpd="sng" w="9525">
              <a:solidFill>
                <a:srgbClr val="000000"/>
              </a:solidFill>
              <a:prstDash val="solid"/>
              <a:round/>
              <a:headEnd len="sm" w="sm" type="none"/>
              <a:tailEnd len="sm" w="sm" type="none"/>
            </a:ln>
          </p:spPr>
        </p:cxnSp>
        <p:cxnSp>
          <p:nvCxnSpPr>
            <p:cNvPr id="1947" name="Google Shape;1947;p67"/>
            <p:cNvCxnSpPr>
              <a:endCxn id="1935" idx="2"/>
            </p:cNvCxnSpPr>
            <p:nvPr/>
          </p:nvCxnSpPr>
          <p:spPr>
            <a:xfrm flipH="1" rot="10800000">
              <a:off x="4750597" y="2156098"/>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1948" name="Google Shape;1948;p67"/>
            <p:cNvCxnSpPr>
              <a:endCxn id="1934" idx="2"/>
            </p:cNvCxnSpPr>
            <p:nvPr/>
          </p:nvCxnSpPr>
          <p:spPr>
            <a:xfrm flipH="1" rot="10800000">
              <a:off x="4750597" y="1580033"/>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1949" name="Google Shape;1949;p67"/>
            <p:cNvCxnSpPr/>
            <p:nvPr/>
          </p:nvCxnSpPr>
          <p:spPr>
            <a:xfrm>
              <a:off x="4732076" y="3379877"/>
              <a:ext cx="378600" cy="0"/>
            </a:xfrm>
            <a:prstGeom prst="straightConnector1">
              <a:avLst/>
            </a:prstGeom>
            <a:noFill/>
            <a:ln cap="flat" cmpd="sng" w="9525">
              <a:solidFill>
                <a:srgbClr val="000000"/>
              </a:solidFill>
              <a:prstDash val="solid"/>
              <a:round/>
              <a:headEnd len="sm" w="sm" type="none"/>
              <a:tailEnd len="sm" w="sm" type="none"/>
            </a:ln>
          </p:spPr>
        </p:cxnSp>
        <p:cxnSp>
          <p:nvCxnSpPr>
            <p:cNvPr id="1950" name="Google Shape;1950;p67"/>
            <p:cNvCxnSpPr>
              <a:endCxn id="1936" idx="2"/>
            </p:cNvCxnSpPr>
            <p:nvPr/>
          </p:nvCxnSpPr>
          <p:spPr>
            <a:xfrm flipH="1" rot="10800000">
              <a:off x="4750478" y="273216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1951" name="Google Shape;1951;p67"/>
            <p:cNvCxnSpPr>
              <a:endCxn id="1935" idx="2"/>
            </p:cNvCxnSpPr>
            <p:nvPr/>
          </p:nvCxnSpPr>
          <p:spPr>
            <a:xfrm flipH="1" rot="10800000">
              <a:off x="4750597" y="2156098"/>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1952" name="Google Shape;1952;p67"/>
            <p:cNvCxnSpPr>
              <a:endCxn id="1934" idx="2"/>
            </p:cNvCxnSpPr>
            <p:nvPr/>
          </p:nvCxnSpPr>
          <p:spPr>
            <a:xfrm flipH="1" rot="10800000">
              <a:off x="4750597" y="1580033"/>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1953" name="Google Shape;1953;p67"/>
            <p:cNvCxnSpPr>
              <a:endCxn id="1937" idx="1"/>
            </p:cNvCxnSpPr>
            <p:nvPr/>
          </p:nvCxnSpPr>
          <p:spPr>
            <a:xfrm>
              <a:off x="4750487" y="2732119"/>
              <a:ext cx="452400" cy="495000"/>
            </a:xfrm>
            <a:prstGeom prst="straightConnector1">
              <a:avLst/>
            </a:prstGeom>
            <a:noFill/>
            <a:ln cap="flat" cmpd="sng" w="9525">
              <a:solidFill>
                <a:srgbClr val="000000"/>
              </a:solidFill>
              <a:prstDash val="solid"/>
              <a:round/>
              <a:headEnd len="sm" w="sm" type="none"/>
              <a:tailEnd len="sm" w="sm" type="none"/>
            </a:ln>
          </p:spPr>
        </p:cxnSp>
        <p:sp>
          <p:nvSpPr>
            <p:cNvPr id="1954" name="Google Shape;1954;p67"/>
            <p:cNvSpPr/>
            <p:nvPr/>
          </p:nvSpPr>
          <p:spPr>
            <a:xfrm>
              <a:off x="5998055" y="1359665"/>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55" name="Google Shape;1955;p67"/>
            <p:cNvSpPr/>
            <p:nvPr/>
          </p:nvSpPr>
          <p:spPr>
            <a:xfrm>
              <a:off x="5998055" y="1935729"/>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56" name="Google Shape;1956;p67"/>
            <p:cNvSpPr/>
            <p:nvPr/>
          </p:nvSpPr>
          <p:spPr>
            <a:xfrm>
              <a:off x="6016536" y="2511793"/>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57" name="Google Shape;1957;p67"/>
            <p:cNvSpPr/>
            <p:nvPr/>
          </p:nvSpPr>
          <p:spPr>
            <a:xfrm>
              <a:off x="6016536" y="3159486"/>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958" name="Google Shape;1958;p67"/>
            <p:cNvCxnSpPr>
              <a:endCxn id="1954" idx="2"/>
            </p:cNvCxnSpPr>
            <p:nvPr/>
          </p:nvCxnSpPr>
          <p:spPr>
            <a:xfrm>
              <a:off x="5619455" y="1575665"/>
              <a:ext cx="378600" cy="0"/>
            </a:xfrm>
            <a:prstGeom prst="straightConnector1">
              <a:avLst/>
            </a:prstGeom>
            <a:noFill/>
            <a:ln cap="flat" cmpd="sng" w="9525">
              <a:solidFill>
                <a:srgbClr val="000000"/>
              </a:solidFill>
              <a:prstDash val="solid"/>
              <a:round/>
              <a:headEnd len="sm" w="sm" type="none"/>
              <a:tailEnd len="sm" w="sm" type="none"/>
            </a:ln>
          </p:spPr>
        </p:cxnSp>
        <p:cxnSp>
          <p:nvCxnSpPr>
            <p:cNvPr id="1959" name="Google Shape;1959;p67"/>
            <p:cNvCxnSpPr>
              <a:endCxn id="1955" idx="1"/>
            </p:cNvCxnSpPr>
            <p:nvPr/>
          </p:nvCxnSpPr>
          <p:spPr>
            <a:xfrm>
              <a:off x="5619464" y="1575694"/>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1960" name="Google Shape;1960;p67"/>
            <p:cNvCxnSpPr>
              <a:endCxn id="1956" idx="1"/>
            </p:cNvCxnSpPr>
            <p:nvPr/>
          </p:nvCxnSpPr>
          <p:spPr>
            <a:xfrm>
              <a:off x="5619645" y="1575758"/>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1961" name="Google Shape;1961;p67"/>
            <p:cNvCxnSpPr>
              <a:endCxn id="1957" idx="1"/>
            </p:cNvCxnSpPr>
            <p:nvPr/>
          </p:nvCxnSpPr>
          <p:spPr>
            <a:xfrm>
              <a:off x="5619645" y="1575751"/>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1962" name="Google Shape;1962;p67"/>
            <p:cNvCxnSpPr/>
            <p:nvPr/>
          </p:nvCxnSpPr>
          <p:spPr>
            <a:xfrm>
              <a:off x="5638015" y="2151754"/>
              <a:ext cx="378600" cy="0"/>
            </a:xfrm>
            <a:prstGeom prst="straightConnector1">
              <a:avLst/>
            </a:prstGeom>
            <a:noFill/>
            <a:ln cap="flat" cmpd="sng" w="9525">
              <a:solidFill>
                <a:srgbClr val="000000"/>
              </a:solidFill>
              <a:prstDash val="solid"/>
              <a:round/>
              <a:headEnd len="sm" w="sm" type="none"/>
              <a:tailEnd len="sm" w="sm" type="none"/>
            </a:ln>
          </p:spPr>
        </p:cxnSp>
        <p:cxnSp>
          <p:nvCxnSpPr>
            <p:cNvPr id="1963" name="Google Shape;1963;p67"/>
            <p:cNvCxnSpPr>
              <a:endCxn id="1954" idx="2"/>
            </p:cNvCxnSpPr>
            <p:nvPr/>
          </p:nvCxnSpPr>
          <p:spPr>
            <a:xfrm flipH="1" rot="10800000">
              <a:off x="5619455" y="1575665"/>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1964" name="Google Shape;1964;p67"/>
            <p:cNvCxnSpPr>
              <a:endCxn id="1956" idx="1"/>
            </p:cNvCxnSpPr>
            <p:nvPr/>
          </p:nvCxnSpPr>
          <p:spPr>
            <a:xfrm>
              <a:off x="5619645" y="2151758"/>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1965" name="Google Shape;1965;p67"/>
            <p:cNvCxnSpPr>
              <a:endCxn id="1957" idx="1"/>
            </p:cNvCxnSpPr>
            <p:nvPr/>
          </p:nvCxnSpPr>
          <p:spPr>
            <a:xfrm>
              <a:off x="5619645" y="2151751"/>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1966" name="Google Shape;1966;p67"/>
            <p:cNvCxnSpPr/>
            <p:nvPr/>
          </p:nvCxnSpPr>
          <p:spPr>
            <a:xfrm>
              <a:off x="5619534" y="2727818"/>
              <a:ext cx="378600" cy="0"/>
            </a:xfrm>
            <a:prstGeom prst="straightConnector1">
              <a:avLst/>
            </a:prstGeom>
            <a:noFill/>
            <a:ln cap="flat" cmpd="sng" w="9525">
              <a:solidFill>
                <a:srgbClr val="000000"/>
              </a:solidFill>
              <a:prstDash val="solid"/>
              <a:round/>
              <a:headEnd len="sm" w="sm" type="none"/>
              <a:tailEnd len="sm" w="sm" type="none"/>
            </a:ln>
          </p:spPr>
        </p:cxnSp>
        <p:cxnSp>
          <p:nvCxnSpPr>
            <p:cNvPr id="1967" name="Google Shape;1967;p67"/>
            <p:cNvCxnSpPr>
              <a:endCxn id="1955" idx="2"/>
            </p:cNvCxnSpPr>
            <p:nvPr/>
          </p:nvCxnSpPr>
          <p:spPr>
            <a:xfrm flipH="1" rot="10800000">
              <a:off x="5638055" y="2151729"/>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1968" name="Google Shape;1968;p67"/>
            <p:cNvCxnSpPr>
              <a:endCxn id="1954" idx="2"/>
            </p:cNvCxnSpPr>
            <p:nvPr/>
          </p:nvCxnSpPr>
          <p:spPr>
            <a:xfrm flipH="1" rot="10800000">
              <a:off x="5638055" y="1575665"/>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1969" name="Google Shape;1969;p67"/>
            <p:cNvCxnSpPr/>
            <p:nvPr/>
          </p:nvCxnSpPr>
          <p:spPr>
            <a:xfrm>
              <a:off x="5619534" y="3375510"/>
              <a:ext cx="378600" cy="0"/>
            </a:xfrm>
            <a:prstGeom prst="straightConnector1">
              <a:avLst/>
            </a:prstGeom>
            <a:noFill/>
            <a:ln cap="flat" cmpd="sng" w="9525">
              <a:solidFill>
                <a:srgbClr val="000000"/>
              </a:solidFill>
              <a:prstDash val="solid"/>
              <a:round/>
              <a:headEnd len="sm" w="sm" type="none"/>
              <a:tailEnd len="sm" w="sm" type="none"/>
            </a:ln>
          </p:spPr>
        </p:cxnSp>
        <p:cxnSp>
          <p:nvCxnSpPr>
            <p:cNvPr id="1970" name="Google Shape;1970;p67"/>
            <p:cNvCxnSpPr>
              <a:endCxn id="1956" idx="2"/>
            </p:cNvCxnSpPr>
            <p:nvPr/>
          </p:nvCxnSpPr>
          <p:spPr>
            <a:xfrm flipH="1" rot="10800000">
              <a:off x="5637936" y="2727793"/>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1971" name="Google Shape;1971;p67"/>
            <p:cNvCxnSpPr>
              <a:endCxn id="1955" idx="2"/>
            </p:cNvCxnSpPr>
            <p:nvPr/>
          </p:nvCxnSpPr>
          <p:spPr>
            <a:xfrm flipH="1" rot="10800000">
              <a:off x="5638055" y="2151729"/>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1972" name="Google Shape;1972;p67"/>
            <p:cNvCxnSpPr>
              <a:endCxn id="1954" idx="2"/>
            </p:cNvCxnSpPr>
            <p:nvPr/>
          </p:nvCxnSpPr>
          <p:spPr>
            <a:xfrm flipH="1" rot="10800000">
              <a:off x="5638055" y="1575665"/>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1973" name="Google Shape;1973;p67"/>
            <p:cNvCxnSpPr>
              <a:endCxn id="1957" idx="1"/>
            </p:cNvCxnSpPr>
            <p:nvPr/>
          </p:nvCxnSpPr>
          <p:spPr>
            <a:xfrm>
              <a:off x="5637945" y="2727751"/>
              <a:ext cx="452400" cy="495000"/>
            </a:xfrm>
            <a:prstGeom prst="straightConnector1">
              <a:avLst/>
            </a:prstGeom>
            <a:noFill/>
            <a:ln cap="flat" cmpd="sng" w="9525">
              <a:solidFill>
                <a:srgbClr val="000000"/>
              </a:solidFill>
              <a:prstDash val="solid"/>
              <a:round/>
              <a:headEnd len="sm" w="sm" type="none"/>
              <a:tailEnd len="sm" w="sm" type="none"/>
            </a:ln>
          </p:spPr>
        </p:cxnSp>
        <p:sp>
          <p:nvSpPr>
            <p:cNvPr id="1974" name="Google Shape;1974;p67"/>
            <p:cNvSpPr/>
            <p:nvPr/>
          </p:nvSpPr>
          <p:spPr>
            <a:xfrm>
              <a:off x="6941741" y="1952469"/>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1975" name="Google Shape;1975;p67"/>
            <p:cNvSpPr/>
            <p:nvPr/>
          </p:nvSpPr>
          <p:spPr>
            <a:xfrm>
              <a:off x="6960222" y="2528531"/>
              <a:ext cx="504000" cy="4320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1976" name="Google Shape;1976;p67"/>
            <p:cNvCxnSpPr/>
            <p:nvPr/>
          </p:nvCxnSpPr>
          <p:spPr>
            <a:xfrm>
              <a:off x="6547359" y="2157438"/>
              <a:ext cx="378600" cy="0"/>
            </a:xfrm>
            <a:prstGeom prst="straightConnector1">
              <a:avLst/>
            </a:prstGeom>
            <a:noFill/>
            <a:ln cap="flat" cmpd="sng" w="9525">
              <a:solidFill>
                <a:srgbClr val="000000"/>
              </a:solidFill>
              <a:prstDash val="solid"/>
              <a:round/>
              <a:headEnd len="sm" w="sm" type="none"/>
              <a:tailEnd len="sm" w="sm" type="none"/>
            </a:ln>
          </p:spPr>
        </p:cxnSp>
        <p:cxnSp>
          <p:nvCxnSpPr>
            <p:cNvPr id="1977" name="Google Shape;1977;p67"/>
            <p:cNvCxnSpPr/>
            <p:nvPr/>
          </p:nvCxnSpPr>
          <p:spPr>
            <a:xfrm>
              <a:off x="6571880" y="2710092"/>
              <a:ext cx="378600" cy="0"/>
            </a:xfrm>
            <a:prstGeom prst="straightConnector1">
              <a:avLst/>
            </a:prstGeom>
            <a:noFill/>
            <a:ln cap="flat" cmpd="sng" w="9525">
              <a:solidFill>
                <a:srgbClr val="000000"/>
              </a:solidFill>
              <a:prstDash val="solid"/>
              <a:round/>
              <a:headEnd len="sm" w="sm" type="none"/>
              <a:tailEnd len="sm" w="sm" type="none"/>
            </a:ln>
          </p:spPr>
        </p:cxnSp>
        <p:cxnSp>
          <p:nvCxnSpPr>
            <p:cNvPr id="1978" name="Google Shape;1978;p67"/>
            <p:cNvCxnSpPr>
              <a:endCxn id="1974" idx="2"/>
            </p:cNvCxnSpPr>
            <p:nvPr/>
          </p:nvCxnSpPr>
          <p:spPr>
            <a:xfrm>
              <a:off x="6519641" y="1581369"/>
              <a:ext cx="422100" cy="587100"/>
            </a:xfrm>
            <a:prstGeom prst="straightConnector1">
              <a:avLst/>
            </a:prstGeom>
            <a:noFill/>
            <a:ln cap="flat" cmpd="sng" w="9525">
              <a:solidFill>
                <a:srgbClr val="000000"/>
              </a:solidFill>
              <a:prstDash val="solid"/>
              <a:round/>
              <a:headEnd len="sm" w="sm" type="none"/>
              <a:tailEnd len="sm" w="sm" type="none"/>
            </a:ln>
          </p:spPr>
        </p:cxnSp>
        <p:cxnSp>
          <p:nvCxnSpPr>
            <p:cNvPr id="1979" name="Google Shape;1979;p67"/>
            <p:cNvCxnSpPr>
              <a:endCxn id="1975" idx="2"/>
            </p:cNvCxnSpPr>
            <p:nvPr/>
          </p:nvCxnSpPr>
          <p:spPr>
            <a:xfrm flipH="1" rot="10800000">
              <a:off x="6547422" y="2744531"/>
              <a:ext cx="412800" cy="614700"/>
            </a:xfrm>
            <a:prstGeom prst="straightConnector1">
              <a:avLst/>
            </a:prstGeom>
            <a:noFill/>
            <a:ln cap="flat" cmpd="sng" w="9525">
              <a:solidFill>
                <a:srgbClr val="000000"/>
              </a:solidFill>
              <a:prstDash val="solid"/>
              <a:round/>
              <a:headEnd len="sm" w="sm" type="none"/>
              <a:tailEnd len="sm" w="sm" type="none"/>
            </a:ln>
          </p:spPr>
        </p:cxnSp>
        <p:cxnSp>
          <p:nvCxnSpPr>
            <p:cNvPr id="1980" name="Google Shape;1980;p67"/>
            <p:cNvCxnSpPr>
              <a:endCxn id="1975" idx="2"/>
            </p:cNvCxnSpPr>
            <p:nvPr/>
          </p:nvCxnSpPr>
          <p:spPr>
            <a:xfrm>
              <a:off x="6519522" y="1582331"/>
              <a:ext cx="440700" cy="1162200"/>
            </a:xfrm>
            <a:prstGeom prst="straightConnector1">
              <a:avLst/>
            </a:prstGeom>
            <a:noFill/>
            <a:ln cap="flat" cmpd="sng" w="9525">
              <a:solidFill>
                <a:srgbClr val="000000"/>
              </a:solidFill>
              <a:prstDash val="solid"/>
              <a:round/>
              <a:headEnd len="sm" w="sm" type="none"/>
              <a:tailEnd len="sm" w="sm" type="none"/>
            </a:ln>
          </p:spPr>
        </p:cxnSp>
        <p:cxnSp>
          <p:nvCxnSpPr>
            <p:cNvPr id="1981" name="Google Shape;1981;p67"/>
            <p:cNvCxnSpPr>
              <a:endCxn id="1975" idx="2"/>
            </p:cNvCxnSpPr>
            <p:nvPr/>
          </p:nvCxnSpPr>
          <p:spPr>
            <a:xfrm>
              <a:off x="6541422" y="2151731"/>
              <a:ext cx="418800" cy="592800"/>
            </a:xfrm>
            <a:prstGeom prst="straightConnector1">
              <a:avLst/>
            </a:prstGeom>
            <a:noFill/>
            <a:ln cap="flat" cmpd="sng" w="9525">
              <a:solidFill>
                <a:srgbClr val="000000"/>
              </a:solidFill>
              <a:prstDash val="solid"/>
              <a:round/>
              <a:headEnd len="sm" w="sm" type="none"/>
              <a:tailEnd len="sm" w="sm" type="none"/>
            </a:ln>
          </p:spPr>
        </p:cxnSp>
        <p:cxnSp>
          <p:nvCxnSpPr>
            <p:cNvPr id="1982" name="Google Shape;1982;p67"/>
            <p:cNvCxnSpPr>
              <a:endCxn id="1974" idx="2"/>
            </p:cNvCxnSpPr>
            <p:nvPr/>
          </p:nvCxnSpPr>
          <p:spPr>
            <a:xfrm flipH="1" rot="10800000">
              <a:off x="6564641" y="2168469"/>
              <a:ext cx="377100" cy="535500"/>
            </a:xfrm>
            <a:prstGeom prst="straightConnector1">
              <a:avLst/>
            </a:prstGeom>
            <a:noFill/>
            <a:ln cap="flat" cmpd="sng" w="9525">
              <a:solidFill>
                <a:srgbClr val="000000"/>
              </a:solidFill>
              <a:prstDash val="solid"/>
              <a:round/>
              <a:headEnd len="sm" w="sm" type="none"/>
              <a:tailEnd len="sm" w="sm" type="none"/>
            </a:ln>
          </p:spPr>
        </p:cxnSp>
        <p:cxnSp>
          <p:nvCxnSpPr>
            <p:cNvPr id="1983" name="Google Shape;1983;p67"/>
            <p:cNvCxnSpPr>
              <a:endCxn id="1974" idx="2"/>
            </p:cNvCxnSpPr>
            <p:nvPr/>
          </p:nvCxnSpPr>
          <p:spPr>
            <a:xfrm flipH="1" rot="10800000">
              <a:off x="6561641" y="2168469"/>
              <a:ext cx="380100" cy="1190700"/>
            </a:xfrm>
            <a:prstGeom prst="straightConnector1">
              <a:avLst/>
            </a:prstGeom>
            <a:noFill/>
            <a:ln cap="flat" cmpd="sng" w="9525">
              <a:solidFill>
                <a:srgbClr val="000000"/>
              </a:solidFill>
              <a:prstDash val="solid"/>
              <a:round/>
              <a:headEnd len="sm" w="sm" type="none"/>
              <a:tailEnd len="sm" w="sm" type="none"/>
            </a:ln>
          </p:spPr>
        </p:cxnSp>
      </p:grpSp>
      <p:sp>
        <p:nvSpPr>
          <p:cNvPr id="1984" name="Google Shape;1984;p67"/>
          <p:cNvSpPr txBox="1"/>
          <p:nvPr/>
        </p:nvSpPr>
        <p:spPr>
          <a:xfrm>
            <a:off x="1066800" y="4401225"/>
            <a:ext cx="8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Layer1</a:t>
            </a:r>
            <a:endParaRPr b="0" i="0" sz="1000" u="none" cap="none" strike="noStrike">
              <a:solidFill>
                <a:srgbClr val="000000"/>
              </a:solidFill>
              <a:latin typeface="Roboto"/>
              <a:ea typeface="Roboto"/>
              <a:cs typeface="Roboto"/>
              <a:sym typeface="Roboto"/>
            </a:endParaRPr>
          </a:p>
        </p:txBody>
      </p:sp>
      <p:sp>
        <p:nvSpPr>
          <p:cNvPr id="1985" name="Google Shape;1985;p67"/>
          <p:cNvSpPr txBox="1"/>
          <p:nvPr/>
        </p:nvSpPr>
        <p:spPr>
          <a:xfrm>
            <a:off x="1676400" y="4401225"/>
            <a:ext cx="8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Layer2</a:t>
            </a:r>
            <a:endParaRPr b="0" i="0" sz="1000" u="none" cap="none" strike="noStrike">
              <a:solidFill>
                <a:srgbClr val="000000"/>
              </a:solidFill>
              <a:latin typeface="Roboto"/>
              <a:ea typeface="Roboto"/>
              <a:cs typeface="Roboto"/>
              <a:sym typeface="Roboto"/>
            </a:endParaRPr>
          </a:p>
        </p:txBody>
      </p:sp>
      <p:sp>
        <p:nvSpPr>
          <p:cNvPr id="1986" name="Google Shape;1986;p67"/>
          <p:cNvSpPr txBox="1"/>
          <p:nvPr/>
        </p:nvSpPr>
        <p:spPr>
          <a:xfrm>
            <a:off x="2286000" y="4401225"/>
            <a:ext cx="8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Layer3</a:t>
            </a:r>
            <a:endParaRPr b="0" i="0" sz="1000" u="none" cap="none" strike="noStrike">
              <a:solidFill>
                <a:srgbClr val="000000"/>
              </a:solidFill>
              <a:latin typeface="Roboto"/>
              <a:ea typeface="Roboto"/>
              <a:cs typeface="Roboto"/>
              <a:sym typeface="Roboto"/>
            </a:endParaRPr>
          </a:p>
        </p:txBody>
      </p:sp>
      <p:sp>
        <p:nvSpPr>
          <p:cNvPr id="1987" name="Google Shape;1987;p67"/>
          <p:cNvSpPr txBox="1"/>
          <p:nvPr/>
        </p:nvSpPr>
        <p:spPr>
          <a:xfrm>
            <a:off x="2971800" y="4401225"/>
            <a:ext cx="83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Layer4</a:t>
            </a:r>
            <a:endParaRPr b="0" i="0" sz="1000" u="none" cap="none" strike="noStrike">
              <a:solidFill>
                <a:srgbClr val="000000"/>
              </a:solidFill>
              <a:latin typeface="Roboto"/>
              <a:ea typeface="Roboto"/>
              <a:cs typeface="Roboto"/>
              <a:sym typeface="Roboto"/>
            </a:endParaRPr>
          </a:p>
        </p:txBody>
      </p:sp>
      <p:sp>
        <p:nvSpPr>
          <p:cNvPr id="1988" name="Google Shape;1988;p67"/>
          <p:cNvSpPr txBox="1"/>
          <p:nvPr/>
        </p:nvSpPr>
        <p:spPr>
          <a:xfrm>
            <a:off x="3600450" y="4014900"/>
            <a:ext cx="1018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Output </a:t>
            </a:r>
            <a:r>
              <a:rPr b="0" i="0" lang="en-GB" sz="1000" u="none" cap="none" strike="noStrike">
                <a:solidFill>
                  <a:srgbClr val="000000"/>
                </a:solidFill>
                <a:latin typeface="Roboto"/>
                <a:ea typeface="Roboto"/>
                <a:cs typeface="Roboto"/>
                <a:sym typeface="Roboto"/>
              </a:rPr>
              <a:t>(predictions)</a:t>
            </a:r>
            <a:endParaRPr b="0" i="0" sz="1000" u="none" cap="none" strike="noStrike">
              <a:solidFill>
                <a:srgbClr val="000000"/>
              </a:solidFill>
              <a:latin typeface="Roboto"/>
              <a:ea typeface="Roboto"/>
              <a:cs typeface="Roboto"/>
              <a:sym typeface="Roboto"/>
            </a:endParaRPr>
          </a:p>
        </p:txBody>
      </p:sp>
      <p:sp>
        <p:nvSpPr>
          <p:cNvPr id="1989" name="Google Shape;1989;p67"/>
          <p:cNvSpPr txBox="1"/>
          <p:nvPr/>
        </p:nvSpPr>
        <p:spPr>
          <a:xfrm>
            <a:off x="438150" y="4091850"/>
            <a:ext cx="1018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Input</a:t>
            </a:r>
            <a:endParaRPr b="1" i="0" sz="1000" u="none" cap="none" strike="noStrike">
              <a:solidFill>
                <a:srgbClr val="000000"/>
              </a:solidFill>
              <a:latin typeface="Roboto"/>
              <a:ea typeface="Roboto"/>
              <a:cs typeface="Roboto"/>
              <a:sym typeface="Roboto"/>
            </a:endParaRPr>
          </a:p>
        </p:txBody>
      </p:sp>
      <p:cxnSp>
        <p:nvCxnSpPr>
          <p:cNvPr id="1990" name="Google Shape;1990;p67"/>
          <p:cNvCxnSpPr>
            <a:endCxn id="1991" idx="0"/>
          </p:cNvCxnSpPr>
          <p:nvPr/>
        </p:nvCxnSpPr>
        <p:spPr>
          <a:xfrm flipH="1">
            <a:off x="3390225" y="2492200"/>
            <a:ext cx="246600" cy="294600"/>
          </a:xfrm>
          <a:prstGeom prst="straightConnector1">
            <a:avLst/>
          </a:prstGeom>
          <a:noFill/>
          <a:ln cap="flat" cmpd="sng" w="9525">
            <a:solidFill>
              <a:srgbClr val="4285F4"/>
            </a:solidFill>
            <a:prstDash val="solid"/>
            <a:round/>
            <a:headEnd len="sm" w="sm" type="none"/>
            <a:tailEnd len="med" w="med" type="triangle"/>
          </a:ln>
        </p:spPr>
      </p:cxnSp>
      <p:sp>
        <p:nvSpPr>
          <p:cNvPr id="1992" name="Google Shape;1992;p67"/>
          <p:cNvSpPr txBox="1"/>
          <p:nvPr/>
        </p:nvSpPr>
        <p:spPr>
          <a:xfrm>
            <a:off x="2399625" y="2219975"/>
            <a:ext cx="71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993" name="Google Shape;1993;p67"/>
          <p:cNvSpPr txBox="1"/>
          <p:nvPr/>
        </p:nvSpPr>
        <p:spPr>
          <a:xfrm>
            <a:off x="3660900" y="2250725"/>
            <a:ext cx="6342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4285F4"/>
                </a:solidFill>
                <a:latin typeface="Roboto"/>
                <a:ea typeface="Roboto"/>
                <a:cs typeface="Roboto"/>
                <a:sym typeface="Roboto"/>
              </a:rPr>
              <a:t>Neuron</a:t>
            </a:r>
            <a:endParaRPr b="1" i="0" sz="1000" u="none" cap="none" strike="noStrike">
              <a:solidFill>
                <a:srgbClr val="4285F4"/>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4285F4"/>
                </a:solidFill>
                <a:latin typeface="Roboto"/>
                <a:ea typeface="Roboto"/>
                <a:cs typeface="Roboto"/>
                <a:sym typeface="Roboto"/>
              </a:rPr>
              <a:t>(Hidden Units)</a:t>
            </a:r>
            <a:endParaRPr b="1" i="0" sz="1000" u="none" cap="none" strike="noStrike">
              <a:solidFill>
                <a:srgbClr val="4285F4"/>
              </a:solidFill>
              <a:latin typeface="Roboto"/>
              <a:ea typeface="Roboto"/>
              <a:cs typeface="Roboto"/>
              <a:sym typeface="Roboto"/>
            </a:endParaRPr>
          </a:p>
        </p:txBody>
      </p:sp>
      <p:sp>
        <p:nvSpPr>
          <p:cNvPr id="1994" name="Google Shape;1994;p67"/>
          <p:cNvSpPr txBox="1"/>
          <p:nvPr/>
        </p:nvSpPr>
        <p:spPr>
          <a:xfrm>
            <a:off x="850950" y="2219975"/>
            <a:ext cx="478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0000"/>
                </a:solidFill>
                <a:latin typeface="Arial"/>
                <a:ea typeface="Arial"/>
                <a:cs typeface="Arial"/>
                <a:sym typeface="Arial"/>
              </a:rPr>
              <a:t>f</a:t>
            </a:r>
            <a:r>
              <a:rPr b="0" i="0" lang="en-GB" sz="1000" u="none" cap="none" strike="noStrike">
                <a:solidFill>
                  <a:srgbClr val="FF0000"/>
                </a:solidFill>
                <a:latin typeface="Arial"/>
                <a:ea typeface="Arial"/>
                <a:cs typeface="Arial"/>
                <a:sym typeface="Arial"/>
              </a:rPr>
              <a:t>1</a:t>
            </a:r>
            <a:endParaRPr b="0" i="0" sz="1000" u="none" cap="none" strike="noStrike">
              <a:solidFill>
                <a:srgbClr val="FF0000"/>
              </a:solidFill>
              <a:latin typeface="Arial"/>
              <a:ea typeface="Arial"/>
              <a:cs typeface="Arial"/>
              <a:sym typeface="Arial"/>
            </a:endParaRPr>
          </a:p>
        </p:txBody>
      </p:sp>
      <p:sp>
        <p:nvSpPr>
          <p:cNvPr id="1995" name="Google Shape;1995;p67"/>
          <p:cNvSpPr/>
          <p:nvPr/>
        </p:nvSpPr>
        <p:spPr>
          <a:xfrm rot="5400000">
            <a:off x="1099800" y="2267675"/>
            <a:ext cx="218400" cy="762000"/>
          </a:xfrm>
          <a:prstGeom prst="leftBrace">
            <a:avLst>
              <a:gd fmla="val 50000" name="adj1"/>
              <a:gd fmla="val 50000" name="adj2"/>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67"/>
          <p:cNvSpPr/>
          <p:nvPr/>
        </p:nvSpPr>
        <p:spPr>
          <a:xfrm rot="5400000">
            <a:off x="1776375" y="2392150"/>
            <a:ext cx="218400" cy="570900"/>
          </a:xfrm>
          <a:prstGeom prst="leftBrace">
            <a:avLst>
              <a:gd fmla="val 50000" name="adj1"/>
              <a:gd fmla="val 50000" name="adj2"/>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67"/>
          <p:cNvSpPr txBox="1"/>
          <p:nvPr/>
        </p:nvSpPr>
        <p:spPr>
          <a:xfrm>
            <a:off x="1632150" y="2219975"/>
            <a:ext cx="478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0000"/>
                </a:solidFill>
                <a:latin typeface="Arial"/>
                <a:ea typeface="Arial"/>
                <a:cs typeface="Arial"/>
                <a:sym typeface="Arial"/>
              </a:rPr>
              <a:t>f</a:t>
            </a:r>
            <a:r>
              <a:rPr b="0" i="0" lang="en-GB" sz="1000" u="none" cap="none" strike="noStrike">
                <a:solidFill>
                  <a:srgbClr val="FF0000"/>
                </a:solidFill>
                <a:latin typeface="Arial"/>
                <a:ea typeface="Arial"/>
                <a:cs typeface="Arial"/>
                <a:sym typeface="Arial"/>
              </a:rPr>
              <a:t>2</a:t>
            </a:r>
            <a:endParaRPr b="0" i="0" sz="1000" u="none" cap="none" strike="noStrike">
              <a:solidFill>
                <a:srgbClr val="FF0000"/>
              </a:solidFill>
              <a:latin typeface="Arial"/>
              <a:ea typeface="Arial"/>
              <a:cs typeface="Arial"/>
              <a:sym typeface="Arial"/>
            </a:endParaRPr>
          </a:p>
        </p:txBody>
      </p:sp>
      <p:sp>
        <p:nvSpPr>
          <p:cNvPr id="1998" name="Google Shape;1998;p67"/>
          <p:cNvSpPr/>
          <p:nvPr/>
        </p:nvSpPr>
        <p:spPr>
          <a:xfrm rot="5400000">
            <a:off x="2385975" y="2392150"/>
            <a:ext cx="218400" cy="570900"/>
          </a:xfrm>
          <a:prstGeom prst="leftBrace">
            <a:avLst>
              <a:gd fmla="val 50000" name="adj1"/>
              <a:gd fmla="val 50000" name="adj2"/>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67"/>
          <p:cNvSpPr txBox="1"/>
          <p:nvPr/>
        </p:nvSpPr>
        <p:spPr>
          <a:xfrm>
            <a:off x="2241750" y="2219975"/>
            <a:ext cx="478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0000"/>
                </a:solidFill>
                <a:latin typeface="Arial"/>
                <a:ea typeface="Arial"/>
                <a:cs typeface="Arial"/>
                <a:sym typeface="Arial"/>
              </a:rPr>
              <a:t>f</a:t>
            </a:r>
            <a:r>
              <a:rPr b="0" i="0" lang="en-GB" sz="1000" u="none" cap="none" strike="noStrike">
                <a:solidFill>
                  <a:srgbClr val="FF0000"/>
                </a:solidFill>
                <a:latin typeface="Arial"/>
                <a:ea typeface="Arial"/>
                <a:cs typeface="Arial"/>
                <a:sym typeface="Arial"/>
              </a:rPr>
              <a:t>3</a:t>
            </a:r>
            <a:endParaRPr b="0" i="0" sz="1000" u="none" cap="none" strike="noStrike">
              <a:solidFill>
                <a:srgbClr val="FF0000"/>
              </a:solidFill>
              <a:latin typeface="Arial"/>
              <a:ea typeface="Arial"/>
              <a:cs typeface="Arial"/>
              <a:sym typeface="Arial"/>
            </a:endParaRPr>
          </a:p>
        </p:txBody>
      </p:sp>
      <p:sp>
        <p:nvSpPr>
          <p:cNvPr id="1991" name="Google Shape;1991;p67"/>
          <p:cNvSpPr/>
          <p:nvPr/>
        </p:nvSpPr>
        <p:spPr>
          <a:xfrm rot="5400000">
            <a:off x="2995575" y="2392150"/>
            <a:ext cx="218400" cy="570900"/>
          </a:xfrm>
          <a:prstGeom prst="leftBrace">
            <a:avLst>
              <a:gd fmla="val 50000" name="adj1"/>
              <a:gd fmla="val 50000" name="adj2"/>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67"/>
          <p:cNvSpPr txBox="1"/>
          <p:nvPr/>
        </p:nvSpPr>
        <p:spPr>
          <a:xfrm>
            <a:off x="2851350" y="2219975"/>
            <a:ext cx="478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0000"/>
                </a:solidFill>
                <a:latin typeface="Arial"/>
                <a:ea typeface="Arial"/>
                <a:cs typeface="Arial"/>
                <a:sym typeface="Arial"/>
              </a:rPr>
              <a:t>f</a:t>
            </a:r>
            <a:r>
              <a:rPr b="0" i="0" lang="en-GB" sz="1000" u="none" cap="none" strike="noStrike">
                <a:solidFill>
                  <a:srgbClr val="FF0000"/>
                </a:solidFill>
                <a:latin typeface="Arial"/>
                <a:ea typeface="Arial"/>
                <a:cs typeface="Arial"/>
                <a:sym typeface="Arial"/>
              </a:rPr>
              <a:t>4</a:t>
            </a:r>
            <a:endParaRPr b="0" i="0" sz="1000" u="none" cap="none" strike="noStrike">
              <a:solidFill>
                <a:srgbClr val="FF0000"/>
              </a:solidFill>
              <a:latin typeface="Arial"/>
              <a:ea typeface="Arial"/>
              <a:cs typeface="Arial"/>
              <a:sym typeface="Arial"/>
            </a:endParaRPr>
          </a:p>
        </p:txBody>
      </p:sp>
      <p:cxnSp>
        <p:nvCxnSpPr>
          <p:cNvPr id="2001" name="Google Shape;2001;p67"/>
          <p:cNvCxnSpPr/>
          <p:nvPr/>
        </p:nvCxnSpPr>
        <p:spPr>
          <a:xfrm rot="10800000">
            <a:off x="1961500" y="4739975"/>
            <a:ext cx="2100" cy="150000"/>
          </a:xfrm>
          <a:prstGeom prst="straightConnector1">
            <a:avLst/>
          </a:prstGeom>
          <a:noFill/>
          <a:ln cap="flat" cmpd="sng" w="9525">
            <a:solidFill>
              <a:srgbClr val="424242"/>
            </a:solidFill>
            <a:prstDash val="solid"/>
            <a:round/>
            <a:headEnd len="sm" w="sm" type="none"/>
            <a:tailEnd len="med" w="med" type="triangle"/>
          </a:ln>
        </p:spPr>
      </p:cxnSp>
      <p:sp>
        <p:nvSpPr>
          <p:cNvPr id="2002" name="Google Shape;2002;p67"/>
          <p:cNvSpPr txBox="1"/>
          <p:nvPr/>
        </p:nvSpPr>
        <p:spPr>
          <a:xfrm>
            <a:off x="1142625" y="4786525"/>
            <a:ext cx="255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Latent (hidden) representation</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2003" name="Google Shape;2003;p67"/>
          <p:cNvSpPr txBox="1"/>
          <p:nvPr/>
        </p:nvSpPr>
        <p:spPr>
          <a:xfrm>
            <a:off x="3400350" y="2627225"/>
            <a:ext cx="34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277BD"/>
                </a:solidFill>
                <a:latin typeface="Roboto"/>
                <a:ea typeface="Roboto"/>
                <a:cs typeface="Roboto"/>
                <a:sym typeface="Roboto"/>
              </a:rPr>
              <a:t>y</a:t>
            </a:r>
            <a:r>
              <a:rPr b="0" i="0" lang="en-GB" sz="1100" u="none" cap="none" strike="noStrike">
                <a:solidFill>
                  <a:srgbClr val="0277BD"/>
                </a:solidFill>
                <a:latin typeface="Roboto"/>
                <a:ea typeface="Roboto"/>
                <a:cs typeface="Roboto"/>
                <a:sym typeface="Roboto"/>
              </a:rPr>
              <a:t>i</a:t>
            </a:r>
            <a:endParaRPr b="0" i="0" sz="1400" u="none" cap="none" strike="noStrike">
              <a:solidFill>
                <a:srgbClr val="0277BD"/>
              </a:solidFill>
              <a:latin typeface="Arial"/>
              <a:ea typeface="Arial"/>
              <a:cs typeface="Arial"/>
              <a:sym typeface="Arial"/>
            </a:endParaRPr>
          </a:p>
        </p:txBody>
      </p:sp>
      <p:pic>
        <p:nvPicPr>
          <p:cNvPr descr="\hat{y}(\mathbf{W}^{(1)}, \mathbf{W}^{(2)}, \mathbf{W}^{(3)}, \mathbf{W}^{(4)}, \mathbf{x}) = f^{(4)}\Bigg(\mathbf{W}^{(4)}, f^{(3)}\Big(\mathbf{W}^{(3)}, f^{(2)}\big(\mathbf{W}^{(2)},  f^{(1)} (\mathbf{W}^{(1)},  \mathbf{x})\big)\Big)\Bigg) " id="2004" name="Google Shape;2004;p67"/>
          <p:cNvPicPr preferRelativeResize="0"/>
          <p:nvPr/>
        </p:nvPicPr>
        <p:blipFill rotWithShape="1">
          <a:blip r:embed="rId3">
            <a:alphaModFix/>
          </a:blip>
          <a:srcRect b="0" l="0" r="0" t="0"/>
          <a:stretch/>
        </p:blipFill>
        <p:spPr>
          <a:xfrm>
            <a:off x="588423" y="1546187"/>
            <a:ext cx="6479132" cy="556775"/>
          </a:xfrm>
          <a:prstGeom prst="rect">
            <a:avLst/>
          </a:prstGeom>
          <a:noFill/>
          <a:ln>
            <a:noFill/>
          </a:ln>
        </p:spPr>
      </p:pic>
      <p:sp>
        <p:nvSpPr>
          <p:cNvPr id="2005" name="Google Shape;2005;p67"/>
          <p:cNvSpPr txBox="1"/>
          <p:nvPr/>
        </p:nvSpPr>
        <p:spPr>
          <a:xfrm>
            <a:off x="4767850" y="2411825"/>
            <a:ext cx="4029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Deep neural networks (DNNs)</a:t>
            </a:r>
            <a:r>
              <a:rPr b="0" i="0" lang="en-GB" sz="1400" u="none" cap="none" strike="noStrike">
                <a:solidFill>
                  <a:srgbClr val="000000"/>
                </a:solidFill>
                <a:latin typeface="Roboto"/>
                <a:ea typeface="Roboto"/>
                <a:cs typeface="Roboto"/>
                <a:sym typeface="Roboto"/>
              </a:rPr>
              <a:t> are neural networks with multiple hidden layers. </a:t>
            </a:r>
            <a:endParaRPr b="0" i="0" sz="1400" u="none" cap="none" strike="noStrike">
              <a:solidFill>
                <a:srgbClr val="000000"/>
              </a:solidFill>
              <a:latin typeface="Roboto"/>
              <a:ea typeface="Roboto"/>
              <a:cs typeface="Roboto"/>
              <a:sym typeface="Roboto"/>
            </a:endParaRPr>
          </a:p>
        </p:txBody>
      </p:sp>
      <p:sp>
        <p:nvSpPr>
          <p:cNvPr id="2006" name="Google Shape;2006;p67"/>
          <p:cNvSpPr txBox="1"/>
          <p:nvPr/>
        </p:nvSpPr>
        <p:spPr>
          <a:xfrm>
            <a:off x="4767850" y="3173825"/>
            <a:ext cx="402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07" name="Google Shape;2007;p67"/>
          <p:cNvSpPr txBox="1"/>
          <p:nvPr/>
        </p:nvSpPr>
        <p:spPr>
          <a:xfrm>
            <a:off x="4767850" y="3426850"/>
            <a:ext cx="4029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Deep neural networks</a:t>
            </a:r>
            <a:r>
              <a:rPr b="0" i="0" lang="en-GB" sz="1400" u="none" cap="none" strike="noStrike">
                <a:solidFill>
                  <a:srgbClr val="000000"/>
                </a:solidFill>
                <a:latin typeface="Roboto"/>
                <a:ea typeface="Roboto"/>
                <a:cs typeface="Roboto"/>
                <a:sym typeface="Roboto"/>
              </a:rPr>
              <a:t> employ a pipeline of non-linear transformations that “</a:t>
            </a:r>
            <a:r>
              <a:rPr b="1" i="0" lang="en-GB" sz="1400" u="none" cap="none" strike="noStrike">
                <a:solidFill>
                  <a:srgbClr val="000000"/>
                </a:solidFill>
                <a:latin typeface="Roboto"/>
                <a:ea typeface="Roboto"/>
                <a:cs typeface="Roboto"/>
                <a:sym typeface="Roboto"/>
              </a:rPr>
              <a:t>gradually</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transform</a:t>
            </a:r>
            <a:r>
              <a:rPr b="0" i="0" lang="en-GB" sz="1400" u="none" cap="none" strike="noStrike">
                <a:solidFill>
                  <a:srgbClr val="000000"/>
                </a:solidFill>
                <a:latin typeface="Roboto"/>
                <a:ea typeface="Roboto"/>
                <a:cs typeface="Roboto"/>
                <a:sym typeface="Roboto"/>
              </a:rPr>
              <a:t> the input space into the output space.</a:t>
            </a:r>
            <a:endParaRPr b="0" i="0" sz="1400" u="none" cap="none" strike="noStrike">
              <a:solidFill>
                <a:srgbClr val="000000"/>
              </a:solidFill>
              <a:latin typeface="Roboto"/>
              <a:ea typeface="Roboto"/>
              <a:cs typeface="Roboto"/>
              <a:sym typeface="Roboto"/>
            </a:endParaRPr>
          </a:p>
        </p:txBody>
      </p:sp>
      <p:sp>
        <p:nvSpPr>
          <p:cNvPr id="2008" name="Google Shape;2008;p6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4"/>
                                        </p:tgtEl>
                                        <p:attrNameLst>
                                          <p:attrName>style.visibility</p:attrName>
                                        </p:attrNameLst>
                                      </p:cBhvr>
                                      <p:to>
                                        <p:strVal val="visible"/>
                                      </p:to>
                                    </p:set>
                                    <p:animEffect filter="fade" transition="in">
                                      <p:cBhvr>
                                        <p:cTn dur="1000"/>
                                        <p:tgtEl>
                                          <p:spTgt spid="2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1000"/>
                                        <p:tgtEl>
                                          <p:spTgt spid="1894"/>
                                        </p:tgtEl>
                                      </p:cBhvr>
                                    </p:animEffect>
                                  </p:childTnLst>
                                </p:cTn>
                              </p:par>
                              <p:par>
                                <p:cTn fill="hold" nodeType="withEffect" presetClass="entr" presetID="10" presetSubtype="0">
                                  <p:stCondLst>
                                    <p:cond delay="0"/>
                                  </p:stCondLst>
                                  <p:childTnLst>
                                    <p:set>
                                      <p:cBhvr>
                                        <p:cTn dur="1" fill="hold">
                                          <p:stCondLst>
                                            <p:cond delay="0"/>
                                          </p:stCondLst>
                                        </p:cTn>
                                        <p:tgtEl>
                                          <p:spTgt spid="1984"/>
                                        </p:tgtEl>
                                        <p:attrNameLst>
                                          <p:attrName>style.visibility</p:attrName>
                                        </p:attrNameLst>
                                      </p:cBhvr>
                                      <p:to>
                                        <p:strVal val="visible"/>
                                      </p:to>
                                    </p:set>
                                    <p:animEffect filter="fade" transition="in">
                                      <p:cBhvr>
                                        <p:cTn dur="1000"/>
                                        <p:tgtEl>
                                          <p:spTgt spid="1984"/>
                                        </p:tgtEl>
                                      </p:cBhvr>
                                    </p:animEffect>
                                  </p:childTnLst>
                                </p:cTn>
                              </p:par>
                              <p:par>
                                <p:cTn fill="hold" nodeType="withEffect" presetClass="entr" presetID="10" presetSubtype="0">
                                  <p:stCondLst>
                                    <p:cond delay="0"/>
                                  </p:stCondLst>
                                  <p:childTnLst>
                                    <p:set>
                                      <p:cBhvr>
                                        <p:cTn dur="1" fill="hold">
                                          <p:stCondLst>
                                            <p:cond delay="0"/>
                                          </p:stCondLst>
                                        </p:cTn>
                                        <p:tgtEl>
                                          <p:spTgt spid="1985"/>
                                        </p:tgtEl>
                                        <p:attrNameLst>
                                          <p:attrName>style.visibility</p:attrName>
                                        </p:attrNameLst>
                                      </p:cBhvr>
                                      <p:to>
                                        <p:strVal val="visible"/>
                                      </p:to>
                                    </p:set>
                                    <p:animEffect filter="fade" transition="in">
                                      <p:cBhvr>
                                        <p:cTn dur="1000"/>
                                        <p:tgtEl>
                                          <p:spTgt spid="1985"/>
                                        </p:tgtEl>
                                      </p:cBhvr>
                                    </p:animEffect>
                                  </p:childTnLst>
                                </p:cTn>
                              </p:par>
                              <p:par>
                                <p:cTn fill="hold" nodeType="withEffect" presetClass="entr" presetID="10" presetSubtype="0">
                                  <p:stCondLst>
                                    <p:cond delay="0"/>
                                  </p:stCondLst>
                                  <p:childTnLst>
                                    <p:set>
                                      <p:cBhvr>
                                        <p:cTn dur="1" fill="hold">
                                          <p:stCondLst>
                                            <p:cond delay="0"/>
                                          </p:stCondLst>
                                        </p:cTn>
                                        <p:tgtEl>
                                          <p:spTgt spid="1986"/>
                                        </p:tgtEl>
                                        <p:attrNameLst>
                                          <p:attrName>style.visibility</p:attrName>
                                        </p:attrNameLst>
                                      </p:cBhvr>
                                      <p:to>
                                        <p:strVal val="visible"/>
                                      </p:to>
                                    </p:set>
                                    <p:animEffect filter="fade" transition="in">
                                      <p:cBhvr>
                                        <p:cTn dur="1000"/>
                                        <p:tgtEl>
                                          <p:spTgt spid="1986"/>
                                        </p:tgtEl>
                                      </p:cBhvr>
                                    </p:animEffect>
                                  </p:childTnLst>
                                </p:cTn>
                              </p:par>
                              <p:par>
                                <p:cTn fill="hold" nodeType="withEffect" presetClass="entr" presetID="10" presetSubtype="0">
                                  <p:stCondLst>
                                    <p:cond delay="0"/>
                                  </p:stCondLst>
                                  <p:childTnLst>
                                    <p:set>
                                      <p:cBhvr>
                                        <p:cTn dur="1" fill="hold">
                                          <p:stCondLst>
                                            <p:cond delay="0"/>
                                          </p:stCondLst>
                                        </p:cTn>
                                        <p:tgtEl>
                                          <p:spTgt spid="1987"/>
                                        </p:tgtEl>
                                        <p:attrNameLst>
                                          <p:attrName>style.visibility</p:attrName>
                                        </p:attrNameLst>
                                      </p:cBhvr>
                                      <p:to>
                                        <p:strVal val="visible"/>
                                      </p:to>
                                    </p:set>
                                    <p:animEffect filter="fade" transition="in">
                                      <p:cBhvr>
                                        <p:cTn dur="1000"/>
                                        <p:tgtEl>
                                          <p:spTgt spid="1987"/>
                                        </p:tgtEl>
                                      </p:cBhvr>
                                    </p:animEffect>
                                  </p:childTnLst>
                                </p:cTn>
                              </p:par>
                              <p:par>
                                <p:cTn fill="hold" nodeType="withEffect" presetClass="entr" presetID="10" presetSubtype="0">
                                  <p:stCondLst>
                                    <p:cond delay="0"/>
                                  </p:stCondLst>
                                  <p:childTnLst>
                                    <p:set>
                                      <p:cBhvr>
                                        <p:cTn dur="1" fill="hold">
                                          <p:stCondLst>
                                            <p:cond delay="0"/>
                                          </p:stCondLst>
                                        </p:cTn>
                                        <p:tgtEl>
                                          <p:spTgt spid="1988"/>
                                        </p:tgtEl>
                                        <p:attrNameLst>
                                          <p:attrName>style.visibility</p:attrName>
                                        </p:attrNameLst>
                                      </p:cBhvr>
                                      <p:to>
                                        <p:strVal val="visible"/>
                                      </p:to>
                                    </p:set>
                                    <p:animEffect filter="fade" transition="in">
                                      <p:cBhvr>
                                        <p:cTn dur="1000"/>
                                        <p:tgtEl>
                                          <p:spTgt spid="1988"/>
                                        </p:tgtEl>
                                      </p:cBhvr>
                                    </p:animEffect>
                                  </p:childTnLst>
                                </p:cTn>
                              </p:par>
                              <p:par>
                                <p:cTn fill="hold" nodeType="withEffect" presetClass="entr" presetID="10" presetSubtype="0">
                                  <p:stCondLst>
                                    <p:cond delay="0"/>
                                  </p:stCondLst>
                                  <p:childTnLst>
                                    <p:set>
                                      <p:cBhvr>
                                        <p:cTn dur="1" fill="hold">
                                          <p:stCondLst>
                                            <p:cond delay="0"/>
                                          </p:stCondLst>
                                        </p:cTn>
                                        <p:tgtEl>
                                          <p:spTgt spid="1989"/>
                                        </p:tgtEl>
                                        <p:attrNameLst>
                                          <p:attrName>style.visibility</p:attrName>
                                        </p:attrNameLst>
                                      </p:cBhvr>
                                      <p:to>
                                        <p:strVal val="visible"/>
                                      </p:to>
                                    </p:set>
                                    <p:animEffect filter="fade" transition="in">
                                      <p:cBhvr>
                                        <p:cTn dur="1000"/>
                                        <p:tgtEl>
                                          <p:spTgt spid="1989"/>
                                        </p:tgtEl>
                                      </p:cBhvr>
                                    </p:animEffect>
                                  </p:childTnLst>
                                </p:cTn>
                              </p:par>
                              <p:par>
                                <p:cTn fill="hold" nodeType="withEffect" presetClass="entr" presetID="10" presetSubtype="0">
                                  <p:stCondLst>
                                    <p:cond delay="0"/>
                                  </p:stCondLst>
                                  <p:childTnLst>
                                    <p:set>
                                      <p:cBhvr>
                                        <p:cTn dur="1" fill="hold">
                                          <p:stCondLst>
                                            <p:cond delay="0"/>
                                          </p:stCondLst>
                                        </p:cTn>
                                        <p:tgtEl>
                                          <p:spTgt spid="1990"/>
                                        </p:tgtEl>
                                        <p:attrNameLst>
                                          <p:attrName>style.visibility</p:attrName>
                                        </p:attrNameLst>
                                      </p:cBhvr>
                                      <p:to>
                                        <p:strVal val="visible"/>
                                      </p:to>
                                    </p:set>
                                    <p:animEffect filter="fade" transition="in">
                                      <p:cBhvr>
                                        <p:cTn dur="1000"/>
                                        <p:tgtEl>
                                          <p:spTgt spid="1990"/>
                                        </p:tgtEl>
                                      </p:cBhvr>
                                    </p:animEffect>
                                  </p:childTnLst>
                                </p:cTn>
                              </p:par>
                              <p:par>
                                <p:cTn fill="hold" nodeType="withEffect" presetClass="entr" presetID="10" presetSubtype="0">
                                  <p:stCondLst>
                                    <p:cond delay="0"/>
                                  </p:stCondLst>
                                  <p:childTnLst>
                                    <p:set>
                                      <p:cBhvr>
                                        <p:cTn dur="1" fill="hold">
                                          <p:stCondLst>
                                            <p:cond delay="0"/>
                                          </p:stCondLst>
                                        </p:cTn>
                                        <p:tgtEl>
                                          <p:spTgt spid="1992"/>
                                        </p:tgtEl>
                                        <p:attrNameLst>
                                          <p:attrName>style.visibility</p:attrName>
                                        </p:attrNameLst>
                                      </p:cBhvr>
                                      <p:to>
                                        <p:strVal val="visible"/>
                                      </p:to>
                                    </p:set>
                                    <p:animEffect filter="fade" transition="in">
                                      <p:cBhvr>
                                        <p:cTn dur="1000"/>
                                        <p:tgtEl>
                                          <p:spTgt spid="1992"/>
                                        </p:tgtEl>
                                      </p:cBhvr>
                                    </p:animEffect>
                                  </p:childTnLst>
                                </p:cTn>
                              </p:par>
                              <p:par>
                                <p:cTn fill="hold" nodeType="withEffect" presetClass="entr" presetID="10" presetSubtype="0">
                                  <p:stCondLst>
                                    <p:cond delay="0"/>
                                  </p:stCondLst>
                                  <p:childTnLst>
                                    <p:set>
                                      <p:cBhvr>
                                        <p:cTn dur="1" fill="hold">
                                          <p:stCondLst>
                                            <p:cond delay="0"/>
                                          </p:stCondLst>
                                        </p:cTn>
                                        <p:tgtEl>
                                          <p:spTgt spid="1993"/>
                                        </p:tgtEl>
                                        <p:attrNameLst>
                                          <p:attrName>style.visibility</p:attrName>
                                        </p:attrNameLst>
                                      </p:cBhvr>
                                      <p:to>
                                        <p:strVal val="visible"/>
                                      </p:to>
                                    </p:set>
                                    <p:animEffect filter="fade" transition="in">
                                      <p:cBhvr>
                                        <p:cTn dur="1000"/>
                                        <p:tgtEl>
                                          <p:spTgt spid="1993"/>
                                        </p:tgtEl>
                                      </p:cBhvr>
                                    </p:animEffect>
                                  </p:childTnLst>
                                </p:cTn>
                              </p:par>
                              <p:par>
                                <p:cTn fill="hold" nodeType="withEffect" presetClass="entr" presetID="10" presetSubtype="0">
                                  <p:stCondLst>
                                    <p:cond delay="0"/>
                                  </p:stCondLst>
                                  <p:childTnLst>
                                    <p:set>
                                      <p:cBhvr>
                                        <p:cTn dur="1" fill="hold">
                                          <p:stCondLst>
                                            <p:cond delay="0"/>
                                          </p:stCondLst>
                                        </p:cTn>
                                        <p:tgtEl>
                                          <p:spTgt spid="1994"/>
                                        </p:tgtEl>
                                        <p:attrNameLst>
                                          <p:attrName>style.visibility</p:attrName>
                                        </p:attrNameLst>
                                      </p:cBhvr>
                                      <p:to>
                                        <p:strVal val="visible"/>
                                      </p:to>
                                    </p:set>
                                    <p:animEffect filter="fade" transition="in">
                                      <p:cBhvr>
                                        <p:cTn dur="1000"/>
                                        <p:tgtEl>
                                          <p:spTgt spid="1994"/>
                                        </p:tgtEl>
                                      </p:cBhvr>
                                    </p:animEffect>
                                  </p:childTnLst>
                                </p:cTn>
                              </p:par>
                              <p:par>
                                <p:cTn fill="hold" nodeType="withEffect" presetClass="entr" presetID="10" presetSubtype="0">
                                  <p:stCondLst>
                                    <p:cond delay="0"/>
                                  </p:stCondLst>
                                  <p:childTnLst>
                                    <p:set>
                                      <p:cBhvr>
                                        <p:cTn dur="1" fill="hold">
                                          <p:stCondLst>
                                            <p:cond delay="0"/>
                                          </p:stCondLst>
                                        </p:cTn>
                                        <p:tgtEl>
                                          <p:spTgt spid="1995"/>
                                        </p:tgtEl>
                                        <p:attrNameLst>
                                          <p:attrName>style.visibility</p:attrName>
                                        </p:attrNameLst>
                                      </p:cBhvr>
                                      <p:to>
                                        <p:strVal val="visible"/>
                                      </p:to>
                                    </p:set>
                                    <p:animEffect filter="fade" transition="in">
                                      <p:cBhvr>
                                        <p:cTn dur="1000"/>
                                        <p:tgtEl>
                                          <p:spTgt spid="1995"/>
                                        </p:tgtEl>
                                      </p:cBhvr>
                                    </p:animEffect>
                                  </p:childTnLst>
                                </p:cTn>
                              </p:par>
                              <p:par>
                                <p:cTn fill="hold" nodeType="withEffect" presetClass="entr" presetID="10" presetSubtype="0">
                                  <p:stCondLst>
                                    <p:cond delay="0"/>
                                  </p:stCondLst>
                                  <p:childTnLst>
                                    <p:set>
                                      <p:cBhvr>
                                        <p:cTn dur="1" fill="hold">
                                          <p:stCondLst>
                                            <p:cond delay="0"/>
                                          </p:stCondLst>
                                        </p:cTn>
                                        <p:tgtEl>
                                          <p:spTgt spid="1996"/>
                                        </p:tgtEl>
                                        <p:attrNameLst>
                                          <p:attrName>style.visibility</p:attrName>
                                        </p:attrNameLst>
                                      </p:cBhvr>
                                      <p:to>
                                        <p:strVal val="visible"/>
                                      </p:to>
                                    </p:set>
                                    <p:animEffect filter="fade" transition="in">
                                      <p:cBhvr>
                                        <p:cTn dur="1000"/>
                                        <p:tgtEl>
                                          <p:spTgt spid="1996"/>
                                        </p:tgtEl>
                                      </p:cBhvr>
                                    </p:animEffect>
                                  </p:childTnLst>
                                </p:cTn>
                              </p:par>
                              <p:par>
                                <p:cTn fill="hold" nodeType="withEffect" presetClass="entr" presetID="10" presetSubtype="0">
                                  <p:stCondLst>
                                    <p:cond delay="0"/>
                                  </p:stCondLst>
                                  <p:childTnLst>
                                    <p:set>
                                      <p:cBhvr>
                                        <p:cTn dur="1" fill="hold">
                                          <p:stCondLst>
                                            <p:cond delay="0"/>
                                          </p:stCondLst>
                                        </p:cTn>
                                        <p:tgtEl>
                                          <p:spTgt spid="1997"/>
                                        </p:tgtEl>
                                        <p:attrNameLst>
                                          <p:attrName>style.visibility</p:attrName>
                                        </p:attrNameLst>
                                      </p:cBhvr>
                                      <p:to>
                                        <p:strVal val="visible"/>
                                      </p:to>
                                    </p:set>
                                    <p:animEffect filter="fade" transition="in">
                                      <p:cBhvr>
                                        <p:cTn dur="1000"/>
                                        <p:tgtEl>
                                          <p:spTgt spid="1997"/>
                                        </p:tgtEl>
                                      </p:cBhvr>
                                    </p:animEffect>
                                  </p:childTnLst>
                                </p:cTn>
                              </p:par>
                              <p:par>
                                <p:cTn fill="hold" nodeType="withEffect" presetClass="entr" presetID="10" presetSubtype="0">
                                  <p:stCondLst>
                                    <p:cond delay="0"/>
                                  </p:stCondLst>
                                  <p:childTnLst>
                                    <p:set>
                                      <p:cBhvr>
                                        <p:cTn dur="1" fill="hold">
                                          <p:stCondLst>
                                            <p:cond delay="0"/>
                                          </p:stCondLst>
                                        </p:cTn>
                                        <p:tgtEl>
                                          <p:spTgt spid="1998"/>
                                        </p:tgtEl>
                                        <p:attrNameLst>
                                          <p:attrName>style.visibility</p:attrName>
                                        </p:attrNameLst>
                                      </p:cBhvr>
                                      <p:to>
                                        <p:strVal val="visible"/>
                                      </p:to>
                                    </p:set>
                                    <p:animEffect filter="fade" transition="in">
                                      <p:cBhvr>
                                        <p:cTn dur="1000"/>
                                        <p:tgtEl>
                                          <p:spTgt spid="1998"/>
                                        </p:tgtEl>
                                      </p:cBhvr>
                                    </p:animEffect>
                                  </p:childTnLst>
                                </p:cTn>
                              </p:par>
                              <p:par>
                                <p:cTn fill="hold" nodeType="withEffect" presetClass="entr" presetID="10" presetSubtype="0">
                                  <p:stCondLst>
                                    <p:cond delay="0"/>
                                  </p:stCondLst>
                                  <p:childTnLst>
                                    <p:set>
                                      <p:cBhvr>
                                        <p:cTn dur="1" fill="hold">
                                          <p:stCondLst>
                                            <p:cond delay="0"/>
                                          </p:stCondLst>
                                        </p:cTn>
                                        <p:tgtEl>
                                          <p:spTgt spid="1999"/>
                                        </p:tgtEl>
                                        <p:attrNameLst>
                                          <p:attrName>style.visibility</p:attrName>
                                        </p:attrNameLst>
                                      </p:cBhvr>
                                      <p:to>
                                        <p:strVal val="visible"/>
                                      </p:to>
                                    </p:set>
                                    <p:animEffect filter="fade" transition="in">
                                      <p:cBhvr>
                                        <p:cTn dur="1000"/>
                                        <p:tgtEl>
                                          <p:spTgt spid="1999"/>
                                        </p:tgtEl>
                                      </p:cBhvr>
                                    </p:animEffect>
                                  </p:childTnLst>
                                </p:cTn>
                              </p:par>
                              <p:par>
                                <p:cTn fill="hold" nodeType="withEffect" presetClass="entr" presetID="10" presetSubtype="0">
                                  <p:stCondLst>
                                    <p:cond delay="0"/>
                                  </p:stCondLst>
                                  <p:childTnLst>
                                    <p:set>
                                      <p:cBhvr>
                                        <p:cTn dur="1" fill="hold">
                                          <p:stCondLst>
                                            <p:cond delay="0"/>
                                          </p:stCondLst>
                                        </p:cTn>
                                        <p:tgtEl>
                                          <p:spTgt spid="1991"/>
                                        </p:tgtEl>
                                        <p:attrNameLst>
                                          <p:attrName>style.visibility</p:attrName>
                                        </p:attrNameLst>
                                      </p:cBhvr>
                                      <p:to>
                                        <p:strVal val="visible"/>
                                      </p:to>
                                    </p:set>
                                    <p:animEffect filter="fade" transition="in">
                                      <p:cBhvr>
                                        <p:cTn dur="1000"/>
                                        <p:tgtEl>
                                          <p:spTgt spid="1991"/>
                                        </p:tgtEl>
                                      </p:cBhvr>
                                    </p:animEffect>
                                  </p:childTnLst>
                                </p:cTn>
                              </p:par>
                              <p:par>
                                <p:cTn fill="hold" nodeType="withEffect" presetClass="entr" presetID="10" presetSubtype="0">
                                  <p:stCondLst>
                                    <p:cond delay="0"/>
                                  </p:stCondLst>
                                  <p:childTnLst>
                                    <p:set>
                                      <p:cBhvr>
                                        <p:cTn dur="1" fill="hold">
                                          <p:stCondLst>
                                            <p:cond delay="0"/>
                                          </p:stCondLst>
                                        </p:cTn>
                                        <p:tgtEl>
                                          <p:spTgt spid="2000"/>
                                        </p:tgtEl>
                                        <p:attrNameLst>
                                          <p:attrName>style.visibility</p:attrName>
                                        </p:attrNameLst>
                                      </p:cBhvr>
                                      <p:to>
                                        <p:strVal val="visible"/>
                                      </p:to>
                                    </p:set>
                                    <p:animEffect filter="fade" transition="in">
                                      <p:cBhvr>
                                        <p:cTn dur="1000"/>
                                        <p:tgtEl>
                                          <p:spTgt spid="2000"/>
                                        </p:tgtEl>
                                      </p:cBhvr>
                                    </p:animEffect>
                                  </p:childTnLst>
                                </p:cTn>
                              </p:par>
                              <p:par>
                                <p:cTn fill="hold" nodeType="with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1000"/>
                                        <p:tgtEl>
                                          <p:spTgt spid="2001"/>
                                        </p:tgtEl>
                                      </p:cBhvr>
                                    </p:animEffect>
                                  </p:childTnLst>
                                </p:cTn>
                              </p:par>
                              <p:par>
                                <p:cTn fill="hold" nodeType="withEffect" presetClass="entr" presetID="10" presetSubtype="0">
                                  <p:stCondLst>
                                    <p:cond delay="0"/>
                                  </p:stCondLst>
                                  <p:childTnLst>
                                    <p:set>
                                      <p:cBhvr>
                                        <p:cTn dur="1" fill="hold">
                                          <p:stCondLst>
                                            <p:cond delay="0"/>
                                          </p:stCondLst>
                                        </p:cTn>
                                        <p:tgtEl>
                                          <p:spTgt spid="2002"/>
                                        </p:tgtEl>
                                        <p:attrNameLst>
                                          <p:attrName>style.visibility</p:attrName>
                                        </p:attrNameLst>
                                      </p:cBhvr>
                                      <p:to>
                                        <p:strVal val="visible"/>
                                      </p:to>
                                    </p:set>
                                    <p:animEffect filter="fade" transition="in">
                                      <p:cBhvr>
                                        <p:cTn dur="1000"/>
                                        <p:tgtEl>
                                          <p:spTgt spid="2002"/>
                                        </p:tgtEl>
                                      </p:cBhvr>
                                    </p:animEffect>
                                  </p:childTnLst>
                                </p:cTn>
                              </p:par>
                              <p:par>
                                <p:cTn fill="hold" nodeType="withEffect" presetClass="entr" presetID="10" presetSubtype="0">
                                  <p:stCondLst>
                                    <p:cond delay="0"/>
                                  </p:stCondLst>
                                  <p:childTnLst>
                                    <p:set>
                                      <p:cBhvr>
                                        <p:cTn dur="1" fill="hold">
                                          <p:stCondLst>
                                            <p:cond delay="0"/>
                                          </p:stCondLst>
                                        </p:cTn>
                                        <p:tgtEl>
                                          <p:spTgt spid="2003"/>
                                        </p:tgtEl>
                                        <p:attrNameLst>
                                          <p:attrName>style.visibility</p:attrName>
                                        </p:attrNameLst>
                                      </p:cBhvr>
                                      <p:to>
                                        <p:strVal val="visible"/>
                                      </p:to>
                                    </p:set>
                                    <p:animEffect filter="fade" transition="in">
                                      <p:cBhvr>
                                        <p:cTn dur="1000"/>
                                        <p:tgtEl>
                                          <p:spTgt spid="2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5"/>
                                        </p:tgtEl>
                                        <p:attrNameLst>
                                          <p:attrName>style.visibility</p:attrName>
                                        </p:attrNameLst>
                                      </p:cBhvr>
                                      <p:to>
                                        <p:strVal val="visible"/>
                                      </p:to>
                                    </p:set>
                                    <p:animEffect filter="fade" transition="in">
                                      <p:cBhvr>
                                        <p:cTn dur="1000"/>
                                        <p:tgtEl>
                                          <p:spTgt spid="2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7"/>
                                        </p:tgtEl>
                                        <p:attrNameLst>
                                          <p:attrName>style.visibility</p:attrName>
                                        </p:attrNameLst>
                                      </p:cBhvr>
                                      <p:to>
                                        <p:strVal val="visible"/>
                                      </p:to>
                                    </p:set>
                                    <p:animEffect filter="fade" transition="in">
                                      <p:cBhvr>
                                        <p:cTn dur="1000"/>
                                        <p:tgtEl>
                                          <p:spTgt spid="2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12" name="Shape 2012"/>
        <p:cNvGrpSpPr/>
        <p:nvPr/>
      </p:nvGrpSpPr>
      <p:grpSpPr>
        <a:xfrm>
          <a:off x="0" y="0"/>
          <a:ext cx="0" cy="0"/>
          <a:chOff x="0" y="0"/>
          <a:chExt cx="0" cy="0"/>
        </a:xfrm>
      </p:grpSpPr>
      <p:sp>
        <p:nvSpPr>
          <p:cNvPr id="2013" name="Google Shape;2013;p6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Deep Neural Networks</a:t>
            </a:r>
            <a:endParaRPr sz="2600"/>
          </a:p>
        </p:txBody>
      </p:sp>
      <p:sp>
        <p:nvSpPr>
          <p:cNvPr id="2014" name="Google Shape;2014;p68"/>
          <p:cNvSpPr txBox="1"/>
          <p:nvPr/>
        </p:nvSpPr>
        <p:spPr>
          <a:xfrm>
            <a:off x="1116225" y="922475"/>
            <a:ext cx="206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     Why this is helpful?</a:t>
            </a:r>
            <a:endParaRPr b="1" i="0" sz="1400" u="none" cap="none" strike="noStrike">
              <a:solidFill>
                <a:srgbClr val="000000"/>
              </a:solidFill>
              <a:latin typeface="Roboto"/>
              <a:ea typeface="Roboto"/>
              <a:cs typeface="Roboto"/>
              <a:sym typeface="Roboto"/>
            </a:endParaRPr>
          </a:p>
        </p:txBody>
      </p:sp>
      <p:pic>
        <p:nvPicPr>
          <p:cNvPr id="2015" name="Google Shape;2015;p68"/>
          <p:cNvPicPr preferRelativeResize="0"/>
          <p:nvPr/>
        </p:nvPicPr>
        <p:blipFill rotWithShape="1">
          <a:blip r:embed="rId3">
            <a:alphaModFix/>
          </a:blip>
          <a:srcRect b="0" l="0" r="0" t="0"/>
          <a:stretch/>
        </p:blipFill>
        <p:spPr>
          <a:xfrm>
            <a:off x="423075" y="1702300"/>
            <a:ext cx="3936126" cy="1166675"/>
          </a:xfrm>
          <a:prstGeom prst="rect">
            <a:avLst/>
          </a:prstGeom>
          <a:noFill/>
          <a:ln>
            <a:noFill/>
          </a:ln>
        </p:spPr>
      </p:pic>
      <p:grpSp>
        <p:nvGrpSpPr>
          <p:cNvPr id="2016" name="Google Shape;2016;p68"/>
          <p:cNvGrpSpPr/>
          <p:nvPr/>
        </p:nvGrpSpPr>
        <p:grpSpPr>
          <a:xfrm>
            <a:off x="502406" y="3343711"/>
            <a:ext cx="4121732" cy="1416734"/>
            <a:chOff x="234764" y="832442"/>
            <a:chExt cx="9327295" cy="2965739"/>
          </a:xfrm>
        </p:grpSpPr>
        <p:sp>
          <p:nvSpPr>
            <p:cNvPr id="2017" name="Google Shape;2017;p68"/>
            <p:cNvSpPr/>
            <p:nvPr/>
          </p:nvSpPr>
          <p:spPr>
            <a:xfrm>
              <a:off x="2401314" y="1670154"/>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18" name="Google Shape;2018;p68"/>
            <p:cNvSpPr/>
            <p:nvPr/>
          </p:nvSpPr>
          <p:spPr>
            <a:xfrm>
              <a:off x="2401314" y="2246218"/>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19" name="Google Shape;2019;p68"/>
            <p:cNvSpPr/>
            <p:nvPr/>
          </p:nvSpPr>
          <p:spPr>
            <a:xfrm>
              <a:off x="2419794" y="2822281"/>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20" name="Google Shape;2020;p68"/>
            <p:cNvSpPr/>
            <p:nvPr/>
          </p:nvSpPr>
          <p:spPr>
            <a:xfrm>
              <a:off x="3337418" y="1382502"/>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21" name="Google Shape;2021;p68"/>
            <p:cNvSpPr/>
            <p:nvPr/>
          </p:nvSpPr>
          <p:spPr>
            <a:xfrm>
              <a:off x="3337418" y="1958566"/>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22" name="Google Shape;2022;p68"/>
            <p:cNvSpPr/>
            <p:nvPr/>
          </p:nvSpPr>
          <p:spPr>
            <a:xfrm>
              <a:off x="3355898" y="2534630"/>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23" name="Google Shape;2023;p68"/>
            <p:cNvSpPr/>
            <p:nvPr/>
          </p:nvSpPr>
          <p:spPr>
            <a:xfrm>
              <a:off x="3355898" y="3182322"/>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24" name="Google Shape;2024;p68"/>
            <p:cNvSpPr/>
            <p:nvPr/>
          </p:nvSpPr>
          <p:spPr>
            <a:xfrm>
              <a:off x="4219995" y="1382502"/>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25" name="Google Shape;2025;p68"/>
            <p:cNvSpPr/>
            <p:nvPr/>
          </p:nvSpPr>
          <p:spPr>
            <a:xfrm>
              <a:off x="4219995" y="1958566"/>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26" name="Google Shape;2026;p68"/>
            <p:cNvSpPr/>
            <p:nvPr/>
          </p:nvSpPr>
          <p:spPr>
            <a:xfrm>
              <a:off x="4238476" y="2534630"/>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27" name="Google Shape;2027;p68"/>
            <p:cNvSpPr/>
            <p:nvPr/>
          </p:nvSpPr>
          <p:spPr>
            <a:xfrm>
              <a:off x="4238476" y="3182322"/>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028" name="Google Shape;2028;p68"/>
            <p:cNvCxnSpPr>
              <a:stCxn id="2017" idx="6"/>
              <a:endCxn id="2020" idx="2"/>
            </p:cNvCxnSpPr>
            <p:nvPr/>
          </p:nvCxnSpPr>
          <p:spPr>
            <a:xfrm flipH="1" rot="10800000">
              <a:off x="2905314" y="1598454"/>
              <a:ext cx="432000" cy="287700"/>
            </a:xfrm>
            <a:prstGeom prst="straightConnector1">
              <a:avLst/>
            </a:prstGeom>
            <a:noFill/>
            <a:ln cap="flat" cmpd="sng" w="9525">
              <a:solidFill>
                <a:srgbClr val="000000"/>
              </a:solidFill>
              <a:prstDash val="solid"/>
              <a:round/>
              <a:headEnd len="sm" w="sm" type="none"/>
              <a:tailEnd len="sm" w="sm" type="none"/>
            </a:ln>
          </p:spPr>
        </p:cxnSp>
        <p:cxnSp>
          <p:nvCxnSpPr>
            <p:cNvPr id="2029" name="Google Shape;2029;p68"/>
            <p:cNvCxnSpPr>
              <a:endCxn id="2020" idx="2"/>
            </p:cNvCxnSpPr>
            <p:nvPr/>
          </p:nvCxnSpPr>
          <p:spPr>
            <a:xfrm flipH="1" rot="10800000">
              <a:off x="2905418" y="1598502"/>
              <a:ext cx="432000" cy="850200"/>
            </a:xfrm>
            <a:prstGeom prst="straightConnector1">
              <a:avLst/>
            </a:prstGeom>
            <a:noFill/>
            <a:ln cap="flat" cmpd="sng" w="9525">
              <a:solidFill>
                <a:srgbClr val="000000"/>
              </a:solidFill>
              <a:prstDash val="solid"/>
              <a:round/>
              <a:headEnd len="sm" w="sm" type="none"/>
              <a:tailEnd len="sm" w="sm" type="none"/>
            </a:ln>
          </p:spPr>
        </p:cxnSp>
        <p:cxnSp>
          <p:nvCxnSpPr>
            <p:cNvPr id="2030" name="Google Shape;2030;p68"/>
            <p:cNvCxnSpPr>
              <a:stCxn id="2019" idx="6"/>
              <a:endCxn id="2020" idx="2"/>
            </p:cNvCxnSpPr>
            <p:nvPr/>
          </p:nvCxnSpPr>
          <p:spPr>
            <a:xfrm flipH="1" rot="10800000">
              <a:off x="2923794" y="1598581"/>
              <a:ext cx="413700" cy="1439700"/>
            </a:xfrm>
            <a:prstGeom prst="straightConnector1">
              <a:avLst/>
            </a:prstGeom>
            <a:noFill/>
            <a:ln cap="flat" cmpd="sng" w="9525">
              <a:solidFill>
                <a:srgbClr val="000000"/>
              </a:solidFill>
              <a:prstDash val="solid"/>
              <a:round/>
              <a:headEnd len="sm" w="sm" type="none"/>
              <a:tailEnd len="sm" w="sm" type="none"/>
            </a:ln>
          </p:spPr>
        </p:cxnSp>
        <p:cxnSp>
          <p:nvCxnSpPr>
            <p:cNvPr id="2031" name="Google Shape;2031;p68"/>
            <p:cNvCxnSpPr>
              <a:stCxn id="2017" idx="6"/>
              <a:endCxn id="2021" idx="1"/>
            </p:cNvCxnSpPr>
            <p:nvPr/>
          </p:nvCxnSpPr>
          <p:spPr>
            <a:xfrm>
              <a:off x="2905314" y="1886154"/>
              <a:ext cx="505800" cy="135600"/>
            </a:xfrm>
            <a:prstGeom prst="straightConnector1">
              <a:avLst/>
            </a:prstGeom>
            <a:noFill/>
            <a:ln cap="flat" cmpd="sng" w="9525">
              <a:solidFill>
                <a:srgbClr val="000000"/>
              </a:solidFill>
              <a:prstDash val="solid"/>
              <a:round/>
              <a:headEnd len="sm" w="sm" type="none"/>
              <a:tailEnd len="sm" w="sm" type="none"/>
            </a:ln>
          </p:spPr>
        </p:cxnSp>
        <p:cxnSp>
          <p:nvCxnSpPr>
            <p:cNvPr id="2032" name="Google Shape;2032;p68"/>
            <p:cNvCxnSpPr>
              <a:stCxn id="2017" idx="6"/>
              <a:endCxn id="2022" idx="1"/>
            </p:cNvCxnSpPr>
            <p:nvPr/>
          </p:nvCxnSpPr>
          <p:spPr>
            <a:xfrm>
              <a:off x="2905314" y="1886154"/>
              <a:ext cx="524400" cy="711600"/>
            </a:xfrm>
            <a:prstGeom prst="straightConnector1">
              <a:avLst/>
            </a:prstGeom>
            <a:noFill/>
            <a:ln cap="flat" cmpd="sng" w="9525">
              <a:solidFill>
                <a:srgbClr val="000000"/>
              </a:solidFill>
              <a:prstDash val="solid"/>
              <a:round/>
              <a:headEnd len="sm" w="sm" type="none"/>
              <a:tailEnd len="sm" w="sm" type="none"/>
            </a:ln>
          </p:spPr>
        </p:cxnSp>
        <p:cxnSp>
          <p:nvCxnSpPr>
            <p:cNvPr id="2033" name="Google Shape;2033;p68"/>
            <p:cNvCxnSpPr>
              <a:endCxn id="2021" idx="1"/>
            </p:cNvCxnSpPr>
            <p:nvPr/>
          </p:nvCxnSpPr>
          <p:spPr>
            <a:xfrm flipH="1" rot="10800000">
              <a:off x="2905427" y="2021831"/>
              <a:ext cx="505800" cy="408000"/>
            </a:xfrm>
            <a:prstGeom prst="straightConnector1">
              <a:avLst/>
            </a:prstGeom>
            <a:noFill/>
            <a:ln cap="flat" cmpd="sng" w="9525">
              <a:solidFill>
                <a:srgbClr val="000000"/>
              </a:solidFill>
              <a:prstDash val="solid"/>
              <a:round/>
              <a:headEnd len="sm" w="sm" type="none"/>
              <a:tailEnd len="sm" w="sm" type="none"/>
            </a:ln>
          </p:spPr>
        </p:cxnSp>
        <p:cxnSp>
          <p:nvCxnSpPr>
            <p:cNvPr id="2034" name="Google Shape;2034;p68"/>
            <p:cNvCxnSpPr>
              <a:stCxn id="2018" idx="6"/>
              <a:endCxn id="2022" idx="1"/>
            </p:cNvCxnSpPr>
            <p:nvPr/>
          </p:nvCxnSpPr>
          <p:spPr>
            <a:xfrm>
              <a:off x="2905314" y="2462218"/>
              <a:ext cx="524400" cy="135600"/>
            </a:xfrm>
            <a:prstGeom prst="straightConnector1">
              <a:avLst/>
            </a:prstGeom>
            <a:noFill/>
            <a:ln cap="flat" cmpd="sng" w="9525">
              <a:solidFill>
                <a:srgbClr val="000000"/>
              </a:solidFill>
              <a:prstDash val="solid"/>
              <a:round/>
              <a:headEnd len="sm" w="sm" type="none"/>
              <a:tailEnd len="sm" w="sm" type="none"/>
            </a:ln>
          </p:spPr>
        </p:cxnSp>
        <p:cxnSp>
          <p:nvCxnSpPr>
            <p:cNvPr id="2035" name="Google Shape;2035;p68"/>
            <p:cNvCxnSpPr>
              <a:endCxn id="2023" idx="1"/>
            </p:cNvCxnSpPr>
            <p:nvPr/>
          </p:nvCxnSpPr>
          <p:spPr>
            <a:xfrm>
              <a:off x="2923907" y="2491387"/>
              <a:ext cx="505800" cy="754200"/>
            </a:xfrm>
            <a:prstGeom prst="straightConnector1">
              <a:avLst/>
            </a:prstGeom>
            <a:noFill/>
            <a:ln cap="flat" cmpd="sng" w="9525">
              <a:solidFill>
                <a:srgbClr val="000000"/>
              </a:solidFill>
              <a:prstDash val="solid"/>
              <a:round/>
              <a:headEnd len="sm" w="sm" type="none"/>
              <a:tailEnd len="sm" w="sm" type="none"/>
            </a:ln>
          </p:spPr>
        </p:cxnSp>
        <p:cxnSp>
          <p:nvCxnSpPr>
            <p:cNvPr id="2036" name="Google Shape;2036;p68"/>
            <p:cNvCxnSpPr>
              <a:stCxn id="2019" idx="6"/>
              <a:endCxn id="2021" idx="2"/>
            </p:cNvCxnSpPr>
            <p:nvPr/>
          </p:nvCxnSpPr>
          <p:spPr>
            <a:xfrm flipH="1" rot="10800000">
              <a:off x="2923794" y="2174581"/>
              <a:ext cx="413700" cy="863700"/>
            </a:xfrm>
            <a:prstGeom prst="straightConnector1">
              <a:avLst/>
            </a:prstGeom>
            <a:noFill/>
            <a:ln cap="flat" cmpd="sng" w="9525">
              <a:solidFill>
                <a:srgbClr val="000000"/>
              </a:solidFill>
              <a:prstDash val="solid"/>
              <a:round/>
              <a:headEnd len="sm" w="sm" type="none"/>
              <a:tailEnd len="sm" w="sm" type="none"/>
            </a:ln>
          </p:spPr>
        </p:cxnSp>
        <p:cxnSp>
          <p:nvCxnSpPr>
            <p:cNvPr id="2037" name="Google Shape;2037;p68"/>
            <p:cNvCxnSpPr>
              <a:stCxn id="2019" idx="6"/>
              <a:endCxn id="2022" idx="1"/>
            </p:cNvCxnSpPr>
            <p:nvPr/>
          </p:nvCxnSpPr>
          <p:spPr>
            <a:xfrm flipH="1" rot="10800000">
              <a:off x="2923794" y="2597881"/>
              <a:ext cx="505800" cy="440400"/>
            </a:xfrm>
            <a:prstGeom prst="straightConnector1">
              <a:avLst/>
            </a:prstGeom>
            <a:noFill/>
            <a:ln cap="flat" cmpd="sng" w="9525">
              <a:solidFill>
                <a:srgbClr val="000000"/>
              </a:solidFill>
              <a:prstDash val="solid"/>
              <a:round/>
              <a:headEnd len="sm" w="sm" type="none"/>
              <a:tailEnd len="sm" w="sm" type="none"/>
            </a:ln>
          </p:spPr>
        </p:cxnSp>
        <p:cxnSp>
          <p:nvCxnSpPr>
            <p:cNvPr id="2038" name="Google Shape;2038;p68"/>
            <p:cNvCxnSpPr>
              <a:stCxn id="2019" idx="6"/>
              <a:endCxn id="2023" idx="1"/>
            </p:cNvCxnSpPr>
            <p:nvPr/>
          </p:nvCxnSpPr>
          <p:spPr>
            <a:xfrm>
              <a:off x="2923794" y="3038281"/>
              <a:ext cx="505800" cy="207300"/>
            </a:xfrm>
            <a:prstGeom prst="straightConnector1">
              <a:avLst/>
            </a:prstGeom>
            <a:noFill/>
            <a:ln cap="flat" cmpd="sng" w="9525">
              <a:solidFill>
                <a:srgbClr val="000000"/>
              </a:solidFill>
              <a:prstDash val="solid"/>
              <a:round/>
              <a:headEnd len="sm" w="sm" type="none"/>
              <a:tailEnd len="sm" w="sm" type="none"/>
            </a:ln>
          </p:spPr>
        </p:cxnSp>
        <p:cxnSp>
          <p:nvCxnSpPr>
            <p:cNvPr id="2039" name="Google Shape;2039;p68"/>
            <p:cNvCxnSpPr>
              <a:endCxn id="2023" idx="1"/>
            </p:cNvCxnSpPr>
            <p:nvPr/>
          </p:nvCxnSpPr>
          <p:spPr>
            <a:xfrm>
              <a:off x="2914607" y="1879987"/>
              <a:ext cx="515100" cy="1365600"/>
            </a:xfrm>
            <a:prstGeom prst="straightConnector1">
              <a:avLst/>
            </a:prstGeom>
            <a:noFill/>
            <a:ln cap="flat" cmpd="sng" w="9525">
              <a:solidFill>
                <a:srgbClr val="000000"/>
              </a:solidFill>
              <a:prstDash val="solid"/>
              <a:round/>
              <a:headEnd len="sm" w="sm" type="none"/>
              <a:tailEnd len="sm" w="sm" type="none"/>
            </a:ln>
          </p:spPr>
        </p:cxnSp>
        <p:cxnSp>
          <p:nvCxnSpPr>
            <p:cNvPr id="2040" name="Google Shape;2040;p68"/>
            <p:cNvCxnSpPr>
              <a:endCxn id="2024" idx="2"/>
            </p:cNvCxnSpPr>
            <p:nvPr/>
          </p:nvCxnSpPr>
          <p:spPr>
            <a:xfrm>
              <a:off x="3841395" y="1598502"/>
              <a:ext cx="378600" cy="0"/>
            </a:xfrm>
            <a:prstGeom prst="straightConnector1">
              <a:avLst/>
            </a:prstGeom>
            <a:noFill/>
            <a:ln cap="flat" cmpd="sng" w="9525">
              <a:solidFill>
                <a:srgbClr val="000000"/>
              </a:solidFill>
              <a:prstDash val="solid"/>
              <a:round/>
              <a:headEnd len="sm" w="sm" type="none"/>
              <a:tailEnd len="sm" w="sm" type="none"/>
            </a:ln>
          </p:spPr>
        </p:cxnSp>
        <p:cxnSp>
          <p:nvCxnSpPr>
            <p:cNvPr id="2041" name="Google Shape;2041;p68"/>
            <p:cNvCxnSpPr>
              <a:stCxn id="2020" idx="6"/>
              <a:endCxn id="2025" idx="1"/>
            </p:cNvCxnSpPr>
            <p:nvPr/>
          </p:nvCxnSpPr>
          <p:spPr>
            <a:xfrm>
              <a:off x="3841418" y="1598502"/>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2042" name="Google Shape;2042;p68"/>
            <p:cNvCxnSpPr>
              <a:stCxn id="2020" idx="6"/>
              <a:endCxn id="2026" idx="1"/>
            </p:cNvCxnSpPr>
            <p:nvPr/>
          </p:nvCxnSpPr>
          <p:spPr>
            <a:xfrm>
              <a:off x="3841418" y="1598502"/>
              <a:ext cx="471000" cy="999300"/>
            </a:xfrm>
            <a:prstGeom prst="straightConnector1">
              <a:avLst/>
            </a:prstGeom>
            <a:noFill/>
            <a:ln cap="flat" cmpd="sng" w="9525">
              <a:solidFill>
                <a:srgbClr val="000000"/>
              </a:solidFill>
              <a:prstDash val="solid"/>
              <a:round/>
              <a:headEnd len="sm" w="sm" type="none"/>
              <a:tailEnd len="sm" w="sm" type="none"/>
            </a:ln>
          </p:spPr>
        </p:cxnSp>
        <p:cxnSp>
          <p:nvCxnSpPr>
            <p:cNvPr id="2043" name="Google Shape;2043;p68"/>
            <p:cNvCxnSpPr>
              <a:stCxn id="2020" idx="6"/>
              <a:endCxn id="2027" idx="1"/>
            </p:cNvCxnSpPr>
            <p:nvPr/>
          </p:nvCxnSpPr>
          <p:spPr>
            <a:xfrm>
              <a:off x="3841418" y="1598502"/>
              <a:ext cx="471000" cy="1647000"/>
            </a:xfrm>
            <a:prstGeom prst="straightConnector1">
              <a:avLst/>
            </a:prstGeom>
            <a:noFill/>
            <a:ln cap="flat" cmpd="sng" w="9525">
              <a:solidFill>
                <a:srgbClr val="000000"/>
              </a:solidFill>
              <a:prstDash val="solid"/>
              <a:round/>
              <a:headEnd len="sm" w="sm" type="none"/>
              <a:tailEnd len="sm" w="sm" type="none"/>
            </a:ln>
          </p:spPr>
        </p:cxnSp>
        <p:cxnSp>
          <p:nvCxnSpPr>
            <p:cNvPr id="2044" name="Google Shape;2044;p68"/>
            <p:cNvCxnSpPr/>
            <p:nvPr/>
          </p:nvCxnSpPr>
          <p:spPr>
            <a:xfrm>
              <a:off x="3859955" y="2174590"/>
              <a:ext cx="378600" cy="0"/>
            </a:xfrm>
            <a:prstGeom prst="straightConnector1">
              <a:avLst/>
            </a:prstGeom>
            <a:noFill/>
            <a:ln cap="flat" cmpd="sng" w="9525">
              <a:solidFill>
                <a:srgbClr val="000000"/>
              </a:solidFill>
              <a:prstDash val="solid"/>
              <a:round/>
              <a:headEnd len="sm" w="sm" type="none"/>
              <a:tailEnd len="sm" w="sm" type="none"/>
            </a:ln>
          </p:spPr>
        </p:cxnSp>
        <p:cxnSp>
          <p:nvCxnSpPr>
            <p:cNvPr id="2045" name="Google Shape;2045;p68"/>
            <p:cNvCxnSpPr>
              <a:stCxn id="2021" idx="6"/>
              <a:endCxn id="2024" idx="2"/>
            </p:cNvCxnSpPr>
            <p:nvPr/>
          </p:nvCxnSpPr>
          <p:spPr>
            <a:xfrm flipH="1" rot="10800000">
              <a:off x="3841418" y="1598566"/>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2046" name="Google Shape;2046;p68"/>
            <p:cNvCxnSpPr>
              <a:stCxn id="2021" idx="6"/>
              <a:endCxn id="2026" idx="1"/>
            </p:cNvCxnSpPr>
            <p:nvPr/>
          </p:nvCxnSpPr>
          <p:spPr>
            <a:xfrm>
              <a:off x="3841418" y="2174566"/>
              <a:ext cx="471000" cy="423300"/>
            </a:xfrm>
            <a:prstGeom prst="straightConnector1">
              <a:avLst/>
            </a:prstGeom>
            <a:noFill/>
            <a:ln cap="flat" cmpd="sng" w="9525">
              <a:solidFill>
                <a:srgbClr val="000000"/>
              </a:solidFill>
              <a:prstDash val="solid"/>
              <a:round/>
              <a:headEnd len="sm" w="sm" type="none"/>
              <a:tailEnd len="sm" w="sm" type="none"/>
            </a:ln>
          </p:spPr>
        </p:cxnSp>
        <p:cxnSp>
          <p:nvCxnSpPr>
            <p:cNvPr id="2047" name="Google Shape;2047;p68"/>
            <p:cNvCxnSpPr>
              <a:stCxn id="2021" idx="6"/>
              <a:endCxn id="2027" idx="1"/>
            </p:cNvCxnSpPr>
            <p:nvPr/>
          </p:nvCxnSpPr>
          <p:spPr>
            <a:xfrm>
              <a:off x="3841418" y="2174566"/>
              <a:ext cx="471000" cy="1071000"/>
            </a:xfrm>
            <a:prstGeom prst="straightConnector1">
              <a:avLst/>
            </a:prstGeom>
            <a:noFill/>
            <a:ln cap="flat" cmpd="sng" w="9525">
              <a:solidFill>
                <a:srgbClr val="000000"/>
              </a:solidFill>
              <a:prstDash val="solid"/>
              <a:round/>
              <a:headEnd len="sm" w="sm" type="none"/>
              <a:tailEnd len="sm" w="sm" type="none"/>
            </a:ln>
          </p:spPr>
        </p:cxnSp>
        <p:cxnSp>
          <p:nvCxnSpPr>
            <p:cNvPr id="2048" name="Google Shape;2048;p68"/>
            <p:cNvCxnSpPr/>
            <p:nvPr/>
          </p:nvCxnSpPr>
          <p:spPr>
            <a:xfrm>
              <a:off x="3841474" y="2750653"/>
              <a:ext cx="378600" cy="0"/>
            </a:xfrm>
            <a:prstGeom prst="straightConnector1">
              <a:avLst/>
            </a:prstGeom>
            <a:noFill/>
            <a:ln cap="flat" cmpd="sng" w="9525">
              <a:solidFill>
                <a:srgbClr val="000000"/>
              </a:solidFill>
              <a:prstDash val="solid"/>
              <a:round/>
              <a:headEnd len="sm" w="sm" type="none"/>
              <a:tailEnd len="sm" w="sm" type="none"/>
            </a:ln>
          </p:spPr>
        </p:cxnSp>
        <p:cxnSp>
          <p:nvCxnSpPr>
            <p:cNvPr id="2049" name="Google Shape;2049;p68"/>
            <p:cNvCxnSpPr>
              <a:stCxn id="2022" idx="6"/>
              <a:endCxn id="2025" idx="2"/>
            </p:cNvCxnSpPr>
            <p:nvPr/>
          </p:nvCxnSpPr>
          <p:spPr>
            <a:xfrm flipH="1" rot="10800000">
              <a:off x="3859898" y="2174630"/>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2050" name="Google Shape;2050;p68"/>
            <p:cNvCxnSpPr>
              <a:stCxn id="2022" idx="6"/>
              <a:endCxn id="2024" idx="2"/>
            </p:cNvCxnSpPr>
            <p:nvPr/>
          </p:nvCxnSpPr>
          <p:spPr>
            <a:xfrm flipH="1" rot="10800000">
              <a:off x="3859898" y="1598630"/>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2051" name="Google Shape;2051;p68"/>
            <p:cNvCxnSpPr/>
            <p:nvPr/>
          </p:nvCxnSpPr>
          <p:spPr>
            <a:xfrm>
              <a:off x="3841474" y="3398345"/>
              <a:ext cx="378600" cy="0"/>
            </a:xfrm>
            <a:prstGeom prst="straightConnector1">
              <a:avLst/>
            </a:prstGeom>
            <a:noFill/>
            <a:ln cap="flat" cmpd="sng" w="9525">
              <a:solidFill>
                <a:srgbClr val="000000"/>
              </a:solidFill>
              <a:prstDash val="solid"/>
              <a:round/>
              <a:headEnd len="sm" w="sm" type="none"/>
              <a:tailEnd len="sm" w="sm" type="none"/>
            </a:ln>
          </p:spPr>
        </p:cxnSp>
        <p:cxnSp>
          <p:nvCxnSpPr>
            <p:cNvPr id="2052" name="Google Shape;2052;p68"/>
            <p:cNvCxnSpPr>
              <a:stCxn id="2023" idx="6"/>
              <a:endCxn id="2026" idx="2"/>
            </p:cNvCxnSpPr>
            <p:nvPr/>
          </p:nvCxnSpPr>
          <p:spPr>
            <a:xfrm flipH="1" rot="10800000">
              <a:off x="3859898" y="275062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2053" name="Google Shape;2053;p68"/>
            <p:cNvCxnSpPr>
              <a:stCxn id="2023" idx="6"/>
              <a:endCxn id="2025" idx="2"/>
            </p:cNvCxnSpPr>
            <p:nvPr/>
          </p:nvCxnSpPr>
          <p:spPr>
            <a:xfrm flipH="1" rot="10800000">
              <a:off x="3859898" y="2174622"/>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2054" name="Google Shape;2054;p68"/>
            <p:cNvCxnSpPr>
              <a:stCxn id="2023" idx="6"/>
              <a:endCxn id="2024" idx="2"/>
            </p:cNvCxnSpPr>
            <p:nvPr/>
          </p:nvCxnSpPr>
          <p:spPr>
            <a:xfrm flipH="1" rot="10800000">
              <a:off x="3859898" y="1598622"/>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2055" name="Google Shape;2055;p68"/>
            <p:cNvCxnSpPr>
              <a:stCxn id="2022" idx="6"/>
              <a:endCxn id="2027" idx="1"/>
            </p:cNvCxnSpPr>
            <p:nvPr/>
          </p:nvCxnSpPr>
          <p:spPr>
            <a:xfrm>
              <a:off x="3859898" y="2750630"/>
              <a:ext cx="452400" cy="495000"/>
            </a:xfrm>
            <a:prstGeom prst="straightConnector1">
              <a:avLst/>
            </a:prstGeom>
            <a:noFill/>
            <a:ln cap="flat" cmpd="sng" w="9525">
              <a:solidFill>
                <a:srgbClr val="000000"/>
              </a:solidFill>
              <a:prstDash val="solid"/>
              <a:round/>
              <a:headEnd len="sm" w="sm" type="none"/>
              <a:tailEnd len="sm" w="sm" type="none"/>
            </a:ln>
          </p:spPr>
        </p:cxnSp>
        <p:sp>
          <p:nvSpPr>
            <p:cNvPr id="2056" name="Google Shape;2056;p68"/>
            <p:cNvSpPr/>
            <p:nvPr/>
          </p:nvSpPr>
          <p:spPr>
            <a:xfrm>
              <a:off x="5110597" y="1364033"/>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57" name="Google Shape;2057;p68"/>
            <p:cNvSpPr/>
            <p:nvPr/>
          </p:nvSpPr>
          <p:spPr>
            <a:xfrm>
              <a:off x="5110597" y="1940098"/>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58" name="Google Shape;2058;p68"/>
            <p:cNvSpPr/>
            <p:nvPr/>
          </p:nvSpPr>
          <p:spPr>
            <a:xfrm>
              <a:off x="5129078" y="2516162"/>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59" name="Google Shape;2059;p68"/>
            <p:cNvSpPr/>
            <p:nvPr/>
          </p:nvSpPr>
          <p:spPr>
            <a:xfrm>
              <a:off x="5129078" y="3163854"/>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060" name="Google Shape;2060;p68"/>
            <p:cNvCxnSpPr>
              <a:endCxn id="2056" idx="2"/>
            </p:cNvCxnSpPr>
            <p:nvPr/>
          </p:nvCxnSpPr>
          <p:spPr>
            <a:xfrm>
              <a:off x="4731997" y="1580033"/>
              <a:ext cx="378600" cy="0"/>
            </a:xfrm>
            <a:prstGeom prst="straightConnector1">
              <a:avLst/>
            </a:prstGeom>
            <a:noFill/>
            <a:ln cap="flat" cmpd="sng" w="9525">
              <a:solidFill>
                <a:srgbClr val="000000"/>
              </a:solidFill>
              <a:prstDash val="solid"/>
              <a:round/>
              <a:headEnd len="sm" w="sm" type="none"/>
              <a:tailEnd len="sm" w="sm" type="none"/>
            </a:ln>
          </p:spPr>
        </p:cxnSp>
        <p:cxnSp>
          <p:nvCxnSpPr>
            <p:cNvPr id="2061" name="Google Shape;2061;p68"/>
            <p:cNvCxnSpPr>
              <a:endCxn id="2057" idx="1"/>
            </p:cNvCxnSpPr>
            <p:nvPr/>
          </p:nvCxnSpPr>
          <p:spPr>
            <a:xfrm>
              <a:off x="4732006" y="1580063"/>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2062" name="Google Shape;2062;p68"/>
            <p:cNvCxnSpPr>
              <a:endCxn id="2058" idx="1"/>
            </p:cNvCxnSpPr>
            <p:nvPr/>
          </p:nvCxnSpPr>
          <p:spPr>
            <a:xfrm>
              <a:off x="4732187" y="1580127"/>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2063" name="Google Shape;2063;p68"/>
            <p:cNvCxnSpPr>
              <a:endCxn id="2059" idx="1"/>
            </p:cNvCxnSpPr>
            <p:nvPr/>
          </p:nvCxnSpPr>
          <p:spPr>
            <a:xfrm>
              <a:off x="4732187" y="1580119"/>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2064" name="Google Shape;2064;p68"/>
            <p:cNvCxnSpPr/>
            <p:nvPr/>
          </p:nvCxnSpPr>
          <p:spPr>
            <a:xfrm>
              <a:off x="4750557" y="2156122"/>
              <a:ext cx="378600" cy="0"/>
            </a:xfrm>
            <a:prstGeom prst="straightConnector1">
              <a:avLst/>
            </a:prstGeom>
            <a:noFill/>
            <a:ln cap="flat" cmpd="sng" w="9525">
              <a:solidFill>
                <a:srgbClr val="000000"/>
              </a:solidFill>
              <a:prstDash val="solid"/>
              <a:round/>
              <a:headEnd len="sm" w="sm" type="none"/>
              <a:tailEnd len="sm" w="sm" type="none"/>
            </a:ln>
          </p:spPr>
        </p:cxnSp>
        <p:cxnSp>
          <p:nvCxnSpPr>
            <p:cNvPr id="2065" name="Google Shape;2065;p68"/>
            <p:cNvCxnSpPr>
              <a:endCxn id="2056" idx="2"/>
            </p:cNvCxnSpPr>
            <p:nvPr/>
          </p:nvCxnSpPr>
          <p:spPr>
            <a:xfrm flipH="1" rot="10800000">
              <a:off x="4731997" y="1580033"/>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2066" name="Google Shape;2066;p68"/>
            <p:cNvCxnSpPr>
              <a:endCxn id="2058" idx="1"/>
            </p:cNvCxnSpPr>
            <p:nvPr/>
          </p:nvCxnSpPr>
          <p:spPr>
            <a:xfrm>
              <a:off x="4732187" y="2156127"/>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2067" name="Google Shape;2067;p68"/>
            <p:cNvCxnSpPr>
              <a:endCxn id="2059" idx="1"/>
            </p:cNvCxnSpPr>
            <p:nvPr/>
          </p:nvCxnSpPr>
          <p:spPr>
            <a:xfrm>
              <a:off x="4732187" y="2156119"/>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2068" name="Google Shape;2068;p68"/>
            <p:cNvCxnSpPr/>
            <p:nvPr/>
          </p:nvCxnSpPr>
          <p:spPr>
            <a:xfrm>
              <a:off x="4732076" y="2732186"/>
              <a:ext cx="378600" cy="0"/>
            </a:xfrm>
            <a:prstGeom prst="straightConnector1">
              <a:avLst/>
            </a:prstGeom>
            <a:noFill/>
            <a:ln cap="flat" cmpd="sng" w="9525">
              <a:solidFill>
                <a:srgbClr val="000000"/>
              </a:solidFill>
              <a:prstDash val="solid"/>
              <a:round/>
              <a:headEnd len="sm" w="sm" type="none"/>
              <a:tailEnd len="sm" w="sm" type="none"/>
            </a:ln>
          </p:spPr>
        </p:cxnSp>
        <p:cxnSp>
          <p:nvCxnSpPr>
            <p:cNvPr id="2069" name="Google Shape;2069;p68"/>
            <p:cNvCxnSpPr>
              <a:endCxn id="2057" idx="2"/>
            </p:cNvCxnSpPr>
            <p:nvPr/>
          </p:nvCxnSpPr>
          <p:spPr>
            <a:xfrm flipH="1" rot="10800000">
              <a:off x="4750597" y="2156098"/>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2070" name="Google Shape;2070;p68"/>
            <p:cNvCxnSpPr>
              <a:endCxn id="2056" idx="2"/>
            </p:cNvCxnSpPr>
            <p:nvPr/>
          </p:nvCxnSpPr>
          <p:spPr>
            <a:xfrm flipH="1" rot="10800000">
              <a:off x="4750597" y="1580033"/>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2071" name="Google Shape;2071;p68"/>
            <p:cNvCxnSpPr/>
            <p:nvPr/>
          </p:nvCxnSpPr>
          <p:spPr>
            <a:xfrm>
              <a:off x="4732076" y="3379877"/>
              <a:ext cx="378600" cy="0"/>
            </a:xfrm>
            <a:prstGeom prst="straightConnector1">
              <a:avLst/>
            </a:prstGeom>
            <a:noFill/>
            <a:ln cap="flat" cmpd="sng" w="9525">
              <a:solidFill>
                <a:srgbClr val="000000"/>
              </a:solidFill>
              <a:prstDash val="solid"/>
              <a:round/>
              <a:headEnd len="sm" w="sm" type="none"/>
              <a:tailEnd len="sm" w="sm" type="none"/>
            </a:ln>
          </p:spPr>
        </p:cxnSp>
        <p:cxnSp>
          <p:nvCxnSpPr>
            <p:cNvPr id="2072" name="Google Shape;2072;p68"/>
            <p:cNvCxnSpPr>
              <a:endCxn id="2058" idx="2"/>
            </p:cNvCxnSpPr>
            <p:nvPr/>
          </p:nvCxnSpPr>
          <p:spPr>
            <a:xfrm flipH="1" rot="10800000">
              <a:off x="4750478" y="273216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2073" name="Google Shape;2073;p68"/>
            <p:cNvCxnSpPr>
              <a:endCxn id="2057" idx="2"/>
            </p:cNvCxnSpPr>
            <p:nvPr/>
          </p:nvCxnSpPr>
          <p:spPr>
            <a:xfrm flipH="1" rot="10800000">
              <a:off x="4750597" y="2156098"/>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2074" name="Google Shape;2074;p68"/>
            <p:cNvCxnSpPr>
              <a:endCxn id="2056" idx="2"/>
            </p:cNvCxnSpPr>
            <p:nvPr/>
          </p:nvCxnSpPr>
          <p:spPr>
            <a:xfrm flipH="1" rot="10800000">
              <a:off x="4750597" y="1580033"/>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2075" name="Google Shape;2075;p68"/>
            <p:cNvCxnSpPr>
              <a:endCxn id="2059" idx="1"/>
            </p:cNvCxnSpPr>
            <p:nvPr/>
          </p:nvCxnSpPr>
          <p:spPr>
            <a:xfrm>
              <a:off x="4750487" y="2732119"/>
              <a:ext cx="452400" cy="495000"/>
            </a:xfrm>
            <a:prstGeom prst="straightConnector1">
              <a:avLst/>
            </a:prstGeom>
            <a:noFill/>
            <a:ln cap="flat" cmpd="sng" w="9525">
              <a:solidFill>
                <a:srgbClr val="000000"/>
              </a:solidFill>
              <a:prstDash val="solid"/>
              <a:round/>
              <a:headEnd len="sm" w="sm" type="none"/>
              <a:tailEnd len="sm" w="sm" type="none"/>
            </a:ln>
          </p:spPr>
        </p:cxnSp>
        <p:sp>
          <p:nvSpPr>
            <p:cNvPr id="2076" name="Google Shape;2076;p68"/>
            <p:cNvSpPr/>
            <p:nvPr/>
          </p:nvSpPr>
          <p:spPr>
            <a:xfrm>
              <a:off x="5998055" y="1359665"/>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77" name="Google Shape;2077;p68"/>
            <p:cNvSpPr/>
            <p:nvPr/>
          </p:nvSpPr>
          <p:spPr>
            <a:xfrm>
              <a:off x="5998055" y="1935729"/>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78" name="Google Shape;2078;p68"/>
            <p:cNvSpPr/>
            <p:nvPr/>
          </p:nvSpPr>
          <p:spPr>
            <a:xfrm>
              <a:off x="6016536" y="2511793"/>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79" name="Google Shape;2079;p68"/>
            <p:cNvSpPr/>
            <p:nvPr/>
          </p:nvSpPr>
          <p:spPr>
            <a:xfrm>
              <a:off x="6016536" y="3159486"/>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080" name="Google Shape;2080;p68"/>
            <p:cNvCxnSpPr>
              <a:endCxn id="2076" idx="2"/>
            </p:cNvCxnSpPr>
            <p:nvPr/>
          </p:nvCxnSpPr>
          <p:spPr>
            <a:xfrm>
              <a:off x="5619455" y="1575665"/>
              <a:ext cx="378600" cy="0"/>
            </a:xfrm>
            <a:prstGeom prst="straightConnector1">
              <a:avLst/>
            </a:prstGeom>
            <a:noFill/>
            <a:ln cap="flat" cmpd="sng" w="9525">
              <a:solidFill>
                <a:srgbClr val="000000"/>
              </a:solidFill>
              <a:prstDash val="solid"/>
              <a:round/>
              <a:headEnd len="sm" w="sm" type="none"/>
              <a:tailEnd len="sm" w="sm" type="none"/>
            </a:ln>
          </p:spPr>
        </p:cxnSp>
        <p:cxnSp>
          <p:nvCxnSpPr>
            <p:cNvPr id="2081" name="Google Shape;2081;p68"/>
            <p:cNvCxnSpPr>
              <a:endCxn id="2077" idx="1"/>
            </p:cNvCxnSpPr>
            <p:nvPr/>
          </p:nvCxnSpPr>
          <p:spPr>
            <a:xfrm>
              <a:off x="5619464" y="1575694"/>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2082" name="Google Shape;2082;p68"/>
            <p:cNvCxnSpPr>
              <a:endCxn id="2078" idx="1"/>
            </p:cNvCxnSpPr>
            <p:nvPr/>
          </p:nvCxnSpPr>
          <p:spPr>
            <a:xfrm>
              <a:off x="5619645" y="1575758"/>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2083" name="Google Shape;2083;p68"/>
            <p:cNvCxnSpPr>
              <a:endCxn id="2079" idx="1"/>
            </p:cNvCxnSpPr>
            <p:nvPr/>
          </p:nvCxnSpPr>
          <p:spPr>
            <a:xfrm>
              <a:off x="5619645" y="1575751"/>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2084" name="Google Shape;2084;p68"/>
            <p:cNvCxnSpPr/>
            <p:nvPr/>
          </p:nvCxnSpPr>
          <p:spPr>
            <a:xfrm>
              <a:off x="5638015" y="2151754"/>
              <a:ext cx="378600" cy="0"/>
            </a:xfrm>
            <a:prstGeom prst="straightConnector1">
              <a:avLst/>
            </a:prstGeom>
            <a:noFill/>
            <a:ln cap="flat" cmpd="sng" w="9525">
              <a:solidFill>
                <a:srgbClr val="000000"/>
              </a:solidFill>
              <a:prstDash val="solid"/>
              <a:round/>
              <a:headEnd len="sm" w="sm" type="none"/>
              <a:tailEnd len="sm" w="sm" type="none"/>
            </a:ln>
          </p:spPr>
        </p:cxnSp>
        <p:cxnSp>
          <p:nvCxnSpPr>
            <p:cNvPr id="2085" name="Google Shape;2085;p68"/>
            <p:cNvCxnSpPr>
              <a:endCxn id="2076" idx="2"/>
            </p:cNvCxnSpPr>
            <p:nvPr/>
          </p:nvCxnSpPr>
          <p:spPr>
            <a:xfrm flipH="1" rot="10800000">
              <a:off x="5619455" y="1575665"/>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2086" name="Google Shape;2086;p68"/>
            <p:cNvCxnSpPr>
              <a:endCxn id="2078" idx="1"/>
            </p:cNvCxnSpPr>
            <p:nvPr/>
          </p:nvCxnSpPr>
          <p:spPr>
            <a:xfrm>
              <a:off x="5619645" y="2151758"/>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2087" name="Google Shape;2087;p68"/>
            <p:cNvCxnSpPr>
              <a:endCxn id="2079" idx="1"/>
            </p:cNvCxnSpPr>
            <p:nvPr/>
          </p:nvCxnSpPr>
          <p:spPr>
            <a:xfrm>
              <a:off x="5619645" y="2151751"/>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2088" name="Google Shape;2088;p68"/>
            <p:cNvCxnSpPr/>
            <p:nvPr/>
          </p:nvCxnSpPr>
          <p:spPr>
            <a:xfrm>
              <a:off x="5619534" y="2727818"/>
              <a:ext cx="378600" cy="0"/>
            </a:xfrm>
            <a:prstGeom prst="straightConnector1">
              <a:avLst/>
            </a:prstGeom>
            <a:noFill/>
            <a:ln cap="flat" cmpd="sng" w="9525">
              <a:solidFill>
                <a:srgbClr val="000000"/>
              </a:solidFill>
              <a:prstDash val="solid"/>
              <a:round/>
              <a:headEnd len="sm" w="sm" type="none"/>
              <a:tailEnd len="sm" w="sm" type="none"/>
            </a:ln>
          </p:spPr>
        </p:cxnSp>
        <p:cxnSp>
          <p:nvCxnSpPr>
            <p:cNvPr id="2089" name="Google Shape;2089;p68"/>
            <p:cNvCxnSpPr>
              <a:endCxn id="2077" idx="2"/>
            </p:cNvCxnSpPr>
            <p:nvPr/>
          </p:nvCxnSpPr>
          <p:spPr>
            <a:xfrm flipH="1" rot="10800000">
              <a:off x="5638055" y="2151729"/>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2090" name="Google Shape;2090;p68"/>
            <p:cNvCxnSpPr>
              <a:endCxn id="2076" idx="2"/>
            </p:cNvCxnSpPr>
            <p:nvPr/>
          </p:nvCxnSpPr>
          <p:spPr>
            <a:xfrm flipH="1" rot="10800000">
              <a:off x="5638055" y="1575665"/>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2091" name="Google Shape;2091;p68"/>
            <p:cNvCxnSpPr/>
            <p:nvPr/>
          </p:nvCxnSpPr>
          <p:spPr>
            <a:xfrm>
              <a:off x="5619534" y="3375510"/>
              <a:ext cx="378600" cy="0"/>
            </a:xfrm>
            <a:prstGeom prst="straightConnector1">
              <a:avLst/>
            </a:prstGeom>
            <a:noFill/>
            <a:ln cap="flat" cmpd="sng" w="9525">
              <a:solidFill>
                <a:srgbClr val="000000"/>
              </a:solidFill>
              <a:prstDash val="solid"/>
              <a:round/>
              <a:headEnd len="sm" w="sm" type="none"/>
              <a:tailEnd len="sm" w="sm" type="none"/>
            </a:ln>
          </p:spPr>
        </p:cxnSp>
        <p:cxnSp>
          <p:nvCxnSpPr>
            <p:cNvPr id="2092" name="Google Shape;2092;p68"/>
            <p:cNvCxnSpPr>
              <a:endCxn id="2078" idx="2"/>
            </p:cNvCxnSpPr>
            <p:nvPr/>
          </p:nvCxnSpPr>
          <p:spPr>
            <a:xfrm flipH="1" rot="10800000">
              <a:off x="5637936" y="2727793"/>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2093" name="Google Shape;2093;p68"/>
            <p:cNvCxnSpPr>
              <a:endCxn id="2077" idx="2"/>
            </p:cNvCxnSpPr>
            <p:nvPr/>
          </p:nvCxnSpPr>
          <p:spPr>
            <a:xfrm flipH="1" rot="10800000">
              <a:off x="5638055" y="2151729"/>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2094" name="Google Shape;2094;p68"/>
            <p:cNvCxnSpPr>
              <a:endCxn id="2076" idx="2"/>
            </p:cNvCxnSpPr>
            <p:nvPr/>
          </p:nvCxnSpPr>
          <p:spPr>
            <a:xfrm flipH="1" rot="10800000">
              <a:off x="5638055" y="1575665"/>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2095" name="Google Shape;2095;p68"/>
            <p:cNvCxnSpPr>
              <a:endCxn id="2079" idx="1"/>
            </p:cNvCxnSpPr>
            <p:nvPr/>
          </p:nvCxnSpPr>
          <p:spPr>
            <a:xfrm>
              <a:off x="5637945" y="2727751"/>
              <a:ext cx="452400" cy="495000"/>
            </a:xfrm>
            <a:prstGeom prst="straightConnector1">
              <a:avLst/>
            </a:prstGeom>
            <a:noFill/>
            <a:ln cap="flat" cmpd="sng" w="9525">
              <a:solidFill>
                <a:srgbClr val="000000"/>
              </a:solidFill>
              <a:prstDash val="solid"/>
              <a:round/>
              <a:headEnd len="sm" w="sm" type="none"/>
              <a:tailEnd len="sm" w="sm" type="none"/>
            </a:ln>
          </p:spPr>
        </p:cxnSp>
        <p:sp>
          <p:nvSpPr>
            <p:cNvPr id="2096" name="Google Shape;2096;p68"/>
            <p:cNvSpPr/>
            <p:nvPr/>
          </p:nvSpPr>
          <p:spPr>
            <a:xfrm>
              <a:off x="6941741" y="1952469"/>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097" name="Google Shape;2097;p68"/>
            <p:cNvSpPr/>
            <p:nvPr/>
          </p:nvSpPr>
          <p:spPr>
            <a:xfrm>
              <a:off x="6960222" y="2528531"/>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098" name="Google Shape;2098;p68"/>
            <p:cNvCxnSpPr/>
            <p:nvPr/>
          </p:nvCxnSpPr>
          <p:spPr>
            <a:xfrm>
              <a:off x="6547359" y="2157438"/>
              <a:ext cx="378600" cy="0"/>
            </a:xfrm>
            <a:prstGeom prst="straightConnector1">
              <a:avLst/>
            </a:prstGeom>
            <a:noFill/>
            <a:ln cap="flat" cmpd="sng" w="9525">
              <a:solidFill>
                <a:srgbClr val="000000"/>
              </a:solidFill>
              <a:prstDash val="solid"/>
              <a:round/>
              <a:headEnd len="sm" w="sm" type="none"/>
              <a:tailEnd len="sm" w="sm" type="none"/>
            </a:ln>
          </p:spPr>
        </p:cxnSp>
        <p:cxnSp>
          <p:nvCxnSpPr>
            <p:cNvPr id="2099" name="Google Shape;2099;p68"/>
            <p:cNvCxnSpPr/>
            <p:nvPr/>
          </p:nvCxnSpPr>
          <p:spPr>
            <a:xfrm>
              <a:off x="6571880" y="2710092"/>
              <a:ext cx="378600" cy="0"/>
            </a:xfrm>
            <a:prstGeom prst="straightConnector1">
              <a:avLst/>
            </a:prstGeom>
            <a:noFill/>
            <a:ln cap="flat" cmpd="sng" w="9525">
              <a:solidFill>
                <a:srgbClr val="000000"/>
              </a:solidFill>
              <a:prstDash val="solid"/>
              <a:round/>
              <a:headEnd len="sm" w="sm" type="none"/>
              <a:tailEnd len="sm" w="sm" type="none"/>
            </a:ln>
          </p:spPr>
        </p:cxnSp>
        <p:cxnSp>
          <p:nvCxnSpPr>
            <p:cNvPr id="2100" name="Google Shape;2100;p68"/>
            <p:cNvCxnSpPr>
              <a:endCxn id="2096" idx="2"/>
            </p:cNvCxnSpPr>
            <p:nvPr/>
          </p:nvCxnSpPr>
          <p:spPr>
            <a:xfrm>
              <a:off x="6519641" y="1581369"/>
              <a:ext cx="422100" cy="587100"/>
            </a:xfrm>
            <a:prstGeom prst="straightConnector1">
              <a:avLst/>
            </a:prstGeom>
            <a:noFill/>
            <a:ln cap="flat" cmpd="sng" w="9525">
              <a:solidFill>
                <a:srgbClr val="000000"/>
              </a:solidFill>
              <a:prstDash val="solid"/>
              <a:round/>
              <a:headEnd len="sm" w="sm" type="none"/>
              <a:tailEnd len="sm" w="sm" type="none"/>
            </a:ln>
          </p:spPr>
        </p:cxnSp>
        <p:cxnSp>
          <p:nvCxnSpPr>
            <p:cNvPr id="2101" name="Google Shape;2101;p68"/>
            <p:cNvCxnSpPr>
              <a:endCxn id="2097" idx="2"/>
            </p:cNvCxnSpPr>
            <p:nvPr/>
          </p:nvCxnSpPr>
          <p:spPr>
            <a:xfrm flipH="1" rot="10800000">
              <a:off x="6547422" y="2744531"/>
              <a:ext cx="412800" cy="614700"/>
            </a:xfrm>
            <a:prstGeom prst="straightConnector1">
              <a:avLst/>
            </a:prstGeom>
            <a:noFill/>
            <a:ln cap="flat" cmpd="sng" w="9525">
              <a:solidFill>
                <a:srgbClr val="000000"/>
              </a:solidFill>
              <a:prstDash val="solid"/>
              <a:round/>
              <a:headEnd len="sm" w="sm" type="none"/>
              <a:tailEnd len="sm" w="sm" type="none"/>
            </a:ln>
          </p:spPr>
        </p:cxnSp>
        <p:cxnSp>
          <p:nvCxnSpPr>
            <p:cNvPr id="2102" name="Google Shape;2102;p68"/>
            <p:cNvCxnSpPr>
              <a:endCxn id="2097" idx="2"/>
            </p:cNvCxnSpPr>
            <p:nvPr/>
          </p:nvCxnSpPr>
          <p:spPr>
            <a:xfrm>
              <a:off x="6519522" y="1582331"/>
              <a:ext cx="440700" cy="1162200"/>
            </a:xfrm>
            <a:prstGeom prst="straightConnector1">
              <a:avLst/>
            </a:prstGeom>
            <a:noFill/>
            <a:ln cap="flat" cmpd="sng" w="9525">
              <a:solidFill>
                <a:srgbClr val="000000"/>
              </a:solidFill>
              <a:prstDash val="solid"/>
              <a:round/>
              <a:headEnd len="sm" w="sm" type="none"/>
              <a:tailEnd len="sm" w="sm" type="none"/>
            </a:ln>
          </p:spPr>
        </p:cxnSp>
        <p:cxnSp>
          <p:nvCxnSpPr>
            <p:cNvPr id="2103" name="Google Shape;2103;p68"/>
            <p:cNvCxnSpPr>
              <a:endCxn id="2097" idx="2"/>
            </p:cNvCxnSpPr>
            <p:nvPr/>
          </p:nvCxnSpPr>
          <p:spPr>
            <a:xfrm>
              <a:off x="6541422" y="2151731"/>
              <a:ext cx="418800" cy="592800"/>
            </a:xfrm>
            <a:prstGeom prst="straightConnector1">
              <a:avLst/>
            </a:prstGeom>
            <a:noFill/>
            <a:ln cap="flat" cmpd="sng" w="9525">
              <a:solidFill>
                <a:srgbClr val="000000"/>
              </a:solidFill>
              <a:prstDash val="solid"/>
              <a:round/>
              <a:headEnd len="sm" w="sm" type="none"/>
              <a:tailEnd len="sm" w="sm" type="none"/>
            </a:ln>
          </p:spPr>
        </p:cxnSp>
        <p:cxnSp>
          <p:nvCxnSpPr>
            <p:cNvPr id="2104" name="Google Shape;2104;p68"/>
            <p:cNvCxnSpPr>
              <a:endCxn id="2096" idx="2"/>
            </p:cNvCxnSpPr>
            <p:nvPr/>
          </p:nvCxnSpPr>
          <p:spPr>
            <a:xfrm flipH="1" rot="10800000">
              <a:off x="6564641" y="2168469"/>
              <a:ext cx="377100" cy="535500"/>
            </a:xfrm>
            <a:prstGeom prst="straightConnector1">
              <a:avLst/>
            </a:prstGeom>
            <a:noFill/>
            <a:ln cap="flat" cmpd="sng" w="9525">
              <a:solidFill>
                <a:srgbClr val="000000"/>
              </a:solidFill>
              <a:prstDash val="solid"/>
              <a:round/>
              <a:headEnd len="sm" w="sm" type="none"/>
              <a:tailEnd len="sm" w="sm" type="none"/>
            </a:ln>
          </p:spPr>
        </p:cxnSp>
        <p:cxnSp>
          <p:nvCxnSpPr>
            <p:cNvPr id="2105" name="Google Shape;2105;p68"/>
            <p:cNvCxnSpPr>
              <a:endCxn id="2096" idx="2"/>
            </p:cNvCxnSpPr>
            <p:nvPr/>
          </p:nvCxnSpPr>
          <p:spPr>
            <a:xfrm flipH="1" rot="10800000">
              <a:off x="6561641" y="2168469"/>
              <a:ext cx="380100" cy="1190700"/>
            </a:xfrm>
            <a:prstGeom prst="straightConnector1">
              <a:avLst/>
            </a:prstGeom>
            <a:noFill/>
            <a:ln cap="flat" cmpd="sng" w="9525">
              <a:solidFill>
                <a:srgbClr val="000000"/>
              </a:solidFill>
              <a:prstDash val="solid"/>
              <a:round/>
              <a:headEnd len="sm" w="sm" type="none"/>
              <a:tailEnd len="sm" w="sm" type="none"/>
            </a:ln>
          </p:spPr>
        </p:cxnSp>
        <p:sp>
          <p:nvSpPr>
            <p:cNvPr id="2106" name="Google Shape;2106;p68"/>
            <p:cNvSpPr txBox="1"/>
            <p:nvPr/>
          </p:nvSpPr>
          <p:spPr>
            <a:xfrm>
              <a:off x="1897257" y="1179368"/>
              <a:ext cx="1260900" cy="45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Constantia"/>
                  <a:ea typeface="Constantia"/>
                  <a:cs typeface="Constantia"/>
                  <a:sym typeface="Constantia"/>
                </a:rPr>
                <a:t>Samples</a:t>
              </a:r>
              <a:endParaRPr b="0" i="0" sz="800" u="none" cap="none" strike="noStrike">
                <a:solidFill>
                  <a:srgbClr val="000000"/>
                </a:solidFill>
                <a:latin typeface="Constantia"/>
                <a:ea typeface="Constantia"/>
                <a:cs typeface="Constantia"/>
                <a:sym typeface="Constantia"/>
              </a:endParaRPr>
            </a:p>
          </p:txBody>
        </p:sp>
        <p:sp>
          <p:nvSpPr>
            <p:cNvPr id="2107" name="Google Shape;2107;p68"/>
            <p:cNvSpPr txBox="1"/>
            <p:nvPr/>
          </p:nvSpPr>
          <p:spPr>
            <a:xfrm>
              <a:off x="2778813" y="832442"/>
              <a:ext cx="1818600" cy="41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Constantia"/>
                  <a:ea typeface="Constantia"/>
                  <a:cs typeface="Constantia"/>
                  <a:sym typeface="Constantia"/>
                </a:rPr>
                <a:t>Sub-phones</a:t>
              </a:r>
              <a:endParaRPr b="0" i="0" sz="700" u="none" cap="none" strike="noStrike">
                <a:solidFill>
                  <a:srgbClr val="000000"/>
                </a:solidFill>
                <a:latin typeface="Constantia"/>
                <a:ea typeface="Constantia"/>
                <a:cs typeface="Constantia"/>
                <a:sym typeface="Constantia"/>
              </a:endParaRPr>
            </a:p>
          </p:txBody>
        </p:sp>
        <p:sp>
          <p:nvSpPr>
            <p:cNvPr id="2108" name="Google Shape;2108;p68"/>
            <p:cNvSpPr txBox="1"/>
            <p:nvPr/>
          </p:nvSpPr>
          <p:spPr>
            <a:xfrm>
              <a:off x="4059609" y="832442"/>
              <a:ext cx="1413300" cy="41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Constantia"/>
                  <a:ea typeface="Constantia"/>
                  <a:cs typeface="Constantia"/>
                  <a:sym typeface="Constantia"/>
                </a:rPr>
                <a:t>Phones</a:t>
              </a:r>
              <a:endParaRPr b="0" i="0" sz="700" u="none" cap="none" strike="noStrike">
                <a:solidFill>
                  <a:srgbClr val="000000"/>
                </a:solidFill>
                <a:latin typeface="Constantia"/>
                <a:ea typeface="Constantia"/>
                <a:cs typeface="Constantia"/>
                <a:sym typeface="Constantia"/>
              </a:endParaRPr>
            </a:p>
          </p:txBody>
        </p:sp>
        <p:sp>
          <p:nvSpPr>
            <p:cNvPr id="2109" name="Google Shape;2109;p68"/>
            <p:cNvSpPr txBox="1"/>
            <p:nvPr/>
          </p:nvSpPr>
          <p:spPr>
            <a:xfrm>
              <a:off x="5067723" y="841734"/>
              <a:ext cx="1413300" cy="41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Constantia"/>
                  <a:ea typeface="Constantia"/>
                  <a:cs typeface="Constantia"/>
                  <a:sym typeface="Constantia"/>
                </a:rPr>
                <a:t>Words</a:t>
              </a:r>
              <a:endParaRPr b="0" i="0" sz="700" u="none" cap="none" strike="noStrike">
                <a:solidFill>
                  <a:srgbClr val="000000"/>
                </a:solidFill>
                <a:latin typeface="Constantia"/>
                <a:ea typeface="Constantia"/>
                <a:cs typeface="Constantia"/>
                <a:sym typeface="Constantia"/>
              </a:endParaRPr>
            </a:p>
          </p:txBody>
        </p:sp>
        <p:pic>
          <p:nvPicPr>
            <p:cNvPr id="2110" name="Google Shape;2110;p68"/>
            <p:cNvPicPr preferRelativeResize="0"/>
            <p:nvPr/>
          </p:nvPicPr>
          <p:blipFill rotWithShape="1">
            <a:blip r:embed="rId4">
              <a:alphaModFix/>
            </a:blip>
            <a:srcRect b="0" l="0" r="0" t="0"/>
            <a:stretch/>
          </p:blipFill>
          <p:spPr>
            <a:xfrm>
              <a:off x="234764" y="1940098"/>
              <a:ext cx="1795020" cy="1045179"/>
            </a:xfrm>
            <a:prstGeom prst="rect">
              <a:avLst/>
            </a:prstGeom>
            <a:noFill/>
            <a:ln>
              <a:noFill/>
            </a:ln>
          </p:spPr>
        </p:pic>
        <p:sp>
          <p:nvSpPr>
            <p:cNvPr id="2111" name="Google Shape;2111;p68"/>
            <p:cNvSpPr txBox="1"/>
            <p:nvPr/>
          </p:nvSpPr>
          <p:spPr>
            <a:xfrm>
              <a:off x="5931819" y="841734"/>
              <a:ext cx="1413300" cy="41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Constantia"/>
                  <a:ea typeface="Constantia"/>
                  <a:cs typeface="Constantia"/>
                  <a:sym typeface="Constantia"/>
                </a:rPr>
                <a:t>Meaning</a:t>
              </a:r>
              <a:endParaRPr b="0" i="0" sz="700" u="none" cap="none" strike="noStrike">
                <a:solidFill>
                  <a:srgbClr val="000000"/>
                </a:solidFill>
                <a:latin typeface="Constantia"/>
                <a:ea typeface="Constantia"/>
                <a:cs typeface="Constantia"/>
                <a:sym typeface="Constantia"/>
              </a:endParaRPr>
            </a:p>
          </p:txBody>
        </p:sp>
        <p:sp>
          <p:nvSpPr>
            <p:cNvPr id="2112" name="Google Shape;2112;p68"/>
            <p:cNvSpPr txBox="1"/>
            <p:nvPr/>
          </p:nvSpPr>
          <p:spPr>
            <a:xfrm>
              <a:off x="234764" y="2960581"/>
              <a:ext cx="1789800" cy="83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“Open the window”</a:t>
              </a:r>
              <a:endParaRPr b="0" i="0" sz="1000" u="none" cap="none" strike="noStrike">
                <a:solidFill>
                  <a:srgbClr val="000000"/>
                </a:solidFill>
                <a:latin typeface="Constantia"/>
                <a:ea typeface="Constantia"/>
                <a:cs typeface="Constantia"/>
                <a:sym typeface="Constantia"/>
              </a:endParaRPr>
            </a:p>
          </p:txBody>
        </p:sp>
        <p:sp>
          <p:nvSpPr>
            <p:cNvPr id="2113" name="Google Shape;2113;p68"/>
            <p:cNvSpPr txBox="1"/>
            <p:nvPr/>
          </p:nvSpPr>
          <p:spPr>
            <a:xfrm>
              <a:off x="7482759" y="2075377"/>
              <a:ext cx="2079300" cy="83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“Open the window”</a:t>
              </a:r>
              <a:endParaRPr b="0" i="0" sz="1000" u="none" cap="none" strike="noStrike">
                <a:solidFill>
                  <a:srgbClr val="000000"/>
                </a:solidFill>
                <a:latin typeface="Constantia"/>
                <a:ea typeface="Constantia"/>
                <a:cs typeface="Constantia"/>
                <a:sym typeface="Constantia"/>
              </a:endParaRPr>
            </a:p>
          </p:txBody>
        </p:sp>
      </p:grpSp>
      <p:pic>
        <p:nvPicPr>
          <p:cNvPr id="2114" name="Google Shape;2114;p68"/>
          <p:cNvPicPr preferRelativeResize="0"/>
          <p:nvPr/>
        </p:nvPicPr>
        <p:blipFill rotWithShape="1">
          <a:blip r:embed="rId5">
            <a:alphaModFix/>
          </a:blip>
          <a:srcRect b="0" l="0" r="0" t="0"/>
          <a:stretch/>
        </p:blipFill>
        <p:spPr>
          <a:xfrm>
            <a:off x="536725" y="799724"/>
            <a:ext cx="714500" cy="645700"/>
          </a:xfrm>
          <a:prstGeom prst="rect">
            <a:avLst/>
          </a:prstGeom>
          <a:noFill/>
          <a:ln>
            <a:noFill/>
          </a:ln>
        </p:spPr>
      </p:pic>
      <p:sp>
        <p:nvSpPr>
          <p:cNvPr id="2115" name="Google Shape;2115;p68"/>
          <p:cNvSpPr txBox="1"/>
          <p:nvPr/>
        </p:nvSpPr>
        <p:spPr>
          <a:xfrm>
            <a:off x="4401525" y="922475"/>
            <a:ext cx="4441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world around us can be described </a:t>
            </a:r>
            <a:r>
              <a:rPr b="1" i="0" lang="en-GB" sz="1400" u="none" cap="none" strike="noStrike">
                <a:solidFill>
                  <a:srgbClr val="000000"/>
                </a:solidFill>
                <a:latin typeface="Roboto"/>
                <a:ea typeface="Roboto"/>
                <a:cs typeface="Roboto"/>
                <a:sym typeface="Roboto"/>
              </a:rPr>
              <a:t>efficiently</a:t>
            </a:r>
            <a:r>
              <a:rPr b="0" i="0" lang="en-GB" sz="1400" u="none" cap="none" strike="noStrike">
                <a:solidFill>
                  <a:srgbClr val="000000"/>
                </a:solidFill>
                <a:latin typeface="Roboto"/>
                <a:ea typeface="Roboto"/>
                <a:cs typeface="Roboto"/>
                <a:sym typeface="Roboto"/>
              </a:rPr>
              <a:t> through </a:t>
            </a:r>
            <a:r>
              <a:rPr b="1" i="0" lang="en-GB" sz="1400" u="none" cap="none" strike="noStrike">
                <a:solidFill>
                  <a:srgbClr val="000000"/>
                </a:solidFill>
                <a:latin typeface="Roboto"/>
                <a:ea typeface="Roboto"/>
                <a:cs typeface="Roboto"/>
                <a:sym typeface="Roboto"/>
              </a:rPr>
              <a:t>compositionality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2116" name="Google Shape;2116;p68"/>
          <p:cNvSpPr txBox="1"/>
          <p:nvPr/>
        </p:nvSpPr>
        <p:spPr>
          <a:xfrm>
            <a:off x="4452050" y="1643825"/>
            <a:ext cx="45156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particular, many signals (e.g, images and sounds) can be described well with a set of </a:t>
            </a:r>
            <a:r>
              <a:rPr b="1" i="0" lang="en-GB" sz="1400" u="none" cap="none" strike="noStrike">
                <a:solidFill>
                  <a:srgbClr val="000000"/>
                </a:solidFill>
                <a:latin typeface="Roboto"/>
                <a:ea typeface="Roboto"/>
                <a:cs typeface="Roboto"/>
                <a:sym typeface="Roboto"/>
              </a:rPr>
              <a:t>hierarchical representations</a:t>
            </a:r>
            <a:r>
              <a:rPr b="0" i="0" lang="en-GB" sz="1400" u="none" cap="none" strike="noStrike">
                <a:solidFill>
                  <a:srgbClr val="000000"/>
                </a:solidFill>
                <a:latin typeface="Roboto"/>
                <a:ea typeface="Roboto"/>
                <a:cs typeface="Roboto"/>
                <a:sym typeface="Roboto"/>
              </a:rPr>
              <a:t> where </a:t>
            </a:r>
            <a:r>
              <a:rPr b="1" i="0" lang="en-GB" sz="1400" u="none" cap="none" strike="noStrike">
                <a:solidFill>
                  <a:srgbClr val="000000"/>
                </a:solidFill>
                <a:latin typeface="Roboto"/>
                <a:ea typeface="Roboto"/>
                <a:cs typeface="Roboto"/>
                <a:sym typeface="Roboto"/>
              </a:rPr>
              <a:t>higher-level</a:t>
            </a:r>
            <a:r>
              <a:rPr b="0" i="0" lang="en-GB" sz="1400" u="none" cap="none" strike="noStrike">
                <a:solidFill>
                  <a:srgbClr val="000000"/>
                </a:solidFill>
                <a:latin typeface="Roboto"/>
                <a:ea typeface="Roboto"/>
                <a:cs typeface="Roboto"/>
                <a:sym typeface="Roboto"/>
              </a:rPr>
              <a:t> representations are derived by combining </a:t>
            </a:r>
            <a:r>
              <a:rPr b="1" i="0" lang="en-GB" sz="1400" u="none" cap="none" strike="noStrike">
                <a:solidFill>
                  <a:srgbClr val="000000"/>
                </a:solidFill>
                <a:latin typeface="Roboto"/>
                <a:ea typeface="Roboto"/>
                <a:cs typeface="Roboto"/>
                <a:sym typeface="Roboto"/>
              </a:rPr>
              <a:t>lower levels</a:t>
            </a:r>
            <a:r>
              <a:rPr b="0" i="0" lang="en-GB" sz="1400" u="none" cap="none" strike="noStrike">
                <a:solidFill>
                  <a:srgbClr val="000000"/>
                </a:solidFill>
                <a:latin typeface="Roboto"/>
                <a:ea typeface="Roboto"/>
                <a:cs typeface="Roboto"/>
                <a:sym typeface="Roboto"/>
              </a:rPr>
              <a:t> ones. </a:t>
            </a:r>
            <a:endParaRPr b="0" i="0" sz="1200" u="none" cap="none" strike="noStrike">
              <a:solidFill>
                <a:srgbClr val="000000"/>
              </a:solidFill>
              <a:latin typeface="Arial"/>
              <a:ea typeface="Arial"/>
              <a:cs typeface="Arial"/>
              <a:sym typeface="Arial"/>
            </a:endParaRPr>
          </a:p>
        </p:txBody>
      </p:sp>
      <p:sp>
        <p:nvSpPr>
          <p:cNvPr id="2117" name="Google Shape;2117;p68"/>
          <p:cNvSpPr txBox="1"/>
          <p:nvPr/>
        </p:nvSpPr>
        <p:spPr>
          <a:xfrm>
            <a:off x="4452050" y="2980650"/>
            <a:ext cx="4597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a </a:t>
            </a:r>
            <a:r>
              <a:rPr b="1" i="0" lang="en-GB" sz="1400" u="none" cap="none" strike="noStrike">
                <a:solidFill>
                  <a:srgbClr val="000000"/>
                </a:solidFill>
                <a:latin typeface="Roboto"/>
                <a:ea typeface="Roboto"/>
                <a:cs typeface="Roboto"/>
                <a:sym typeface="Roboto"/>
              </a:rPr>
              <a:t>face recognition</a:t>
            </a:r>
            <a:r>
              <a:rPr b="0" i="0" lang="en-GB" sz="1400" u="none" cap="none" strike="noStrike">
                <a:solidFill>
                  <a:srgbClr val="000000"/>
                </a:solidFill>
                <a:latin typeface="Roboto"/>
                <a:ea typeface="Roboto"/>
                <a:cs typeface="Roboto"/>
                <a:sym typeface="Roboto"/>
              </a:rPr>
              <a:t> system :</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Pixels =&gt; edges =&gt; Face parts =&gt; full faces</a:t>
            </a:r>
            <a:endParaRPr b="0" i="1"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a </a:t>
            </a:r>
            <a:r>
              <a:rPr b="1" i="0" lang="en-GB" sz="1400" u="none" cap="none" strike="noStrike">
                <a:solidFill>
                  <a:srgbClr val="000000"/>
                </a:solidFill>
                <a:latin typeface="Roboto"/>
                <a:ea typeface="Roboto"/>
                <a:cs typeface="Roboto"/>
                <a:sym typeface="Roboto"/>
              </a:rPr>
              <a:t>speech processing</a:t>
            </a:r>
            <a:r>
              <a:rPr b="0" i="0" lang="en-GB" sz="1400" u="none" cap="none" strike="noStrike">
                <a:solidFill>
                  <a:srgbClr val="000000"/>
                </a:solidFill>
                <a:latin typeface="Roboto"/>
                <a:ea typeface="Roboto"/>
                <a:cs typeface="Roboto"/>
                <a:sym typeface="Roboto"/>
              </a:rPr>
              <a:t> system:</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	</a:t>
            </a:r>
            <a:r>
              <a:rPr b="0" i="1" lang="en-GB" sz="1400" u="none" cap="none" strike="noStrike">
                <a:solidFill>
                  <a:srgbClr val="000000"/>
                </a:solidFill>
                <a:latin typeface="Roboto"/>
                <a:ea typeface="Roboto"/>
                <a:cs typeface="Roboto"/>
                <a:sym typeface="Roboto"/>
              </a:rPr>
              <a:t>Samples =&gt; sub-phonemes =&gt; phonemes=&gt; words</a:t>
            </a:r>
            <a:endParaRPr b="0" i="0" sz="1600" u="none" cap="none" strike="noStrike">
              <a:solidFill>
                <a:srgbClr val="000000"/>
              </a:solidFill>
              <a:latin typeface="Arial"/>
              <a:ea typeface="Arial"/>
              <a:cs typeface="Arial"/>
              <a:sym typeface="Arial"/>
            </a:endParaRPr>
          </a:p>
        </p:txBody>
      </p:sp>
      <p:sp>
        <p:nvSpPr>
          <p:cNvPr id="2118" name="Google Shape;2118;p6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5"/>
                                        </p:tgtEl>
                                        <p:attrNameLst>
                                          <p:attrName>style.visibility</p:attrName>
                                        </p:attrNameLst>
                                      </p:cBhvr>
                                      <p:to>
                                        <p:strVal val="visible"/>
                                      </p:to>
                                    </p:set>
                                    <p:animEffect filter="fade" transition="in">
                                      <p:cBhvr>
                                        <p:cTn dur="1000"/>
                                        <p:tgtEl>
                                          <p:spTgt spid="2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gtEl>
                                        <p:attrNameLst>
                                          <p:attrName>style.visibility</p:attrName>
                                        </p:attrNameLst>
                                      </p:cBhvr>
                                      <p:to>
                                        <p:strVal val="visible"/>
                                      </p:to>
                                    </p:set>
                                    <p:animEffect filter="fade" transition="in">
                                      <p:cBhvr>
                                        <p:cTn dur="1000"/>
                                        <p:tgtEl>
                                          <p:spTgt spid="2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5"/>
                                        </p:tgtEl>
                                        <p:attrNameLst>
                                          <p:attrName>style.visibility</p:attrName>
                                        </p:attrNameLst>
                                      </p:cBhvr>
                                      <p:to>
                                        <p:strVal val="visible"/>
                                      </p:to>
                                    </p:set>
                                    <p:animEffect filter="fade" transition="in">
                                      <p:cBhvr>
                                        <p:cTn dur="1000"/>
                                        <p:tgtEl>
                                          <p:spTgt spid="2015"/>
                                        </p:tgtEl>
                                      </p:cBhvr>
                                    </p:animEffect>
                                  </p:childTnLst>
                                </p:cTn>
                              </p:par>
                              <p:par>
                                <p:cTn fill="hold" nodeType="withEffect" presetClass="entr" presetID="10" presetSubtype="0">
                                  <p:stCondLst>
                                    <p:cond delay="0"/>
                                  </p:stCondLst>
                                  <p:childTnLst>
                                    <p:set>
                                      <p:cBhvr>
                                        <p:cTn dur="1" fill="hold">
                                          <p:stCondLst>
                                            <p:cond delay="0"/>
                                          </p:stCondLst>
                                        </p:cTn>
                                        <p:tgtEl>
                                          <p:spTgt spid="2117"/>
                                        </p:tgtEl>
                                        <p:attrNameLst>
                                          <p:attrName>style.visibility</p:attrName>
                                        </p:attrNameLst>
                                      </p:cBhvr>
                                      <p:to>
                                        <p:strVal val="visible"/>
                                      </p:to>
                                    </p:set>
                                    <p:animEffect filter="fade" transition="in">
                                      <p:cBhvr>
                                        <p:cTn dur="1000"/>
                                        <p:tgtEl>
                                          <p:spTgt spid="2117"/>
                                        </p:tgtEl>
                                      </p:cBhvr>
                                    </p:animEffect>
                                  </p:childTnLst>
                                </p:cTn>
                              </p:par>
                              <p:par>
                                <p:cTn fill="hold" nodeType="withEffect" presetClass="entr" presetID="10" presetSubtype="0">
                                  <p:stCondLst>
                                    <p:cond delay="0"/>
                                  </p:stCondLst>
                                  <p:childTnLst>
                                    <p:set>
                                      <p:cBhvr>
                                        <p:cTn dur="1" fill="hold">
                                          <p:stCondLst>
                                            <p:cond delay="0"/>
                                          </p:stCondLst>
                                        </p:cTn>
                                        <p:tgtEl>
                                          <p:spTgt spid="2016"/>
                                        </p:tgtEl>
                                        <p:attrNameLst>
                                          <p:attrName>style.visibility</p:attrName>
                                        </p:attrNameLst>
                                      </p:cBhvr>
                                      <p:to>
                                        <p:strVal val="visible"/>
                                      </p:to>
                                    </p:set>
                                    <p:animEffect filter="fade" transition="in">
                                      <p:cBhvr>
                                        <p:cTn dur="1000"/>
                                        <p:tgtEl>
                                          <p:spTgt spid="20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122" name="Shape 2122"/>
        <p:cNvGrpSpPr/>
        <p:nvPr/>
      </p:nvGrpSpPr>
      <p:grpSpPr>
        <a:xfrm>
          <a:off x="0" y="0"/>
          <a:ext cx="0" cy="0"/>
          <a:chOff x="0" y="0"/>
          <a:chExt cx="0" cy="0"/>
        </a:xfrm>
      </p:grpSpPr>
      <p:sp>
        <p:nvSpPr>
          <p:cNvPr id="2123" name="Google Shape;2123;p6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Deep Neural Networks</a:t>
            </a:r>
            <a:endParaRPr sz="2600"/>
          </a:p>
        </p:txBody>
      </p:sp>
      <p:sp>
        <p:nvSpPr>
          <p:cNvPr id="2124" name="Google Shape;2124;p69"/>
          <p:cNvSpPr txBox="1"/>
          <p:nvPr/>
        </p:nvSpPr>
        <p:spPr>
          <a:xfrm>
            <a:off x="1116225" y="922475"/>
            <a:ext cx="206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     Why this is helpful?</a:t>
            </a:r>
            <a:endParaRPr b="1" i="0" sz="1400" u="none" cap="none" strike="noStrike">
              <a:solidFill>
                <a:srgbClr val="000000"/>
              </a:solidFill>
              <a:latin typeface="Roboto"/>
              <a:ea typeface="Roboto"/>
              <a:cs typeface="Roboto"/>
              <a:sym typeface="Roboto"/>
            </a:endParaRPr>
          </a:p>
        </p:txBody>
      </p:sp>
      <p:pic>
        <p:nvPicPr>
          <p:cNvPr id="2125" name="Google Shape;2125;p69"/>
          <p:cNvPicPr preferRelativeResize="0"/>
          <p:nvPr/>
        </p:nvPicPr>
        <p:blipFill rotWithShape="1">
          <a:blip r:embed="rId3">
            <a:alphaModFix/>
          </a:blip>
          <a:srcRect b="0" l="0" r="0" t="0"/>
          <a:stretch/>
        </p:blipFill>
        <p:spPr>
          <a:xfrm>
            <a:off x="423075" y="1702300"/>
            <a:ext cx="3936126" cy="1166675"/>
          </a:xfrm>
          <a:prstGeom prst="rect">
            <a:avLst/>
          </a:prstGeom>
          <a:noFill/>
          <a:ln>
            <a:noFill/>
          </a:ln>
        </p:spPr>
      </p:pic>
      <p:grpSp>
        <p:nvGrpSpPr>
          <p:cNvPr id="2126" name="Google Shape;2126;p69"/>
          <p:cNvGrpSpPr/>
          <p:nvPr/>
        </p:nvGrpSpPr>
        <p:grpSpPr>
          <a:xfrm>
            <a:off x="502406" y="3343711"/>
            <a:ext cx="4121732" cy="1416734"/>
            <a:chOff x="234764" y="832442"/>
            <a:chExt cx="9327295" cy="2965739"/>
          </a:xfrm>
        </p:grpSpPr>
        <p:sp>
          <p:nvSpPr>
            <p:cNvPr id="2127" name="Google Shape;2127;p69"/>
            <p:cNvSpPr/>
            <p:nvPr/>
          </p:nvSpPr>
          <p:spPr>
            <a:xfrm>
              <a:off x="2401314" y="1670154"/>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28" name="Google Shape;2128;p69"/>
            <p:cNvSpPr/>
            <p:nvPr/>
          </p:nvSpPr>
          <p:spPr>
            <a:xfrm>
              <a:off x="2401314" y="2246218"/>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29" name="Google Shape;2129;p69"/>
            <p:cNvSpPr/>
            <p:nvPr/>
          </p:nvSpPr>
          <p:spPr>
            <a:xfrm>
              <a:off x="2419794" y="2822281"/>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30" name="Google Shape;2130;p69"/>
            <p:cNvSpPr/>
            <p:nvPr/>
          </p:nvSpPr>
          <p:spPr>
            <a:xfrm>
              <a:off x="3337418" y="1382502"/>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31" name="Google Shape;2131;p69"/>
            <p:cNvSpPr/>
            <p:nvPr/>
          </p:nvSpPr>
          <p:spPr>
            <a:xfrm>
              <a:off x="3337418" y="1958566"/>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32" name="Google Shape;2132;p69"/>
            <p:cNvSpPr/>
            <p:nvPr/>
          </p:nvSpPr>
          <p:spPr>
            <a:xfrm>
              <a:off x="3355898" y="2534630"/>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33" name="Google Shape;2133;p69"/>
            <p:cNvSpPr/>
            <p:nvPr/>
          </p:nvSpPr>
          <p:spPr>
            <a:xfrm>
              <a:off x="3355898" y="3182322"/>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34" name="Google Shape;2134;p69"/>
            <p:cNvSpPr/>
            <p:nvPr/>
          </p:nvSpPr>
          <p:spPr>
            <a:xfrm>
              <a:off x="4219995" y="1382502"/>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35" name="Google Shape;2135;p69"/>
            <p:cNvSpPr/>
            <p:nvPr/>
          </p:nvSpPr>
          <p:spPr>
            <a:xfrm>
              <a:off x="4219995" y="1958566"/>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36" name="Google Shape;2136;p69"/>
            <p:cNvSpPr/>
            <p:nvPr/>
          </p:nvSpPr>
          <p:spPr>
            <a:xfrm>
              <a:off x="4238476" y="2534630"/>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37" name="Google Shape;2137;p69"/>
            <p:cNvSpPr/>
            <p:nvPr/>
          </p:nvSpPr>
          <p:spPr>
            <a:xfrm>
              <a:off x="4238476" y="3182322"/>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138" name="Google Shape;2138;p69"/>
            <p:cNvCxnSpPr>
              <a:stCxn id="2127" idx="6"/>
              <a:endCxn id="2130" idx="2"/>
            </p:cNvCxnSpPr>
            <p:nvPr/>
          </p:nvCxnSpPr>
          <p:spPr>
            <a:xfrm flipH="1" rot="10800000">
              <a:off x="2905314" y="1598454"/>
              <a:ext cx="432000" cy="287700"/>
            </a:xfrm>
            <a:prstGeom prst="straightConnector1">
              <a:avLst/>
            </a:prstGeom>
            <a:noFill/>
            <a:ln cap="flat" cmpd="sng" w="9525">
              <a:solidFill>
                <a:srgbClr val="000000"/>
              </a:solidFill>
              <a:prstDash val="solid"/>
              <a:round/>
              <a:headEnd len="sm" w="sm" type="none"/>
              <a:tailEnd len="sm" w="sm" type="none"/>
            </a:ln>
          </p:spPr>
        </p:cxnSp>
        <p:cxnSp>
          <p:nvCxnSpPr>
            <p:cNvPr id="2139" name="Google Shape;2139;p69"/>
            <p:cNvCxnSpPr>
              <a:endCxn id="2130" idx="2"/>
            </p:cNvCxnSpPr>
            <p:nvPr/>
          </p:nvCxnSpPr>
          <p:spPr>
            <a:xfrm flipH="1" rot="10800000">
              <a:off x="2905418" y="1598502"/>
              <a:ext cx="432000" cy="850200"/>
            </a:xfrm>
            <a:prstGeom prst="straightConnector1">
              <a:avLst/>
            </a:prstGeom>
            <a:noFill/>
            <a:ln cap="flat" cmpd="sng" w="9525">
              <a:solidFill>
                <a:srgbClr val="000000"/>
              </a:solidFill>
              <a:prstDash val="solid"/>
              <a:round/>
              <a:headEnd len="sm" w="sm" type="none"/>
              <a:tailEnd len="sm" w="sm" type="none"/>
            </a:ln>
          </p:spPr>
        </p:cxnSp>
        <p:cxnSp>
          <p:nvCxnSpPr>
            <p:cNvPr id="2140" name="Google Shape;2140;p69"/>
            <p:cNvCxnSpPr>
              <a:stCxn id="2129" idx="6"/>
              <a:endCxn id="2130" idx="2"/>
            </p:cNvCxnSpPr>
            <p:nvPr/>
          </p:nvCxnSpPr>
          <p:spPr>
            <a:xfrm flipH="1" rot="10800000">
              <a:off x="2923794" y="1598581"/>
              <a:ext cx="413700" cy="1439700"/>
            </a:xfrm>
            <a:prstGeom prst="straightConnector1">
              <a:avLst/>
            </a:prstGeom>
            <a:noFill/>
            <a:ln cap="flat" cmpd="sng" w="9525">
              <a:solidFill>
                <a:srgbClr val="000000"/>
              </a:solidFill>
              <a:prstDash val="solid"/>
              <a:round/>
              <a:headEnd len="sm" w="sm" type="none"/>
              <a:tailEnd len="sm" w="sm" type="none"/>
            </a:ln>
          </p:spPr>
        </p:cxnSp>
        <p:cxnSp>
          <p:nvCxnSpPr>
            <p:cNvPr id="2141" name="Google Shape;2141;p69"/>
            <p:cNvCxnSpPr>
              <a:stCxn id="2127" idx="6"/>
              <a:endCxn id="2131" idx="1"/>
            </p:cNvCxnSpPr>
            <p:nvPr/>
          </p:nvCxnSpPr>
          <p:spPr>
            <a:xfrm>
              <a:off x="2905314" y="1886154"/>
              <a:ext cx="505800" cy="135600"/>
            </a:xfrm>
            <a:prstGeom prst="straightConnector1">
              <a:avLst/>
            </a:prstGeom>
            <a:noFill/>
            <a:ln cap="flat" cmpd="sng" w="9525">
              <a:solidFill>
                <a:srgbClr val="000000"/>
              </a:solidFill>
              <a:prstDash val="solid"/>
              <a:round/>
              <a:headEnd len="sm" w="sm" type="none"/>
              <a:tailEnd len="sm" w="sm" type="none"/>
            </a:ln>
          </p:spPr>
        </p:cxnSp>
        <p:cxnSp>
          <p:nvCxnSpPr>
            <p:cNvPr id="2142" name="Google Shape;2142;p69"/>
            <p:cNvCxnSpPr>
              <a:stCxn id="2127" idx="6"/>
              <a:endCxn id="2132" idx="1"/>
            </p:cNvCxnSpPr>
            <p:nvPr/>
          </p:nvCxnSpPr>
          <p:spPr>
            <a:xfrm>
              <a:off x="2905314" y="1886154"/>
              <a:ext cx="524400" cy="711600"/>
            </a:xfrm>
            <a:prstGeom prst="straightConnector1">
              <a:avLst/>
            </a:prstGeom>
            <a:noFill/>
            <a:ln cap="flat" cmpd="sng" w="9525">
              <a:solidFill>
                <a:srgbClr val="000000"/>
              </a:solidFill>
              <a:prstDash val="solid"/>
              <a:round/>
              <a:headEnd len="sm" w="sm" type="none"/>
              <a:tailEnd len="sm" w="sm" type="none"/>
            </a:ln>
          </p:spPr>
        </p:cxnSp>
        <p:cxnSp>
          <p:nvCxnSpPr>
            <p:cNvPr id="2143" name="Google Shape;2143;p69"/>
            <p:cNvCxnSpPr>
              <a:endCxn id="2131" idx="1"/>
            </p:cNvCxnSpPr>
            <p:nvPr/>
          </p:nvCxnSpPr>
          <p:spPr>
            <a:xfrm flipH="1" rot="10800000">
              <a:off x="2905427" y="2021831"/>
              <a:ext cx="505800" cy="408000"/>
            </a:xfrm>
            <a:prstGeom prst="straightConnector1">
              <a:avLst/>
            </a:prstGeom>
            <a:noFill/>
            <a:ln cap="flat" cmpd="sng" w="9525">
              <a:solidFill>
                <a:srgbClr val="000000"/>
              </a:solidFill>
              <a:prstDash val="solid"/>
              <a:round/>
              <a:headEnd len="sm" w="sm" type="none"/>
              <a:tailEnd len="sm" w="sm" type="none"/>
            </a:ln>
          </p:spPr>
        </p:cxnSp>
        <p:cxnSp>
          <p:nvCxnSpPr>
            <p:cNvPr id="2144" name="Google Shape;2144;p69"/>
            <p:cNvCxnSpPr>
              <a:stCxn id="2128" idx="6"/>
              <a:endCxn id="2132" idx="1"/>
            </p:cNvCxnSpPr>
            <p:nvPr/>
          </p:nvCxnSpPr>
          <p:spPr>
            <a:xfrm>
              <a:off x="2905314" y="2462218"/>
              <a:ext cx="524400" cy="135600"/>
            </a:xfrm>
            <a:prstGeom prst="straightConnector1">
              <a:avLst/>
            </a:prstGeom>
            <a:noFill/>
            <a:ln cap="flat" cmpd="sng" w="9525">
              <a:solidFill>
                <a:srgbClr val="000000"/>
              </a:solidFill>
              <a:prstDash val="solid"/>
              <a:round/>
              <a:headEnd len="sm" w="sm" type="none"/>
              <a:tailEnd len="sm" w="sm" type="none"/>
            </a:ln>
          </p:spPr>
        </p:cxnSp>
        <p:cxnSp>
          <p:nvCxnSpPr>
            <p:cNvPr id="2145" name="Google Shape;2145;p69"/>
            <p:cNvCxnSpPr>
              <a:endCxn id="2133" idx="1"/>
            </p:cNvCxnSpPr>
            <p:nvPr/>
          </p:nvCxnSpPr>
          <p:spPr>
            <a:xfrm>
              <a:off x="2923907" y="2491387"/>
              <a:ext cx="505800" cy="754200"/>
            </a:xfrm>
            <a:prstGeom prst="straightConnector1">
              <a:avLst/>
            </a:prstGeom>
            <a:noFill/>
            <a:ln cap="flat" cmpd="sng" w="9525">
              <a:solidFill>
                <a:srgbClr val="000000"/>
              </a:solidFill>
              <a:prstDash val="solid"/>
              <a:round/>
              <a:headEnd len="sm" w="sm" type="none"/>
              <a:tailEnd len="sm" w="sm" type="none"/>
            </a:ln>
          </p:spPr>
        </p:cxnSp>
        <p:cxnSp>
          <p:nvCxnSpPr>
            <p:cNvPr id="2146" name="Google Shape;2146;p69"/>
            <p:cNvCxnSpPr>
              <a:stCxn id="2129" idx="6"/>
              <a:endCxn id="2131" idx="2"/>
            </p:cNvCxnSpPr>
            <p:nvPr/>
          </p:nvCxnSpPr>
          <p:spPr>
            <a:xfrm flipH="1" rot="10800000">
              <a:off x="2923794" y="2174581"/>
              <a:ext cx="413700" cy="863700"/>
            </a:xfrm>
            <a:prstGeom prst="straightConnector1">
              <a:avLst/>
            </a:prstGeom>
            <a:noFill/>
            <a:ln cap="flat" cmpd="sng" w="9525">
              <a:solidFill>
                <a:srgbClr val="000000"/>
              </a:solidFill>
              <a:prstDash val="solid"/>
              <a:round/>
              <a:headEnd len="sm" w="sm" type="none"/>
              <a:tailEnd len="sm" w="sm" type="none"/>
            </a:ln>
          </p:spPr>
        </p:cxnSp>
        <p:cxnSp>
          <p:nvCxnSpPr>
            <p:cNvPr id="2147" name="Google Shape;2147;p69"/>
            <p:cNvCxnSpPr>
              <a:stCxn id="2129" idx="6"/>
              <a:endCxn id="2132" idx="1"/>
            </p:cNvCxnSpPr>
            <p:nvPr/>
          </p:nvCxnSpPr>
          <p:spPr>
            <a:xfrm flipH="1" rot="10800000">
              <a:off x="2923794" y="2597881"/>
              <a:ext cx="505800" cy="440400"/>
            </a:xfrm>
            <a:prstGeom prst="straightConnector1">
              <a:avLst/>
            </a:prstGeom>
            <a:noFill/>
            <a:ln cap="flat" cmpd="sng" w="9525">
              <a:solidFill>
                <a:srgbClr val="000000"/>
              </a:solidFill>
              <a:prstDash val="solid"/>
              <a:round/>
              <a:headEnd len="sm" w="sm" type="none"/>
              <a:tailEnd len="sm" w="sm" type="none"/>
            </a:ln>
          </p:spPr>
        </p:cxnSp>
        <p:cxnSp>
          <p:nvCxnSpPr>
            <p:cNvPr id="2148" name="Google Shape;2148;p69"/>
            <p:cNvCxnSpPr>
              <a:stCxn id="2129" idx="6"/>
              <a:endCxn id="2133" idx="1"/>
            </p:cNvCxnSpPr>
            <p:nvPr/>
          </p:nvCxnSpPr>
          <p:spPr>
            <a:xfrm>
              <a:off x="2923794" y="3038281"/>
              <a:ext cx="505800" cy="207300"/>
            </a:xfrm>
            <a:prstGeom prst="straightConnector1">
              <a:avLst/>
            </a:prstGeom>
            <a:noFill/>
            <a:ln cap="flat" cmpd="sng" w="9525">
              <a:solidFill>
                <a:srgbClr val="000000"/>
              </a:solidFill>
              <a:prstDash val="solid"/>
              <a:round/>
              <a:headEnd len="sm" w="sm" type="none"/>
              <a:tailEnd len="sm" w="sm" type="none"/>
            </a:ln>
          </p:spPr>
        </p:cxnSp>
        <p:cxnSp>
          <p:nvCxnSpPr>
            <p:cNvPr id="2149" name="Google Shape;2149;p69"/>
            <p:cNvCxnSpPr>
              <a:endCxn id="2133" idx="1"/>
            </p:cNvCxnSpPr>
            <p:nvPr/>
          </p:nvCxnSpPr>
          <p:spPr>
            <a:xfrm>
              <a:off x="2914607" y="1879987"/>
              <a:ext cx="515100" cy="1365600"/>
            </a:xfrm>
            <a:prstGeom prst="straightConnector1">
              <a:avLst/>
            </a:prstGeom>
            <a:noFill/>
            <a:ln cap="flat" cmpd="sng" w="9525">
              <a:solidFill>
                <a:srgbClr val="000000"/>
              </a:solidFill>
              <a:prstDash val="solid"/>
              <a:round/>
              <a:headEnd len="sm" w="sm" type="none"/>
              <a:tailEnd len="sm" w="sm" type="none"/>
            </a:ln>
          </p:spPr>
        </p:cxnSp>
        <p:cxnSp>
          <p:nvCxnSpPr>
            <p:cNvPr id="2150" name="Google Shape;2150;p69"/>
            <p:cNvCxnSpPr>
              <a:endCxn id="2134" idx="2"/>
            </p:cNvCxnSpPr>
            <p:nvPr/>
          </p:nvCxnSpPr>
          <p:spPr>
            <a:xfrm>
              <a:off x="3841395" y="1598502"/>
              <a:ext cx="378600" cy="0"/>
            </a:xfrm>
            <a:prstGeom prst="straightConnector1">
              <a:avLst/>
            </a:prstGeom>
            <a:noFill/>
            <a:ln cap="flat" cmpd="sng" w="9525">
              <a:solidFill>
                <a:srgbClr val="000000"/>
              </a:solidFill>
              <a:prstDash val="solid"/>
              <a:round/>
              <a:headEnd len="sm" w="sm" type="none"/>
              <a:tailEnd len="sm" w="sm" type="none"/>
            </a:ln>
          </p:spPr>
        </p:cxnSp>
        <p:cxnSp>
          <p:nvCxnSpPr>
            <p:cNvPr id="2151" name="Google Shape;2151;p69"/>
            <p:cNvCxnSpPr>
              <a:stCxn id="2130" idx="6"/>
              <a:endCxn id="2135" idx="1"/>
            </p:cNvCxnSpPr>
            <p:nvPr/>
          </p:nvCxnSpPr>
          <p:spPr>
            <a:xfrm>
              <a:off x="3841418" y="1598502"/>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2152" name="Google Shape;2152;p69"/>
            <p:cNvCxnSpPr>
              <a:stCxn id="2130" idx="6"/>
              <a:endCxn id="2136" idx="1"/>
            </p:cNvCxnSpPr>
            <p:nvPr/>
          </p:nvCxnSpPr>
          <p:spPr>
            <a:xfrm>
              <a:off x="3841418" y="1598502"/>
              <a:ext cx="471000" cy="999300"/>
            </a:xfrm>
            <a:prstGeom prst="straightConnector1">
              <a:avLst/>
            </a:prstGeom>
            <a:noFill/>
            <a:ln cap="flat" cmpd="sng" w="9525">
              <a:solidFill>
                <a:srgbClr val="000000"/>
              </a:solidFill>
              <a:prstDash val="solid"/>
              <a:round/>
              <a:headEnd len="sm" w="sm" type="none"/>
              <a:tailEnd len="sm" w="sm" type="none"/>
            </a:ln>
          </p:spPr>
        </p:cxnSp>
        <p:cxnSp>
          <p:nvCxnSpPr>
            <p:cNvPr id="2153" name="Google Shape;2153;p69"/>
            <p:cNvCxnSpPr>
              <a:stCxn id="2130" idx="6"/>
              <a:endCxn id="2137" idx="1"/>
            </p:cNvCxnSpPr>
            <p:nvPr/>
          </p:nvCxnSpPr>
          <p:spPr>
            <a:xfrm>
              <a:off x="3841418" y="1598502"/>
              <a:ext cx="471000" cy="1647000"/>
            </a:xfrm>
            <a:prstGeom prst="straightConnector1">
              <a:avLst/>
            </a:prstGeom>
            <a:noFill/>
            <a:ln cap="flat" cmpd="sng" w="9525">
              <a:solidFill>
                <a:srgbClr val="000000"/>
              </a:solidFill>
              <a:prstDash val="solid"/>
              <a:round/>
              <a:headEnd len="sm" w="sm" type="none"/>
              <a:tailEnd len="sm" w="sm" type="none"/>
            </a:ln>
          </p:spPr>
        </p:cxnSp>
        <p:cxnSp>
          <p:nvCxnSpPr>
            <p:cNvPr id="2154" name="Google Shape;2154;p69"/>
            <p:cNvCxnSpPr/>
            <p:nvPr/>
          </p:nvCxnSpPr>
          <p:spPr>
            <a:xfrm>
              <a:off x="3859955" y="2174590"/>
              <a:ext cx="378600" cy="0"/>
            </a:xfrm>
            <a:prstGeom prst="straightConnector1">
              <a:avLst/>
            </a:prstGeom>
            <a:noFill/>
            <a:ln cap="flat" cmpd="sng" w="9525">
              <a:solidFill>
                <a:srgbClr val="000000"/>
              </a:solidFill>
              <a:prstDash val="solid"/>
              <a:round/>
              <a:headEnd len="sm" w="sm" type="none"/>
              <a:tailEnd len="sm" w="sm" type="none"/>
            </a:ln>
          </p:spPr>
        </p:cxnSp>
        <p:cxnSp>
          <p:nvCxnSpPr>
            <p:cNvPr id="2155" name="Google Shape;2155;p69"/>
            <p:cNvCxnSpPr>
              <a:stCxn id="2131" idx="6"/>
              <a:endCxn id="2134" idx="2"/>
            </p:cNvCxnSpPr>
            <p:nvPr/>
          </p:nvCxnSpPr>
          <p:spPr>
            <a:xfrm flipH="1" rot="10800000">
              <a:off x="3841418" y="1598566"/>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2156" name="Google Shape;2156;p69"/>
            <p:cNvCxnSpPr>
              <a:stCxn id="2131" idx="6"/>
              <a:endCxn id="2136" idx="1"/>
            </p:cNvCxnSpPr>
            <p:nvPr/>
          </p:nvCxnSpPr>
          <p:spPr>
            <a:xfrm>
              <a:off x="3841418" y="2174566"/>
              <a:ext cx="471000" cy="423300"/>
            </a:xfrm>
            <a:prstGeom prst="straightConnector1">
              <a:avLst/>
            </a:prstGeom>
            <a:noFill/>
            <a:ln cap="flat" cmpd="sng" w="9525">
              <a:solidFill>
                <a:srgbClr val="000000"/>
              </a:solidFill>
              <a:prstDash val="solid"/>
              <a:round/>
              <a:headEnd len="sm" w="sm" type="none"/>
              <a:tailEnd len="sm" w="sm" type="none"/>
            </a:ln>
          </p:spPr>
        </p:cxnSp>
        <p:cxnSp>
          <p:nvCxnSpPr>
            <p:cNvPr id="2157" name="Google Shape;2157;p69"/>
            <p:cNvCxnSpPr>
              <a:stCxn id="2131" idx="6"/>
              <a:endCxn id="2137" idx="1"/>
            </p:cNvCxnSpPr>
            <p:nvPr/>
          </p:nvCxnSpPr>
          <p:spPr>
            <a:xfrm>
              <a:off x="3841418" y="2174566"/>
              <a:ext cx="471000" cy="1071000"/>
            </a:xfrm>
            <a:prstGeom prst="straightConnector1">
              <a:avLst/>
            </a:prstGeom>
            <a:noFill/>
            <a:ln cap="flat" cmpd="sng" w="9525">
              <a:solidFill>
                <a:srgbClr val="000000"/>
              </a:solidFill>
              <a:prstDash val="solid"/>
              <a:round/>
              <a:headEnd len="sm" w="sm" type="none"/>
              <a:tailEnd len="sm" w="sm" type="none"/>
            </a:ln>
          </p:spPr>
        </p:cxnSp>
        <p:cxnSp>
          <p:nvCxnSpPr>
            <p:cNvPr id="2158" name="Google Shape;2158;p69"/>
            <p:cNvCxnSpPr/>
            <p:nvPr/>
          </p:nvCxnSpPr>
          <p:spPr>
            <a:xfrm>
              <a:off x="3841474" y="2750653"/>
              <a:ext cx="378600" cy="0"/>
            </a:xfrm>
            <a:prstGeom prst="straightConnector1">
              <a:avLst/>
            </a:prstGeom>
            <a:noFill/>
            <a:ln cap="flat" cmpd="sng" w="9525">
              <a:solidFill>
                <a:srgbClr val="000000"/>
              </a:solidFill>
              <a:prstDash val="solid"/>
              <a:round/>
              <a:headEnd len="sm" w="sm" type="none"/>
              <a:tailEnd len="sm" w="sm" type="none"/>
            </a:ln>
          </p:spPr>
        </p:cxnSp>
        <p:cxnSp>
          <p:nvCxnSpPr>
            <p:cNvPr id="2159" name="Google Shape;2159;p69"/>
            <p:cNvCxnSpPr>
              <a:stCxn id="2132" idx="6"/>
              <a:endCxn id="2135" idx="2"/>
            </p:cNvCxnSpPr>
            <p:nvPr/>
          </p:nvCxnSpPr>
          <p:spPr>
            <a:xfrm flipH="1" rot="10800000">
              <a:off x="3859898" y="2174630"/>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2160" name="Google Shape;2160;p69"/>
            <p:cNvCxnSpPr>
              <a:stCxn id="2132" idx="6"/>
              <a:endCxn id="2134" idx="2"/>
            </p:cNvCxnSpPr>
            <p:nvPr/>
          </p:nvCxnSpPr>
          <p:spPr>
            <a:xfrm flipH="1" rot="10800000">
              <a:off x="3859898" y="1598630"/>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2161" name="Google Shape;2161;p69"/>
            <p:cNvCxnSpPr/>
            <p:nvPr/>
          </p:nvCxnSpPr>
          <p:spPr>
            <a:xfrm>
              <a:off x="3841474" y="3398345"/>
              <a:ext cx="378600" cy="0"/>
            </a:xfrm>
            <a:prstGeom prst="straightConnector1">
              <a:avLst/>
            </a:prstGeom>
            <a:noFill/>
            <a:ln cap="flat" cmpd="sng" w="9525">
              <a:solidFill>
                <a:srgbClr val="000000"/>
              </a:solidFill>
              <a:prstDash val="solid"/>
              <a:round/>
              <a:headEnd len="sm" w="sm" type="none"/>
              <a:tailEnd len="sm" w="sm" type="none"/>
            </a:ln>
          </p:spPr>
        </p:cxnSp>
        <p:cxnSp>
          <p:nvCxnSpPr>
            <p:cNvPr id="2162" name="Google Shape;2162;p69"/>
            <p:cNvCxnSpPr>
              <a:stCxn id="2133" idx="6"/>
              <a:endCxn id="2136" idx="2"/>
            </p:cNvCxnSpPr>
            <p:nvPr/>
          </p:nvCxnSpPr>
          <p:spPr>
            <a:xfrm flipH="1" rot="10800000">
              <a:off x="3859898" y="275062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2163" name="Google Shape;2163;p69"/>
            <p:cNvCxnSpPr>
              <a:stCxn id="2133" idx="6"/>
              <a:endCxn id="2135" idx="2"/>
            </p:cNvCxnSpPr>
            <p:nvPr/>
          </p:nvCxnSpPr>
          <p:spPr>
            <a:xfrm flipH="1" rot="10800000">
              <a:off x="3859898" y="2174622"/>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2164" name="Google Shape;2164;p69"/>
            <p:cNvCxnSpPr>
              <a:stCxn id="2133" idx="6"/>
              <a:endCxn id="2134" idx="2"/>
            </p:cNvCxnSpPr>
            <p:nvPr/>
          </p:nvCxnSpPr>
          <p:spPr>
            <a:xfrm flipH="1" rot="10800000">
              <a:off x="3859898" y="1598622"/>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2165" name="Google Shape;2165;p69"/>
            <p:cNvCxnSpPr>
              <a:stCxn id="2132" idx="6"/>
              <a:endCxn id="2137" idx="1"/>
            </p:cNvCxnSpPr>
            <p:nvPr/>
          </p:nvCxnSpPr>
          <p:spPr>
            <a:xfrm>
              <a:off x="3859898" y="2750630"/>
              <a:ext cx="452400" cy="495000"/>
            </a:xfrm>
            <a:prstGeom prst="straightConnector1">
              <a:avLst/>
            </a:prstGeom>
            <a:noFill/>
            <a:ln cap="flat" cmpd="sng" w="9525">
              <a:solidFill>
                <a:srgbClr val="000000"/>
              </a:solidFill>
              <a:prstDash val="solid"/>
              <a:round/>
              <a:headEnd len="sm" w="sm" type="none"/>
              <a:tailEnd len="sm" w="sm" type="none"/>
            </a:ln>
          </p:spPr>
        </p:cxnSp>
        <p:sp>
          <p:nvSpPr>
            <p:cNvPr id="2166" name="Google Shape;2166;p69"/>
            <p:cNvSpPr/>
            <p:nvPr/>
          </p:nvSpPr>
          <p:spPr>
            <a:xfrm>
              <a:off x="5110597" y="1364033"/>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67" name="Google Shape;2167;p69"/>
            <p:cNvSpPr/>
            <p:nvPr/>
          </p:nvSpPr>
          <p:spPr>
            <a:xfrm>
              <a:off x="5110597" y="1940098"/>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68" name="Google Shape;2168;p69"/>
            <p:cNvSpPr/>
            <p:nvPr/>
          </p:nvSpPr>
          <p:spPr>
            <a:xfrm>
              <a:off x="5129078" y="2516162"/>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69" name="Google Shape;2169;p69"/>
            <p:cNvSpPr/>
            <p:nvPr/>
          </p:nvSpPr>
          <p:spPr>
            <a:xfrm>
              <a:off x="5129078" y="3163854"/>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170" name="Google Shape;2170;p69"/>
            <p:cNvCxnSpPr>
              <a:endCxn id="2166" idx="2"/>
            </p:cNvCxnSpPr>
            <p:nvPr/>
          </p:nvCxnSpPr>
          <p:spPr>
            <a:xfrm>
              <a:off x="4731997" y="1580033"/>
              <a:ext cx="378600" cy="0"/>
            </a:xfrm>
            <a:prstGeom prst="straightConnector1">
              <a:avLst/>
            </a:prstGeom>
            <a:noFill/>
            <a:ln cap="flat" cmpd="sng" w="9525">
              <a:solidFill>
                <a:srgbClr val="000000"/>
              </a:solidFill>
              <a:prstDash val="solid"/>
              <a:round/>
              <a:headEnd len="sm" w="sm" type="none"/>
              <a:tailEnd len="sm" w="sm" type="none"/>
            </a:ln>
          </p:spPr>
        </p:cxnSp>
        <p:cxnSp>
          <p:nvCxnSpPr>
            <p:cNvPr id="2171" name="Google Shape;2171;p69"/>
            <p:cNvCxnSpPr>
              <a:endCxn id="2167" idx="1"/>
            </p:cNvCxnSpPr>
            <p:nvPr/>
          </p:nvCxnSpPr>
          <p:spPr>
            <a:xfrm>
              <a:off x="4732006" y="1580063"/>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2172" name="Google Shape;2172;p69"/>
            <p:cNvCxnSpPr>
              <a:endCxn id="2168" idx="1"/>
            </p:cNvCxnSpPr>
            <p:nvPr/>
          </p:nvCxnSpPr>
          <p:spPr>
            <a:xfrm>
              <a:off x="4732187" y="1580127"/>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2173" name="Google Shape;2173;p69"/>
            <p:cNvCxnSpPr>
              <a:endCxn id="2169" idx="1"/>
            </p:cNvCxnSpPr>
            <p:nvPr/>
          </p:nvCxnSpPr>
          <p:spPr>
            <a:xfrm>
              <a:off x="4732187" y="1580119"/>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2174" name="Google Shape;2174;p69"/>
            <p:cNvCxnSpPr/>
            <p:nvPr/>
          </p:nvCxnSpPr>
          <p:spPr>
            <a:xfrm>
              <a:off x="4750557" y="2156122"/>
              <a:ext cx="378600" cy="0"/>
            </a:xfrm>
            <a:prstGeom prst="straightConnector1">
              <a:avLst/>
            </a:prstGeom>
            <a:noFill/>
            <a:ln cap="flat" cmpd="sng" w="9525">
              <a:solidFill>
                <a:srgbClr val="000000"/>
              </a:solidFill>
              <a:prstDash val="solid"/>
              <a:round/>
              <a:headEnd len="sm" w="sm" type="none"/>
              <a:tailEnd len="sm" w="sm" type="none"/>
            </a:ln>
          </p:spPr>
        </p:cxnSp>
        <p:cxnSp>
          <p:nvCxnSpPr>
            <p:cNvPr id="2175" name="Google Shape;2175;p69"/>
            <p:cNvCxnSpPr>
              <a:endCxn id="2166" idx="2"/>
            </p:cNvCxnSpPr>
            <p:nvPr/>
          </p:nvCxnSpPr>
          <p:spPr>
            <a:xfrm flipH="1" rot="10800000">
              <a:off x="4731997" y="1580033"/>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2176" name="Google Shape;2176;p69"/>
            <p:cNvCxnSpPr>
              <a:endCxn id="2168" idx="1"/>
            </p:cNvCxnSpPr>
            <p:nvPr/>
          </p:nvCxnSpPr>
          <p:spPr>
            <a:xfrm>
              <a:off x="4732187" y="2156127"/>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2177" name="Google Shape;2177;p69"/>
            <p:cNvCxnSpPr>
              <a:endCxn id="2169" idx="1"/>
            </p:cNvCxnSpPr>
            <p:nvPr/>
          </p:nvCxnSpPr>
          <p:spPr>
            <a:xfrm>
              <a:off x="4732187" y="2156119"/>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2178" name="Google Shape;2178;p69"/>
            <p:cNvCxnSpPr/>
            <p:nvPr/>
          </p:nvCxnSpPr>
          <p:spPr>
            <a:xfrm>
              <a:off x="4732076" y="2732186"/>
              <a:ext cx="378600" cy="0"/>
            </a:xfrm>
            <a:prstGeom prst="straightConnector1">
              <a:avLst/>
            </a:prstGeom>
            <a:noFill/>
            <a:ln cap="flat" cmpd="sng" w="9525">
              <a:solidFill>
                <a:srgbClr val="000000"/>
              </a:solidFill>
              <a:prstDash val="solid"/>
              <a:round/>
              <a:headEnd len="sm" w="sm" type="none"/>
              <a:tailEnd len="sm" w="sm" type="none"/>
            </a:ln>
          </p:spPr>
        </p:cxnSp>
        <p:cxnSp>
          <p:nvCxnSpPr>
            <p:cNvPr id="2179" name="Google Shape;2179;p69"/>
            <p:cNvCxnSpPr>
              <a:endCxn id="2167" idx="2"/>
            </p:cNvCxnSpPr>
            <p:nvPr/>
          </p:nvCxnSpPr>
          <p:spPr>
            <a:xfrm flipH="1" rot="10800000">
              <a:off x="4750597" y="2156098"/>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2180" name="Google Shape;2180;p69"/>
            <p:cNvCxnSpPr>
              <a:endCxn id="2166" idx="2"/>
            </p:cNvCxnSpPr>
            <p:nvPr/>
          </p:nvCxnSpPr>
          <p:spPr>
            <a:xfrm flipH="1" rot="10800000">
              <a:off x="4750597" y="1580033"/>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2181" name="Google Shape;2181;p69"/>
            <p:cNvCxnSpPr/>
            <p:nvPr/>
          </p:nvCxnSpPr>
          <p:spPr>
            <a:xfrm>
              <a:off x="4732076" y="3379877"/>
              <a:ext cx="378600" cy="0"/>
            </a:xfrm>
            <a:prstGeom prst="straightConnector1">
              <a:avLst/>
            </a:prstGeom>
            <a:noFill/>
            <a:ln cap="flat" cmpd="sng" w="9525">
              <a:solidFill>
                <a:srgbClr val="000000"/>
              </a:solidFill>
              <a:prstDash val="solid"/>
              <a:round/>
              <a:headEnd len="sm" w="sm" type="none"/>
              <a:tailEnd len="sm" w="sm" type="none"/>
            </a:ln>
          </p:spPr>
        </p:cxnSp>
        <p:cxnSp>
          <p:nvCxnSpPr>
            <p:cNvPr id="2182" name="Google Shape;2182;p69"/>
            <p:cNvCxnSpPr>
              <a:endCxn id="2168" idx="2"/>
            </p:cNvCxnSpPr>
            <p:nvPr/>
          </p:nvCxnSpPr>
          <p:spPr>
            <a:xfrm flipH="1" rot="10800000">
              <a:off x="4750478" y="2732162"/>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2183" name="Google Shape;2183;p69"/>
            <p:cNvCxnSpPr>
              <a:endCxn id="2167" idx="2"/>
            </p:cNvCxnSpPr>
            <p:nvPr/>
          </p:nvCxnSpPr>
          <p:spPr>
            <a:xfrm flipH="1" rot="10800000">
              <a:off x="4750597" y="2156098"/>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2184" name="Google Shape;2184;p69"/>
            <p:cNvCxnSpPr>
              <a:endCxn id="2166" idx="2"/>
            </p:cNvCxnSpPr>
            <p:nvPr/>
          </p:nvCxnSpPr>
          <p:spPr>
            <a:xfrm flipH="1" rot="10800000">
              <a:off x="4750597" y="1580033"/>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2185" name="Google Shape;2185;p69"/>
            <p:cNvCxnSpPr>
              <a:endCxn id="2169" idx="1"/>
            </p:cNvCxnSpPr>
            <p:nvPr/>
          </p:nvCxnSpPr>
          <p:spPr>
            <a:xfrm>
              <a:off x="4750487" y="2732119"/>
              <a:ext cx="452400" cy="495000"/>
            </a:xfrm>
            <a:prstGeom prst="straightConnector1">
              <a:avLst/>
            </a:prstGeom>
            <a:noFill/>
            <a:ln cap="flat" cmpd="sng" w="9525">
              <a:solidFill>
                <a:srgbClr val="000000"/>
              </a:solidFill>
              <a:prstDash val="solid"/>
              <a:round/>
              <a:headEnd len="sm" w="sm" type="none"/>
              <a:tailEnd len="sm" w="sm" type="none"/>
            </a:ln>
          </p:spPr>
        </p:cxnSp>
        <p:sp>
          <p:nvSpPr>
            <p:cNvPr id="2186" name="Google Shape;2186;p69"/>
            <p:cNvSpPr/>
            <p:nvPr/>
          </p:nvSpPr>
          <p:spPr>
            <a:xfrm>
              <a:off x="5998055" y="1359665"/>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7" name="Google Shape;2187;p69"/>
            <p:cNvSpPr/>
            <p:nvPr/>
          </p:nvSpPr>
          <p:spPr>
            <a:xfrm>
              <a:off x="5998055" y="1935729"/>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8" name="Google Shape;2188;p69"/>
            <p:cNvSpPr/>
            <p:nvPr/>
          </p:nvSpPr>
          <p:spPr>
            <a:xfrm>
              <a:off x="6016536" y="2511793"/>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189" name="Google Shape;2189;p69"/>
            <p:cNvSpPr/>
            <p:nvPr/>
          </p:nvSpPr>
          <p:spPr>
            <a:xfrm>
              <a:off x="6016536" y="3159486"/>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190" name="Google Shape;2190;p69"/>
            <p:cNvCxnSpPr>
              <a:endCxn id="2186" idx="2"/>
            </p:cNvCxnSpPr>
            <p:nvPr/>
          </p:nvCxnSpPr>
          <p:spPr>
            <a:xfrm>
              <a:off x="5619455" y="1575665"/>
              <a:ext cx="378600" cy="0"/>
            </a:xfrm>
            <a:prstGeom prst="straightConnector1">
              <a:avLst/>
            </a:prstGeom>
            <a:noFill/>
            <a:ln cap="flat" cmpd="sng" w="9525">
              <a:solidFill>
                <a:srgbClr val="000000"/>
              </a:solidFill>
              <a:prstDash val="solid"/>
              <a:round/>
              <a:headEnd len="sm" w="sm" type="none"/>
              <a:tailEnd len="sm" w="sm" type="none"/>
            </a:ln>
          </p:spPr>
        </p:cxnSp>
        <p:cxnSp>
          <p:nvCxnSpPr>
            <p:cNvPr id="2191" name="Google Shape;2191;p69"/>
            <p:cNvCxnSpPr>
              <a:endCxn id="2187" idx="1"/>
            </p:cNvCxnSpPr>
            <p:nvPr/>
          </p:nvCxnSpPr>
          <p:spPr>
            <a:xfrm>
              <a:off x="5619464" y="1575694"/>
              <a:ext cx="452400" cy="423300"/>
            </a:xfrm>
            <a:prstGeom prst="straightConnector1">
              <a:avLst/>
            </a:prstGeom>
            <a:noFill/>
            <a:ln cap="flat" cmpd="sng" w="9525">
              <a:solidFill>
                <a:srgbClr val="000000"/>
              </a:solidFill>
              <a:prstDash val="solid"/>
              <a:round/>
              <a:headEnd len="sm" w="sm" type="none"/>
              <a:tailEnd len="sm" w="sm" type="none"/>
            </a:ln>
          </p:spPr>
        </p:cxnSp>
        <p:cxnSp>
          <p:nvCxnSpPr>
            <p:cNvPr id="2192" name="Google Shape;2192;p69"/>
            <p:cNvCxnSpPr>
              <a:endCxn id="2188" idx="1"/>
            </p:cNvCxnSpPr>
            <p:nvPr/>
          </p:nvCxnSpPr>
          <p:spPr>
            <a:xfrm>
              <a:off x="5619645" y="1575758"/>
              <a:ext cx="470700" cy="999300"/>
            </a:xfrm>
            <a:prstGeom prst="straightConnector1">
              <a:avLst/>
            </a:prstGeom>
            <a:noFill/>
            <a:ln cap="flat" cmpd="sng" w="9525">
              <a:solidFill>
                <a:srgbClr val="000000"/>
              </a:solidFill>
              <a:prstDash val="solid"/>
              <a:round/>
              <a:headEnd len="sm" w="sm" type="none"/>
              <a:tailEnd len="sm" w="sm" type="none"/>
            </a:ln>
          </p:spPr>
        </p:cxnSp>
        <p:cxnSp>
          <p:nvCxnSpPr>
            <p:cNvPr id="2193" name="Google Shape;2193;p69"/>
            <p:cNvCxnSpPr>
              <a:endCxn id="2189" idx="1"/>
            </p:cNvCxnSpPr>
            <p:nvPr/>
          </p:nvCxnSpPr>
          <p:spPr>
            <a:xfrm>
              <a:off x="5619645" y="1575751"/>
              <a:ext cx="470700" cy="1647000"/>
            </a:xfrm>
            <a:prstGeom prst="straightConnector1">
              <a:avLst/>
            </a:prstGeom>
            <a:noFill/>
            <a:ln cap="flat" cmpd="sng" w="9525">
              <a:solidFill>
                <a:srgbClr val="000000"/>
              </a:solidFill>
              <a:prstDash val="solid"/>
              <a:round/>
              <a:headEnd len="sm" w="sm" type="none"/>
              <a:tailEnd len="sm" w="sm" type="none"/>
            </a:ln>
          </p:spPr>
        </p:cxnSp>
        <p:cxnSp>
          <p:nvCxnSpPr>
            <p:cNvPr id="2194" name="Google Shape;2194;p69"/>
            <p:cNvCxnSpPr/>
            <p:nvPr/>
          </p:nvCxnSpPr>
          <p:spPr>
            <a:xfrm>
              <a:off x="5638015" y="2151754"/>
              <a:ext cx="378600" cy="0"/>
            </a:xfrm>
            <a:prstGeom prst="straightConnector1">
              <a:avLst/>
            </a:prstGeom>
            <a:noFill/>
            <a:ln cap="flat" cmpd="sng" w="9525">
              <a:solidFill>
                <a:srgbClr val="000000"/>
              </a:solidFill>
              <a:prstDash val="solid"/>
              <a:round/>
              <a:headEnd len="sm" w="sm" type="none"/>
              <a:tailEnd len="sm" w="sm" type="none"/>
            </a:ln>
          </p:spPr>
        </p:cxnSp>
        <p:cxnSp>
          <p:nvCxnSpPr>
            <p:cNvPr id="2195" name="Google Shape;2195;p69"/>
            <p:cNvCxnSpPr>
              <a:endCxn id="2186" idx="2"/>
            </p:cNvCxnSpPr>
            <p:nvPr/>
          </p:nvCxnSpPr>
          <p:spPr>
            <a:xfrm flipH="1" rot="10800000">
              <a:off x="5619455" y="1575665"/>
              <a:ext cx="378600" cy="576000"/>
            </a:xfrm>
            <a:prstGeom prst="straightConnector1">
              <a:avLst/>
            </a:prstGeom>
            <a:noFill/>
            <a:ln cap="flat" cmpd="sng" w="9525">
              <a:solidFill>
                <a:srgbClr val="000000"/>
              </a:solidFill>
              <a:prstDash val="solid"/>
              <a:round/>
              <a:headEnd len="sm" w="sm" type="none"/>
              <a:tailEnd len="sm" w="sm" type="none"/>
            </a:ln>
          </p:spPr>
        </p:cxnSp>
        <p:cxnSp>
          <p:nvCxnSpPr>
            <p:cNvPr id="2196" name="Google Shape;2196;p69"/>
            <p:cNvCxnSpPr>
              <a:endCxn id="2188" idx="1"/>
            </p:cNvCxnSpPr>
            <p:nvPr/>
          </p:nvCxnSpPr>
          <p:spPr>
            <a:xfrm>
              <a:off x="5619645" y="2151758"/>
              <a:ext cx="470700" cy="423300"/>
            </a:xfrm>
            <a:prstGeom prst="straightConnector1">
              <a:avLst/>
            </a:prstGeom>
            <a:noFill/>
            <a:ln cap="flat" cmpd="sng" w="9525">
              <a:solidFill>
                <a:srgbClr val="000000"/>
              </a:solidFill>
              <a:prstDash val="solid"/>
              <a:round/>
              <a:headEnd len="sm" w="sm" type="none"/>
              <a:tailEnd len="sm" w="sm" type="none"/>
            </a:ln>
          </p:spPr>
        </p:cxnSp>
        <p:cxnSp>
          <p:nvCxnSpPr>
            <p:cNvPr id="2197" name="Google Shape;2197;p69"/>
            <p:cNvCxnSpPr>
              <a:endCxn id="2189" idx="1"/>
            </p:cNvCxnSpPr>
            <p:nvPr/>
          </p:nvCxnSpPr>
          <p:spPr>
            <a:xfrm>
              <a:off x="5619645" y="2151751"/>
              <a:ext cx="470700" cy="1071000"/>
            </a:xfrm>
            <a:prstGeom prst="straightConnector1">
              <a:avLst/>
            </a:prstGeom>
            <a:noFill/>
            <a:ln cap="flat" cmpd="sng" w="9525">
              <a:solidFill>
                <a:srgbClr val="000000"/>
              </a:solidFill>
              <a:prstDash val="solid"/>
              <a:round/>
              <a:headEnd len="sm" w="sm" type="none"/>
              <a:tailEnd len="sm" w="sm" type="none"/>
            </a:ln>
          </p:spPr>
        </p:cxnSp>
        <p:cxnSp>
          <p:nvCxnSpPr>
            <p:cNvPr id="2198" name="Google Shape;2198;p69"/>
            <p:cNvCxnSpPr/>
            <p:nvPr/>
          </p:nvCxnSpPr>
          <p:spPr>
            <a:xfrm>
              <a:off x="5619534" y="2727818"/>
              <a:ext cx="378600" cy="0"/>
            </a:xfrm>
            <a:prstGeom prst="straightConnector1">
              <a:avLst/>
            </a:prstGeom>
            <a:noFill/>
            <a:ln cap="flat" cmpd="sng" w="9525">
              <a:solidFill>
                <a:srgbClr val="000000"/>
              </a:solidFill>
              <a:prstDash val="solid"/>
              <a:round/>
              <a:headEnd len="sm" w="sm" type="none"/>
              <a:tailEnd len="sm" w="sm" type="none"/>
            </a:ln>
          </p:spPr>
        </p:cxnSp>
        <p:cxnSp>
          <p:nvCxnSpPr>
            <p:cNvPr id="2199" name="Google Shape;2199;p69"/>
            <p:cNvCxnSpPr>
              <a:endCxn id="2187" idx="2"/>
            </p:cNvCxnSpPr>
            <p:nvPr/>
          </p:nvCxnSpPr>
          <p:spPr>
            <a:xfrm flipH="1" rot="10800000">
              <a:off x="5638055" y="2151729"/>
              <a:ext cx="360000" cy="576000"/>
            </a:xfrm>
            <a:prstGeom prst="straightConnector1">
              <a:avLst/>
            </a:prstGeom>
            <a:noFill/>
            <a:ln cap="flat" cmpd="sng" w="9525">
              <a:solidFill>
                <a:srgbClr val="000000"/>
              </a:solidFill>
              <a:prstDash val="solid"/>
              <a:round/>
              <a:headEnd len="sm" w="sm" type="none"/>
              <a:tailEnd len="sm" w="sm" type="none"/>
            </a:ln>
          </p:spPr>
        </p:cxnSp>
        <p:cxnSp>
          <p:nvCxnSpPr>
            <p:cNvPr id="2200" name="Google Shape;2200;p69"/>
            <p:cNvCxnSpPr>
              <a:endCxn id="2186" idx="2"/>
            </p:cNvCxnSpPr>
            <p:nvPr/>
          </p:nvCxnSpPr>
          <p:spPr>
            <a:xfrm flipH="1" rot="10800000">
              <a:off x="5638055" y="1575665"/>
              <a:ext cx="360000" cy="1152000"/>
            </a:xfrm>
            <a:prstGeom prst="straightConnector1">
              <a:avLst/>
            </a:prstGeom>
            <a:noFill/>
            <a:ln cap="flat" cmpd="sng" w="9525">
              <a:solidFill>
                <a:srgbClr val="000000"/>
              </a:solidFill>
              <a:prstDash val="solid"/>
              <a:round/>
              <a:headEnd len="sm" w="sm" type="none"/>
              <a:tailEnd len="sm" w="sm" type="none"/>
            </a:ln>
          </p:spPr>
        </p:cxnSp>
        <p:cxnSp>
          <p:nvCxnSpPr>
            <p:cNvPr id="2201" name="Google Shape;2201;p69"/>
            <p:cNvCxnSpPr/>
            <p:nvPr/>
          </p:nvCxnSpPr>
          <p:spPr>
            <a:xfrm>
              <a:off x="5619534" y="3375510"/>
              <a:ext cx="378600" cy="0"/>
            </a:xfrm>
            <a:prstGeom prst="straightConnector1">
              <a:avLst/>
            </a:prstGeom>
            <a:noFill/>
            <a:ln cap="flat" cmpd="sng" w="9525">
              <a:solidFill>
                <a:srgbClr val="000000"/>
              </a:solidFill>
              <a:prstDash val="solid"/>
              <a:round/>
              <a:headEnd len="sm" w="sm" type="none"/>
              <a:tailEnd len="sm" w="sm" type="none"/>
            </a:ln>
          </p:spPr>
        </p:cxnSp>
        <p:cxnSp>
          <p:nvCxnSpPr>
            <p:cNvPr id="2202" name="Google Shape;2202;p69"/>
            <p:cNvCxnSpPr>
              <a:endCxn id="2188" idx="2"/>
            </p:cNvCxnSpPr>
            <p:nvPr/>
          </p:nvCxnSpPr>
          <p:spPr>
            <a:xfrm flipH="1" rot="10800000">
              <a:off x="5637936" y="2727793"/>
              <a:ext cx="378600" cy="647700"/>
            </a:xfrm>
            <a:prstGeom prst="straightConnector1">
              <a:avLst/>
            </a:prstGeom>
            <a:noFill/>
            <a:ln cap="flat" cmpd="sng" w="9525">
              <a:solidFill>
                <a:srgbClr val="000000"/>
              </a:solidFill>
              <a:prstDash val="solid"/>
              <a:round/>
              <a:headEnd len="sm" w="sm" type="none"/>
              <a:tailEnd len="sm" w="sm" type="none"/>
            </a:ln>
          </p:spPr>
        </p:cxnSp>
        <p:cxnSp>
          <p:nvCxnSpPr>
            <p:cNvPr id="2203" name="Google Shape;2203;p69"/>
            <p:cNvCxnSpPr>
              <a:endCxn id="2187" idx="2"/>
            </p:cNvCxnSpPr>
            <p:nvPr/>
          </p:nvCxnSpPr>
          <p:spPr>
            <a:xfrm flipH="1" rot="10800000">
              <a:off x="5638055" y="2151729"/>
              <a:ext cx="360000" cy="1223700"/>
            </a:xfrm>
            <a:prstGeom prst="straightConnector1">
              <a:avLst/>
            </a:prstGeom>
            <a:noFill/>
            <a:ln cap="flat" cmpd="sng" w="9525">
              <a:solidFill>
                <a:srgbClr val="000000"/>
              </a:solidFill>
              <a:prstDash val="solid"/>
              <a:round/>
              <a:headEnd len="sm" w="sm" type="none"/>
              <a:tailEnd len="sm" w="sm" type="none"/>
            </a:ln>
          </p:spPr>
        </p:cxnSp>
        <p:cxnSp>
          <p:nvCxnSpPr>
            <p:cNvPr id="2204" name="Google Shape;2204;p69"/>
            <p:cNvCxnSpPr>
              <a:endCxn id="2186" idx="2"/>
            </p:cNvCxnSpPr>
            <p:nvPr/>
          </p:nvCxnSpPr>
          <p:spPr>
            <a:xfrm flipH="1" rot="10800000">
              <a:off x="5638055" y="1575665"/>
              <a:ext cx="360000" cy="1799700"/>
            </a:xfrm>
            <a:prstGeom prst="straightConnector1">
              <a:avLst/>
            </a:prstGeom>
            <a:noFill/>
            <a:ln cap="flat" cmpd="sng" w="9525">
              <a:solidFill>
                <a:srgbClr val="000000"/>
              </a:solidFill>
              <a:prstDash val="solid"/>
              <a:round/>
              <a:headEnd len="sm" w="sm" type="none"/>
              <a:tailEnd len="sm" w="sm" type="none"/>
            </a:ln>
          </p:spPr>
        </p:cxnSp>
        <p:cxnSp>
          <p:nvCxnSpPr>
            <p:cNvPr id="2205" name="Google Shape;2205;p69"/>
            <p:cNvCxnSpPr>
              <a:endCxn id="2189" idx="1"/>
            </p:cNvCxnSpPr>
            <p:nvPr/>
          </p:nvCxnSpPr>
          <p:spPr>
            <a:xfrm>
              <a:off x="5637945" y="2727751"/>
              <a:ext cx="452400" cy="495000"/>
            </a:xfrm>
            <a:prstGeom prst="straightConnector1">
              <a:avLst/>
            </a:prstGeom>
            <a:noFill/>
            <a:ln cap="flat" cmpd="sng" w="9525">
              <a:solidFill>
                <a:srgbClr val="000000"/>
              </a:solidFill>
              <a:prstDash val="solid"/>
              <a:round/>
              <a:headEnd len="sm" w="sm" type="none"/>
              <a:tailEnd len="sm" w="sm" type="none"/>
            </a:ln>
          </p:spPr>
        </p:cxnSp>
        <p:sp>
          <p:nvSpPr>
            <p:cNvPr id="2206" name="Google Shape;2206;p69"/>
            <p:cNvSpPr/>
            <p:nvPr/>
          </p:nvSpPr>
          <p:spPr>
            <a:xfrm>
              <a:off x="6941741" y="1952469"/>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sp>
          <p:nvSpPr>
            <p:cNvPr id="2207" name="Google Shape;2207;p69"/>
            <p:cNvSpPr/>
            <p:nvPr/>
          </p:nvSpPr>
          <p:spPr>
            <a:xfrm>
              <a:off x="6960222" y="2528531"/>
              <a:ext cx="504000" cy="432000"/>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nstantia"/>
                <a:ea typeface="Constantia"/>
                <a:cs typeface="Constantia"/>
                <a:sym typeface="Constantia"/>
              </a:endParaRPr>
            </a:p>
          </p:txBody>
        </p:sp>
        <p:cxnSp>
          <p:nvCxnSpPr>
            <p:cNvPr id="2208" name="Google Shape;2208;p69"/>
            <p:cNvCxnSpPr/>
            <p:nvPr/>
          </p:nvCxnSpPr>
          <p:spPr>
            <a:xfrm>
              <a:off x="6547359" y="2157438"/>
              <a:ext cx="378600" cy="0"/>
            </a:xfrm>
            <a:prstGeom prst="straightConnector1">
              <a:avLst/>
            </a:prstGeom>
            <a:noFill/>
            <a:ln cap="flat" cmpd="sng" w="9525">
              <a:solidFill>
                <a:srgbClr val="000000"/>
              </a:solidFill>
              <a:prstDash val="solid"/>
              <a:round/>
              <a:headEnd len="sm" w="sm" type="none"/>
              <a:tailEnd len="sm" w="sm" type="none"/>
            </a:ln>
          </p:spPr>
        </p:cxnSp>
        <p:cxnSp>
          <p:nvCxnSpPr>
            <p:cNvPr id="2209" name="Google Shape;2209;p69"/>
            <p:cNvCxnSpPr/>
            <p:nvPr/>
          </p:nvCxnSpPr>
          <p:spPr>
            <a:xfrm>
              <a:off x="6571880" y="2710092"/>
              <a:ext cx="378600" cy="0"/>
            </a:xfrm>
            <a:prstGeom prst="straightConnector1">
              <a:avLst/>
            </a:prstGeom>
            <a:noFill/>
            <a:ln cap="flat" cmpd="sng" w="9525">
              <a:solidFill>
                <a:srgbClr val="000000"/>
              </a:solidFill>
              <a:prstDash val="solid"/>
              <a:round/>
              <a:headEnd len="sm" w="sm" type="none"/>
              <a:tailEnd len="sm" w="sm" type="none"/>
            </a:ln>
          </p:spPr>
        </p:cxnSp>
        <p:cxnSp>
          <p:nvCxnSpPr>
            <p:cNvPr id="2210" name="Google Shape;2210;p69"/>
            <p:cNvCxnSpPr>
              <a:endCxn id="2206" idx="2"/>
            </p:cNvCxnSpPr>
            <p:nvPr/>
          </p:nvCxnSpPr>
          <p:spPr>
            <a:xfrm>
              <a:off x="6519641" y="1581369"/>
              <a:ext cx="422100" cy="587100"/>
            </a:xfrm>
            <a:prstGeom prst="straightConnector1">
              <a:avLst/>
            </a:prstGeom>
            <a:noFill/>
            <a:ln cap="flat" cmpd="sng" w="9525">
              <a:solidFill>
                <a:srgbClr val="000000"/>
              </a:solidFill>
              <a:prstDash val="solid"/>
              <a:round/>
              <a:headEnd len="sm" w="sm" type="none"/>
              <a:tailEnd len="sm" w="sm" type="none"/>
            </a:ln>
          </p:spPr>
        </p:cxnSp>
        <p:cxnSp>
          <p:nvCxnSpPr>
            <p:cNvPr id="2211" name="Google Shape;2211;p69"/>
            <p:cNvCxnSpPr>
              <a:endCxn id="2207" idx="2"/>
            </p:cNvCxnSpPr>
            <p:nvPr/>
          </p:nvCxnSpPr>
          <p:spPr>
            <a:xfrm flipH="1" rot="10800000">
              <a:off x="6547422" y="2744531"/>
              <a:ext cx="412800" cy="614700"/>
            </a:xfrm>
            <a:prstGeom prst="straightConnector1">
              <a:avLst/>
            </a:prstGeom>
            <a:noFill/>
            <a:ln cap="flat" cmpd="sng" w="9525">
              <a:solidFill>
                <a:srgbClr val="000000"/>
              </a:solidFill>
              <a:prstDash val="solid"/>
              <a:round/>
              <a:headEnd len="sm" w="sm" type="none"/>
              <a:tailEnd len="sm" w="sm" type="none"/>
            </a:ln>
          </p:spPr>
        </p:cxnSp>
        <p:cxnSp>
          <p:nvCxnSpPr>
            <p:cNvPr id="2212" name="Google Shape;2212;p69"/>
            <p:cNvCxnSpPr>
              <a:endCxn id="2207" idx="2"/>
            </p:cNvCxnSpPr>
            <p:nvPr/>
          </p:nvCxnSpPr>
          <p:spPr>
            <a:xfrm>
              <a:off x="6519522" y="1582331"/>
              <a:ext cx="440700" cy="1162200"/>
            </a:xfrm>
            <a:prstGeom prst="straightConnector1">
              <a:avLst/>
            </a:prstGeom>
            <a:noFill/>
            <a:ln cap="flat" cmpd="sng" w="9525">
              <a:solidFill>
                <a:srgbClr val="000000"/>
              </a:solidFill>
              <a:prstDash val="solid"/>
              <a:round/>
              <a:headEnd len="sm" w="sm" type="none"/>
              <a:tailEnd len="sm" w="sm" type="none"/>
            </a:ln>
          </p:spPr>
        </p:cxnSp>
        <p:cxnSp>
          <p:nvCxnSpPr>
            <p:cNvPr id="2213" name="Google Shape;2213;p69"/>
            <p:cNvCxnSpPr>
              <a:endCxn id="2207" idx="2"/>
            </p:cNvCxnSpPr>
            <p:nvPr/>
          </p:nvCxnSpPr>
          <p:spPr>
            <a:xfrm>
              <a:off x="6541422" y="2151731"/>
              <a:ext cx="418800" cy="592800"/>
            </a:xfrm>
            <a:prstGeom prst="straightConnector1">
              <a:avLst/>
            </a:prstGeom>
            <a:noFill/>
            <a:ln cap="flat" cmpd="sng" w="9525">
              <a:solidFill>
                <a:srgbClr val="000000"/>
              </a:solidFill>
              <a:prstDash val="solid"/>
              <a:round/>
              <a:headEnd len="sm" w="sm" type="none"/>
              <a:tailEnd len="sm" w="sm" type="none"/>
            </a:ln>
          </p:spPr>
        </p:cxnSp>
        <p:cxnSp>
          <p:nvCxnSpPr>
            <p:cNvPr id="2214" name="Google Shape;2214;p69"/>
            <p:cNvCxnSpPr>
              <a:endCxn id="2206" idx="2"/>
            </p:cNvCxnSpPr>
            <p:nvPr/>
          </p:nvCxnSpPr>
          <p:spPr>
            <a:xfrm flipH="1" rot="10800000">
              <a:off x="6564641" y="2168469"/>
              <a:ext cx="377100" cy="535500"/>
            </a:xfrm>
            <a:prstGeom prst="straightConnector1">
              <a:avLst/>
            </a:prstGeom>
            <a:noFill/>
            <a:ln cap="flat" cmpd="sng" w="9525">
              <a:solidFill>
                <a:srgbClr val="000000"/>
              </a:solidFill>
              <a:prstDash val="solid"/>
              <a:round/>
              <a:headEnd len="sm" w="sm" type="none"/>
              <a:tailEnd len="sm" w="sm" type="none"/>
            </a:ln>
          </p:spPr>
        </p:cxnSp>
        <p:cxnSp>
          <p:nvCxnSpPr>
            <p:cNvPr id="2215" name="Google Shape;2215;p69"/>
            <p:cNvCxnSpPr>
              <a:endCxn id="2206" idx="2"/>
            </p:cNvCxnSpPr>
            <p:nvPr/>
          </p:nvCxnSpPr>
          <p:spPr>
            <a:xfrm flipH="1" rot="10800000">
              <a:off x="6561641" y="2168469"/>
              <a:ext cx="380100" cy="1190700"/>
            </a:xfrm>
            <a:prstGeom prst="straightConnector1">
              <a:avLst/>
            </a:prstGeom>
            <a:noFill/>
            <a:ln cap="flat" cmpd="sng" w="9525">
              <a:solidFill>
                <a:srgbClr val="000000"/>
              </a:solidFill>
              <a:prstDash val="solid"/>
              <a:round/>
              <a:headEnd len="sm" w="sm" type="none"/>
              <a:tailEnd len="sm" w="sm" type="none"/>
            </a:ln>
          </p:spPr>
        </p:cxnSp>
        <p:sp>
          <p:nvSpPr>
            <p:cNvPr id="2216" name="Google Shape;2216;p69"/>
            <p:cNvSpPr txBox="1"/>
            <p:nvPr/>
          </p:nvSpPr>
          <p:spPr>
            <a:xfrm>
              <a:off x="1897257" y="1179368"/>
              <a:ext cx="1260900" cy="45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Constantia"/>
                  <a:ea typeface="Constantia"/>
                  <a:cs typeface="Constantia"/>
                  <a:sym typeface="Constantia"/>
                </a:rPr>
                <a:t>Samples</a:t>
              </a:r>
              <a:endParaRPr b="0" i="0" sz="800" u="none" cap="none" strike="noStrike">
                <a:solidFill>
                  <a:srgbClr val="000000"/>
                </a:solidFill>
                <a:latin typeface="Constantia"/>
                <a:ea typeface="Constantia"/>
                <a:cs typeface="Constantia"/>
                <a:sym typeface="Constantia"/>
              </a:endParaRPr>
            </a:p>
          </p:txBody>
        </p:sp>
        <p:sp>
          <p:nvSpPr>
            <p:cNvPr id="2217" name="Google Shape;2217;p69"/>
            <p:cNvSpPr txBox="1"/>
            <p:nvPr/>
          </p:nvSpPr>
          <p:spPr>
            <a:xfrm>
              <a:off x="2778813" y="832442"/>
              <a:ext cx="1818600" cy="41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Constantia"/>
                  <a:ea typeface="Constantia"/>
                  <a:cs typeface="Constantia"/>
                  <a:sym typeface="Constantia"/>
                </a:rPr>
                <a:t>Sub-phones</a:t>
              </a:r>
              <a:endParaRPr b="0" i="0" sz="700" u="none" cap="none" strike="noStrike">
                <a:solidFill>
                  <a:srgbClr val="000000"/>
                </a:solidFill>
                <a:latin typeface="Constantia"/>
                <a:ea typeface="Constantia"/>
                <a:cs typeface="Constantia"/>
                <a:sym typeface="Constantia"/>
              </a:endParaRPr>
            </a:p>
          </p:txBody>
        </p:sp>
        <p:sp>
          <p:nvSpPr>
            <p:cNvPr id="2218" name="Google Shape;2218;p69"/>
            <p:cNvSpPr txBox="1"/>
            <p:nvPr/>
          </p:nvSpPr>
          <p:spPr>
            <a:xfrm>
              <a:off x="4059609" y="832442"/>
              <a:ext cx="1413300" cy="41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Constantia"/>
                  <a:ea typeface="Constantia"/>
                  <a:cs typeface="Constantia"/>
                  <a:sym typeface="Constantia"/>
                </a:rPr>
                <a:t>Phones</a:t>
              </a:r>
              <a:endParaRPr b="0" i="0" sz="700" u="none" cap="none" strike="noStrike">
                <a:solidFill>
                  <a:srgbClr val="000000"/>
                </a:solidFill>
                <a:latin typeface="Constantia"/>
                <a:ea typeface="Constantia"/>
                <a:cs typeface="Constantia"/>
                <a:sym typeface="Constantia"/>
              </a:endParaRPr>
            </a:p>
          </p:txBody>
        </p:sp>
        <p:sp>
          <p:nvSpPr>
            <p:cNvPr id="2219" name="Google Shape;2219;p69"/>
            <p:cNvSpPr txBox="1"/>
            <p:nvPr/>
          </p:nvSpPr>
          <p:spPr>
            <a:xfrm>
              <a:off x="5067723" y="841734"/>
              <a:ext cx="1413300" cy="41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Constantia"/>
                  <a:ea typeface="Constantia"/>
                  <a:cs typeface="Constantia"/>
                  <a:sym typeface="Constantia"/>
                </a:rPr>
                <a:t>Words</a:t>
              </a:r>
              <a:endParaRPr b="0" i="0" sz="700" u="none" cap="none" strike="noStrike">
                <a:solidFill>
                  <a:srgbClr val="000000"/>
                </a:solidFill>
                <a:latin typeface="Constantia"/>
                <a:ea typeface="Constantia"/>
                <a:cs typeface="Constantia"/>
                <a:sym typeface="Constantia"/>
              </a:endParaRPr>
            </a:p>
          </p:txBody>
        </p:sp>
        <p:pic>
          <p:nvPicPr>
            <p:cNvPr id="2220" name="Google Shape;2220;p69"/>
            <p:cNvPicPr preferRelativeResize="0"/>
            <p:nvPr/>
          </p:nvPicPr>
          <p:blipFill rotWithShape="1">
            <a:blip r:embed="rId4">
              <a:alphaModFix/>
            </a:blip>
            <a:srcRect b="0" l="0" r="0" t="0"/>
            <a:stretch/>
          </p:blipFill>
          <p:spPr>
            <a:xfrm>
              <a:off x="234764" y="1940098"/>
              <a:ext cx="1795020" cy="1045179"/>
            </a:xfrm>
            <a:prstGeom prst="rect">
              <a:avLst/>
            </a:prstGeom>
            <a:noFill/>
            <a:ln>
              <a:noFill/>
            </a:ln>
          </p:spPr>
        </p:pic>
        <p:sp>
          <p:nvSpPr>
            <p:cNvPr id="2221" name="Google Shape;2221;p69"/>
            <p:cNvSpPr txBox="1"/>
            <p:nvPr/>
          </p:nvSpPr>
          <p:spPr>
            <a:xfrm>
              <a:off x="5931819" y="841734"/>
              <a:ext cx="1413300" cy="41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Constantia"/>
                  <a:ea typeface="Constantia"/>
                  <a:cs typeface="Constantia"/>
                  <a:sym typeface="Constantia"/>
                </a:rPr>
                <a:t>Meaning</a:t>
              </a:r>
              <a:endParaRPr b="0" i="0" sz="700" u="none" cap="none" strike="noStrike">
                <a:solidFill>
                  <a:srgbClr val="000000"/>
                </a:solidFill>
                <a:latin typeface="Constantia"/>
                <a:ea typeface="Constantia"/>
                <a:cs typeface="Constantia"/>
                <a:sym typeface="Constantia"/>
              </a:endParaRPr>
            </a:p>
          </p:txBody>
        </p:sp>
        <p:sp>
          <p:nvSpPr>
            <p:cNvPr id="2222" name="Google Shape;2222;p69"/>
            <p:cNvSpPr txBox="1"/>
            <p:nvPr/>
          </p:nvSpPr>
          <p:spPr>
            <a:xfrm>
              <a:off x="234764" y="2960581"/>
              <a:ext cx="1789800" cy="83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“Open the window”</a:t>
              </a:r>
              <a:endParaRPr b="0" i="0" sz="1000" u="none" cap="none" strike="noStrike">
                <a:solidFill>
                  <a:srgbClr val="000000"/>
                </a:solidFill>
                <a:latin typeface="Constantia"/>
                <a:ea typeface="Constantia"/>
                <a:cs typeface="Constantia"/>
                <a:sym typeface="Constantia"/>
              </a:endParaRPr>
            </a:p>
          </p:txBody>
        </p:sp>
        <p:sp>
          <p:nvSpPr>
            <p:cNvPr id="2223" name="Google Shape;2223;p69"/>
            <p:cNvSpPr txBox="1"/>
            <p:nvPr/>
          </p:nvSpPr>
          <p:spPr>
            <a:xfrm>
              <a:off x="7482759" y="2075377"/>
              <a:ext cx="2079300" cy="83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onstantia"/>
                  <a:ea typeface="Constantia"/>
                  <a:cs typeface="Constantia"/>
                  <a:sym typeface="Constantia"/>
                </a:rPr>
                <a:t>“Open the window”</a:t>
              </a:r>
              <a:endParaRPr b="0" i="0" sz="1000" u="none" cap="none" strike="noStrike">
                <a:solidFill>
                  <a:srgbClr val="000000"/>
                </a:solidFill>
                <a:latin typeface="Constantia"/>
                <a:ea typeface="Constantia"/>
                <a:cs typeface="Constantia"/>
                <a:sym typeface="Constantia"/>
              </a:endParaRPr>
            </a:p>
          </p:txBody>
        </p:sp>
      </p:grpSp>
      <p:pic>
        <p:nvPicPr>
          <p:cNvPr id="2224" name="Google Shape;2224;p69"/>
          <p:cNvPicPr preferRelativeResize="0"/>
          <p:nvPr/>
        </p:nvPicPr>
        <p:blipFill rotWithShape="1">
          <a:blip r:embed="rId5">
            <a:alphaModFix/>
          </a:blip>
          <a:srcRect b="0" l="0" r="0" t="0"/>
          <a:stretch/>
        </p:blipFill>
        <p:spPr>
          <a:xfrm>
            <a:off x="536725" y="799724"/>
            <a:ext cx="714500" cy="645700"/>
          </a:xfrm>
          <a:prstGeom prst="rect">
            <a:avLst/>
          </a:prstGeom>
          <a:noFill/>
          <a:ln>
            <a:noFill/>
          </a:ln>
        </p:spPr>
      </p:pic>
      <p:sp>
        <p:nvSpPr>
          <p:cNvPr id="2225" name="Google Shape;2225;p69"/>
          <p:cNvSpPr txBox="1"/>
          <p:nvPr/>
        </p:nvSpPr>
        <p:spPr>
          <a:xfrm>
            <a:off x="4666750" y="807975"/>
            <a:ext cx="43842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“art” of learning hierarchical representations from data is called</a:t>
            </a:r>
            <a:r>
              <a:rPr b="1" i="0" lang="en-GB" sz="1400" u="none" cap="none" strike="noStrike">
                <a:solidFill>
                  <a:srgbClr val="000000"/>
                </a:solidFill>
                <a:latin typeface="Roboto"/>
                <a:ea typeface="Roboto"/>
                <a:cs typeface="Roboto"/>
                <a:sym typeface="Roboto"/>
              </a:rPr>
              <a:t> deep learning</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is the </a:t>
            </a:r>
            <a:r>
              <a:rPr b="1" i="0" lang="en-GB" sz="1400" u="none" cap="none" strike="noStrike">
                <a:solidFill>
                  <a:srgbClr val="000000"/>
                </a:solidFill>
                <a:latin typeface="Roboto"/>
                <a:ea typeface="Roboto"/>
                <a:cs typeface="Roboto"/>
                <a:sym typeface="Roboto"/>
              </a:rPr>
              <a:t>dominant approach</a:t>
            </a:r>
            <a:r>
              <a:rPr b="0" i="0" lang="en-GB" sz="1400" u="none" cap="none" strike="noStrike">
                <a:solidFill>
                  <a:srgbClr val="000000"/>
                </a:solidFill>
                <a:latin typeface="Roboto"/>
                <a:ea typeface="Roboto"/>
                <a:cs typeface="Roboto"/>
                <a:sym typeface="Roboto"/>
              </a:rPr>
              <a:t> these days in machine learning.</a:t>
            </a:r>
            <a:endParaRPr b="0" i="0" sz="1400" u="none" cap="none" strike="noStrike">
              <a:solidFill>
                <a:srgbClr val="000000"/>
              </a:solidFill>
              <a:latin typeface="Arial"/>
              <a:ea typeface="Arial"/>
              <a:cs typeface="Arial"/>
              <a:sym typeface="Arial"/>
            </a:endParaRPr>
          </a:p>
        </p:txBody>
      </p:sp>
      <p:sp>
        <p:nvSpPr>
          <p:cNvPr id="2226" name="Google Shape;2226;p69"/>
          <p:cNvSpPr txBox="1"/>
          <p:nvPr/>
        </p:nvSpPr>
        <p:spPr>
          <a:xfrm>
            <a:off x="4723525" y="2313350"/>
            <a:ext cx="4201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Deep neural networks</a:t>
            </a:r>
            <a:r>
              <a:rPr b="0" i="0" lang="en-GB" sz="1400" u="none" cap="none" strike="noStrike">
                <a:solidFill>
                  <a:srgbClr val="000000"/>
                </a:solidFill>
                <a:latin typeface="Roboto"/>
                <a:ea typeface="Roboto"/>
                <a:cs typeface="Roboto"/>
                <a:sym typeface="Roboto"/>
              </a:rPr>
              <a:t> offer a way to gradually learn these representations. </a:t>
            </a:r>
            <a:endParaRPr b="0" i="0" sz="1400" u="none" cap="none" strike="noStrike">
              <a:solidFill>
                <a:srgbClr val="000000"/>
              </a:solidFill>
              <a:latin typeface="Arial"/>
              <a:ea typeface="Arial"/>
              <a:cs typeface="Arial"/>
              <a:sym typeface="Arial"/>
            </a:endParaRPr>
          </a:p>
        </p:txBody>
      </p:sp>
      <p:sp>
        <p:nvSpPr>
          <p:cNvPr id="2227" name="Google Shape;2227;p69"/>
          <p:cNvSpPr txBox="1"/>
          <p:nvPr/>
        </p:nvSpPr>
        <p:spPr>
          <a:xfrm>
            <a:off x="4693600" y="2955125"/>
            <a:ext cx="4267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learning modality gives an </a:t>
            </a:r>
            <a:r>
              <a:rPr b="1" i="0" lang="en-GB" sz="1400" u="none" cap="none" strike="noStrike">
                <a:solidFill>
                  <a:srgbClr val="000000"/>
                </a:solidFill>
                <a:latin typeface="Roboto"/>
                <a:ea typeface="Roboto"/>
                <a:cs typeface="Roboto"/>
                <a:sym typeface="Roboto"/>
              </a:rPr>
              <a:t>exponential representational advantage</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228" name="Google Shape;2228;p69"/>
          <p:cNvSpPr txBox="1"/>
          <p:nvPr/>
        </p:nvSpPr>
        <p:spPr>
          <a:xfrm>
            <a:off x="5102450" y="3596900"/>
            <a:ext cx="36186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AutoNum type="arabicPeriod"/>
            </a:pPr>
            <a:r>
              <a:rPr b="0" i="0" lang="en-GB" sz="1400" u="none" cap="none" strike="noStrike">
                <a:solidFill>
                  <a:srgbClr val="000000"/>
                </a:solidFill>
                <a:latin typeface="Roboto"/>
                <a:ea typeface="Roboto"/>
                <a:cs typeface="Roboto"/>
                <a:sym typeface="Roboto"/>
              </a:rPr>
              <a:t>We can</a:t>
            </a:r>
            <a:r>
              <a:rPr b="1" i="0" lang="en-GB" sz="1400" u="none" cap="none" strike="noStrike">
                <a:solidFill>
                  <a:srgbClr val="000000"/>
                </a:solidFill>
                <a:latin typeface="Roboto"/>
                <a:ea typeface="Roboto"/>
                <a:cs typeface="Roboto"/>
                <a:sym typeface="Roboto"/>
              </a:rPr>
              <a:t> compose </a:t>
            </a:r>
            <a:r>
              <a:rPr b="0" i="0" lang="en-GB" sz="1400" u="none" cap="none" strike="noStrike">
                <a:solidFill>
                  <a:srgbClr val="000000"/>
                </a:solidFill>
                <a:latin typeface="Roboto"/>
                <a:ea typeface="Roboto"/>
                <a:cs typeface="Roboto"/>
                <a:sym typeface="Roboto"/>
              </a:rPr>
              <a:t>low-level representations to learn higher-level abstractions. </a:t>
            </a:r>
            <a:endParaRPr>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AutoNum type="arabicPeriod"/>
            </a:pPr>
            <a:r>
              <a:rPr b="0" i="0" lang="en-GB" sz="1400" u="none" cap="none" strike="noStrike">
                <a:solidFill>
                  <a:srgbClr val="000000"/>
                </a:solidFill>
                <a:latin typeface="Roboto"/>
                <a:ea typeface="Roboto"/>
                <a:cs typeface="Roboto"/>
                <a:sym typeface="Roboto"/>
              </a:rPr>
              <a:t>We can </a:t>
            </a:r>
            <a:r>
              <a:rPr b="1" i="0" lang="en-GB" sz="1400" u="none" cap="none" strike="noStrike">
                <a:solidFill>
                  <a:srgbClr val="000000"/>
                </a:solidFill>
                <a:latin typeface="Roboto"/>
                <a:ea typeface="Roboto"/>
                <a:cs typeface="Roboto"/>
                <a:sym typeface="Roboto"/>
              </a:rPr>
              <a:t>reuse</a:t>
            </a:r>
            <a:r>
              <a:rPr b="0" i="0" lang="en-GB" sz="1400" u="none" cap="none" strike="noStrike">
                <a:solidFill>
                  <a:srgbClr val="000000"/>
                </a:solidFill>
                <a:latin typeface="Roboto"/>
                <a:ea typeface="Roboto"/>
                <a:cs typeface="Roboto"/>
                <a:sym typeface="Roboto"/>
              </a:rPr>
              <a:t> the learned representations multiple times.</a:t>
            </a:r>
            <a:endParaRPr b="0" i="0" sz="1400" u="none" cap="none" strike="noStrike">
              <a:solidFill>
                <a:srgbClr val="000000"/>
              </a:solidFill>
              <a:latin typeface="Arial"/>
              <a:ea typeface="Arial"/>
              <a:cs typeface="Arial"/>
              <a:sym typeface="Arial"/>
            </a:endParaRPr>
          </a:p>
        </p:txBody>
      </p:sp>
      <p:sp>
        <p:nvSpPr>
          <p:cNvPr id="2229" name="Google Shape;2229;p6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gtEl>
                                        <p:attrNameLst>
                                          <p:attrName>style.visibility</p:attrName>
                                        </p:attrNameLst>
                                      </p:cBhvr>
                                      <p:to>
                                        <p:strVal val="visible"/>
                                      </p:to>
                                    </p:set>
                                    <p:animEffect filter="fade" transition="in">
                                      <p:cBhvr>
                                        <p:cTn dur="1000"/>
                                        <p:tgtEl>
                                          <p:spTgt spid="2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7"/>
                                        </p:tgtEl>
                                        <p:attrNameLst>
                                          <p:attrName>style.visibility</p:attrName>
                                        </p:attrNameLst>
                                      </p:cBhvr>
                                      <p:to>
                                        <p:strVal val="visible"/>
                                      </p:to>
                                    </p:set>
                                    <p:animEffect filter="fade" transition="in">
                                      <p:cBhvr>
                                        <p:cTn dur="1000"/>
                                        <p:tgtEl>
                                          <p:spTgt spid="2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8"/>
                                        </p:tgtEl>
                                        <p:attrNameLst>
                                          <p:attrName>style.visibility</p:attrName>
                                        </p:attrNameLst>
                                      </p:cBhvr>
                                      <p:to>
                                        <p:strVal val="visible"/>
                                      </p:to>
                                    </p:set>
                                    <p:animEffect filter="fade" transition="in">
                                      <p:cBhvr>
                                        <p:cTn dur="1000"/>
                                        <p:tgtEl>
                                          <p:spTgt spid="2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233" name="Shape 2233"/>
        <p:cNvGrpSpPr/>
        <p:nvPr/>
      </p:nvGrpSpPr>
      <p:grpSpPr>
        <a:xfrm>
          <a:off x="0" y="0"/>
          <a:ext cx="0" cy="0"/>
          <a:chOff x="0" y="0"/>
          <a:chExt cx="0" cy="0"/>
        </a:xfrm>
      </p:grpSpPr>
      <p:sp>
        <p:nvSpPr>
          <p:cNvPr id="2234" name="Google Shape;2234;p7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Training</a:t>
            </a:r>
            <a:endParaRPr sz="2600"/>
          </a:p>
        </p:txBody>
      </p:sp>
      <p:sp>
        <p:nvSpPr>
          <p:cNvPr id="2235" name="Google Shape;2235;p70"/>
          <p:cNvSpPr txBox="1"/>
          <p:nvPr/>
        </p:nvSpPr>
        <p:spPr>
          <a:xfrm>
            <a:off x="215750" y="971275"/>
            <a:ext cx="8288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Despite the non-convex nature of the parameter space, we can effectively train neural networks with </a:t>
            </a:r>
            <a:r>
              <a:rPr b="1" i="0" lang="en-GB" sz="1400" u="none" cap="none" strike="noStrike">
                <a:solidFill>
                  <a:srgbClr val="000000"/>
                </a:solidFill>
                <a:latin typeface="Roboto"/>
                <a:ea typeface="Roboto"/>
                <a:cs typeface="Roboto"/>
                <a:sym typeface="Roboto"/>
              </a:rPr>
              <a:t>gradient descent</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2236" name="Google Shape;2236;p70"/>
          <p:cNvSpPr txBox="1"/>
          <p:nvPr/>
        </p:nvSpPr>
        <p:spPr>
          <a:xfrm>
            <a:off x="215750" y="1571100"/>
            <a:ext cx="3362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To make this possible, we need:</a:t>
            </a:r>
            <a:endParaRPr b="0" i="0" sz="1400" u="none" cap="none" strike="noStrike">
              <a:solidFill>
                <a:srgbClr val="000000"/>
              </a:solidFill>
              <a:latin typeface="Roboto"/>
              <a:ea typeface="Roboto"/>
              <a:cs typeface="Roboto"/>
              <a:sym typeface="Roboto"/>
            </a:endParaRPr>
          </a:p>
        </p:txBody>
      </p:sp>
      <p:sp>
        <p:nvSpPr>
          <p:cNvPr id="2237" name="Google Shape;2237;p70"/>
          <p:cNvSpPr txBox="1"/>
          <p:nvPr/>
        </p:nvSpPr>
        <p:spPr>
          <a:xfrm>
            <a:off x="430650" y="2170925"/>
            <a:ext cx="3744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AutoNum type="arabicPeriod"/>
            </a:pPr>
            <a:r>
              <a:rPr b="0" i="0" lang="en-GB" sz="1400" u="none" cap="none" strike="noStrike">
                <a:solidFill>
                  <a:srgbClr val="000000"/>
                </a:solidFill>
                <a:latin typeface="Roboto"/>
                <a:ea typeface="Roboto"/>
                <a:cs typeface="Roboto"/>
                <a:sym typeface="Roboto"/>
              </a:rPr>
              <a:t>To define an </a:t>
            </a:r>
            <a:r>
              <a:rPr b="1" i="0" lang="en-GB" sz="1400" u="none" cap="none" strike="noStrike">
                <a:solidFill>
                  <a:srgbClr val="000000"/>
                </a:solidFill>
                <a:latin typeface="Roboto"/>
                <a:ea typeface="Roboto"/>
                <a:cs typeface="Roboto"/>
                <a:sym typeface="Roboto"/>
              </a:rPr>
              <a:t>objective function</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2238" name="Google Shape;2238;p70"/>
          <p:cNvSpPr txBox="1"/>
          <p:nvPr/>
        </p:nvSpPr>
        <p:spPr>
          <a:xfrm>
            <a:off x="505300" y="3420025"/>
            <a:ext cx="520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2.    Compute the </a:t>
            </a:r>
            <a:r>
              <a:rPr b="1" i="0" lang="en-GB" sz="1400" u="none" cap="none" strike="noStrike">
                <a:solidFill>
                  <a:srgbClr val="000000"/>
                </a:solidFill>
                <a:latin typeface="Roboto"/>
                <a:ea typeface="Roboto"/>
                <a:cs typeface="Roboto"/>
                <a:sym typeface="Roboto"/>
              </a:rPr>
              <a:t>gradient</a:t>
            </a:r>
            <a:r>
              <a:rPr b="0" i="0" lang="en-GB" sz="1400" u="none" cap="none" strike="noStrike">
                <a:solidFill>
                  <a:srgbClr val="000000"/>
                </a:solidFill>
                <a:latin typeface="Roboto"/>
                <a:ea typeface="Roboto"/>
                <a:cs typeface="Roboto"/>
                <a:sym typeface="Roboto"/>
              </a:rPr>
              <a:t> of the objective wrt the parameters. </a:t>
            </a:r>
            <a:endParaRPr b="0" i="0" sz="1400" u="none" cap="none" strike="noStrike">
              <a:solidFill>
                <a:srgbClr val="000000"/>
              </a:solidFill>
              <a:latin typeface="Roboto"/>
              <a:ea typeface="Roboto"/>
              <a:cs typeface="Roboto"/>
              <a:sym typeface="Roboto"/>
            </a:endParaRPr>
          </a:p>
        </p:txBody>
      </p:sp>
      <p:sp>
        <p:nvSpPr>
          <p:cNvPr id="2239" name="Google Shape;2239;p70"/>
          <p:cNvSpPr/>
          <p:nvPr/>
        </p:nvSpPr>
        <p:spPr>
          <a:xfrm>
            <a:off x="3568250" y="2238725"/>
            <a:ext cx="248400" cy="2646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70"/>
          <p:cNvSpPr txBox="1"/>
          <p:nvPr/>
        </p:nvSpPr>
        <p:spPr>
          <a:xfrm>
            <a:off x="3968075" y="2170925"/>
            <a:ext cx="336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Mean Squared Error (Regression)</a:t>
            </a:r>
            <a:endParaRPr b="0" i="1" sz="1400" u="none" cap="none" strike="noStrike">
              <a:solidFill>
                <a:srgbClr val="000000"/>
              </a:solidFill>
              <a:latin typeface="Roboto"/>
              <a:ea typeface="Roboto"/>
              <a:cs typeface="Roboto"/>
              <a:sym typeface="Roboto"/>
            </a:endParaRPr>
          </a:p>
        </p:txBody>
      </p:sp>
      <p:sp>
        <p:nvSpPr>
          <p:cNvPr id="2241" name="Google Shape;2241;p70"/>
          <p:cNvSpPr txBox="1"/>
          <p:nvPr/>
        </p:nvSpPr>
        <p:spPr>
          <a:xfrm>
            <a:off x="3968075" y="2475725"/>
            <a:ext cx="386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Binary Cross-Entropy (Binary Classification)</a:t>
            </a:r>
            <a:endParaRPr b="0" i="1" sz="1400" u="none" cap="none" strike="noStrike">
              <a:solidFill>
                <a:srgbClr val="000000"/>
              </a:solidFill>
              <a:latin typeface="Roboto"/>
              <a:ea typeface="Roboto"/>
              <a:cs typeface="Roboto"/>
              <a:sym typeface="Roboto"/>
            </a:endParaRPr>
          </a:p>
        </p:txBody>
      </p:sp>
      <p:sp>
        <p:nvSpPr>
          <p:cNvPr id="2242" name="Google Shape;2242;p70"/>
          <p:cNvSpPr txBox="1"/>
          <p:nvPr/>
        </p:nvSpPr>
        <p:spPr>
          <a:xfrm>
            <a:off x="3968075" y="2856725"/>
            <a:ext cx="453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Categorical Cross-Entropy (MultiClass Classification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descr="J\Big(\mathbf{y}, \mathbf{\hat{y}}\big( \mathbf{X},\mathbf{y}, \mathbf{W}^{(1)}, ..., \mathbf{W}^{(L)}\big)\Big)&#10;&#10;&#10;" id="2243" name="Google Shape;2243;p70"/>
          <p:cNvPicPr preferRelativeResize="0"/>
          <p:nvPr/>
        </p:nvPicPr>
        <p:blipFill rotWithShape="1">
          <a:blip r:embed="rId3">
            <a:alphaModFix/>
          </a:blip>
          <a:srcRect b="0" l="0" r="0" t="0"/>
          <a:stretch/>
        </p:blipFill>
        <p:spPr>
          <a:xfrm>
            <a:off x="518050" y="2692925"/>
            <a:ext cx="3059800" cy="436775"/>
          </a:xfrm>
          <a:prstGeom prst="rect">
            <a:avLst/>
          </a:prstGeom>
          <a:noFill/>
          <a:ln>
            <a:noFill/>
          </a:ln>
        </p:spPr>
      </p:pic>
      <p:pic>
        <p:nvPicPr>
          <p:cNvPr descr="\nabla_{\mathbf{W}^{(l)}} J(\mathbf{W}^{(1)}, ..., \mathbf{W}^{(l)}, ..., \mathbf{W}^{(L)}) \;\; \forall l \in \{1, .., L\}" id="2244" name="Google Shape;2244;p70"/>
          <p:cNvPicPr preferRelativeResize="0"/>
          <p:nvPr/>
        </p:nvPicPr>
        <p:blipFill rotWithShape="1">
          <a:blip r:embed="rId4">
            <a:alphaModFix/>
          </a:blip>
          <a:srcRect b="0" l="0" r="0" t="0"/>
          <a:stretch/>
        </p:blipFill>
        <p:spPr>
          <a:xfrm>
            <a:off x="537625" y="3856100"/>
            <a:ext cx="6661083" cy="400200"/>
          </a:xfrm>
          <a:prstGeom prst="rect">
            <a:avLst/>
          </a:prstGeom>
          <a:noFill/>
          <a:ln>
            <a:noFill/>
          </a:ln>
        </p:spPr>
      </p:pic>
      <p:sp>
        <p:nvSpPr>
          <p:cNvPr id="2245" name="Google Shape;2245;p7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2246" name="Google Shape;2246;p70"/>
          <p:cNvPicPr preferRelativeResize="0"/>
          <p:nvPr/>
        </p:nvPicPr>
        <p:blipFill rotWithShape="1">
          <a:blip r:embed="rId5">
            <a:alphaModFix/>
          </a:blip>
          <a:srcRect b="0" l="0" r="0" t="0"/>
          <a:stretch/>
        </p:blipFill>
        <p:spPr>
          <a:xfrm>
            <a:off x="602675" y="4455297"/>
            <a:ext cx="598450" cy="633924"/>
          </a:xfrm>
          <a:prstGeom prst="rect">
            <a:avLst/>
          </a:prstGeom>
          <a:noFill/>
          <a:ln>
            <a:noFill/>
          </a:ln>
        </p:spPr>
      </p:pic>
      <p:sp>
        <p:nvSpPr>
          <p:cNvPr id="2247" name="Google Shape;2247;p70"/>
          <p:cNvSpPr txBox="1"/>
          <p:nvPr/>
        </p:nvSpPr>
        <p:spPr>
          <a:xfrm>
            <a:off x="1504250" y="4604100"/>
            <a:ext cx="301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compute the gradient?  </a:t>
            </a:r>
            <a:endParaRPr b="0" i="1"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1000"/>
                                        <p:tgtEl>
                                          <p:spTgt spid="2237"/>
                                        </p:tgtEl>
                                      </p:cBhvr>
                                    </p:animEffect>
                                  </p:childTnLst>
                                </p:cTn>
                              </p:par>
                              <p:par>
                                <p:cTn fill="hold" nodeType="with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1000"/>
                                        <p:tgtEl>
                                          <p:spTgt spid="2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1000"/>
                                        <p:tgtEl>
                                          <p:spTgt spid="2239"/>
                                        </p:tgtEl>
                                      </p:cBhvr>
                                    </p:animEffect>
                                  </p:childTnLst>
                                </p:cTn>
                              </p:par>
                              <p:par>
                                <p:cTn fill="hold" nodeType="with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1000"/>
                                        <p:tgtEl>
                                          <p:spTgt spid="2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1000"/>
                                        <p:tgtEl>
                                          <p:spTgt spid="2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1000"/>
                                        <p:tgtEl>
                                          <p:spTgt spid="2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1000"/>
                                        <p:tgtEl>
                                          <p:spTgt spid="2238"/>
                                        </p:tgtEl>
                                      </p:cBhvr>
                                    </p:animEffect>
                                  </p:childTnLst>
                                </p:cTn>
                              </p:par>
                              <p:par>
                                <p:cTn fill="hold" nodeType="with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1000"/>
                                        <p:tgtEl>
                                          <p:spTgt spid="2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1000"/>
                                        <p:tgtEl>
                                          <p:spTgt spid="2247"/>
                                        </p:tgtEl>
                                      </p:cBhvr>
                                    </p:animEffect>
                                  </p:childTnLst>
                                </p:cTn>
                              </p:par>
                              <p:par>
                                <p:cTn fill="hold" nodeType="withEffect" presetClass="entr" presetID="10" presetSubtype="0">
                                  <p:stCondLst>
                                    <p:cond delay="0"/>
                                  </p:stCondLst>
                                  <p:childTnLst>
                                    <p:set>
                                      <p:cBhvr>
                                        <p:cTn dur="1" fill="hold">
                                          <p:stCondLst>
                                            <p:cond delay="0"/>
                                          </p:stCondLst>
                                        </p:cTn>
                                        <p:tgtEl>
                                          <p:spTgt spid="2246"/>
                                        </p:tgtEl>
                                        <p:attrNameLst>
                                          <p:attrName>style.visibility</p:attrName>
                                        </p:attrNameLst>
                                      </p:cBhvr>
                                      <p:to>
                                        <p:strVal val="visible"/>
                                      </p:to>
                                    </p:set>
                                    <p:animEffect filter="fade" transition="in">
                                      <p:cBhvr>
                                        <p:cTn dur="1000"/>
                                        <p:tgtEl>
                                          <p:spTgt spid="2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99" name="Shape 299"/>
        <p:cNvGrpSpPr/>
        <p:nvPr/>
      </p:nvGrpSpPr>
      <p:grpSpPr>
        <a:xfrm>
          <a:off x="0" y="0"/>
          <a:ext cx="0" cy="0"/>
          <a:chOff x="0" y="0"/>
          <a:chExt cx="0" cy="0"/>
        </a:xfrm>
      </p:grpSpPr>
      <p:sp>
        <p:nvSpPr>
          <p:cNvPr id="300" name="Google Shape;300;p7"/>
          <p:cNvSpPr txBox="1"/>
          <p:nvPr>
            <p:ph type="title"/>
          </p:nvPr>
        </p:nvSpPr>
        <p:spPr>
          <a:xfrm>
            <a:off x="98250" y="49800"/>
            <a:ext cx="89523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Types of Problems</a:t>
            </a:r>
            <a:endParaRPr sz="2600"/>
          </a:p>
        </p:txBody>
      </p:sp>
      <p:sp>
        <p:nvSpPr>
          <p:cNvPr id="301" name="Google Shape;301;p7"/>
          <p:cNvSpPr txBox="1"/>
          <p:nvPr/>
        </p:nvSpPr>
        <p:spPr>
          <a:xfrm>
            <a:off x="316575" y="919275"/>
            <a:ext cx="5503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Which modules require solving a </a:t>
            </a:r>
            <a:r>
              <a:rPr b="1" i="0" lang="en-GB" sz="1400" u="none" cap="none" strike="noStrike">
                <a:solidFill>
                  <a:srgbClr val="000000"/>
                </a:solidFill>
                <a:latin typeface="Roboto"/>
                <a:ea typeface="Roboto"/>
                <a:cs typeface="Roboto"/>
                <a:sym typeface="Roboto"/>
              </a:rPr>
              <a:t>classification</a:t>
            </a:r>
            <a:r>
              <a:rPr b="0" i="0" lang="en-GB" sz="1400" u="none" cap="none" strike="noStrike">
                <a:solidFill>
                  <a:srgbClr val="000000"/>
                </a:solidFill>
                <a:latin typeface="Roboto"/>
                <a:ea typeface="Roboto"/>
                <a:cs typeface="Roboto"/>
                <a:sym typeface="Roboto"/>
              </a:rPr>
              <a:t> problem?</a:t>
            </a:r>
            <a:endParaRPr b="0" i="0" sz="1400" u="none" cap="none" strike="noStrike">
              <a:solidFill>
                <a:srgbClr val="000000"/>
              </a:solidFill>
              <a:latin typeface="Roboto"/>
              <a:ea typeface="Roboto"/>
              <a:cs typeface="Roboto"/>
              <a:sym typeface="Roboto"/>
            </a:endParaRPr>
          </a:p>
        </p:txBody>
      </p:sp>
      <p:sp>
        <p:nvSpPr>
          <p:cNvPr id="302" name="Google Shape;302;p7"/>
          <p:cNvSpPr txBox="1"/>
          <p:nvPr>
            <p:ph idx="12" type="sldNum"/>
          </p:nvPr>
        </p:nvSpPr>
        <p:spPr>
          <a:xfrm>
            <a:off x="8599741" y="47718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303" name="Google Shape;303;p7"/>
          <p:cNvPicPr preferRelativeResize="0"/>
          <p:nvPr/>
        </p:nvPicPr>
        <p:blipFill rotWithShape="1">
          <a:blip r:embed="rId3">
            <a:alphaModFix/>
          </a:blip>
          <a:srcRect b="0" l="0" r="0" t="0"/>
          <a:stretch/>
        </p:blipFill>
        <p:spPr>
          <a:xfrm>
            <a:off x="405138" y="2462638"/>
            <a:ext cx="432625" cy="432625"/>
          </a:xfrm>
          <a:prstGeom prst="rect">
            <a:avLst/>
          </a:prstGeom>
          <a:noFill/>
          <a:ln>
            <a:noFill/>
          </a:ln>
        </p:spPr>
      </p:pic>
      <p:pic>
        <p:nvPicPr>
          <p:cNvPr id="304" name="Google Shape;304;p7"/>
          <p:cNvPicPr preferRelativeResize="0"/>
          <p:nvPr/>
        </p:nvPicPr>
        <p:blipFill rotWithShape="1">
          <a:blip r:embed="rId4">
            <a:alphaModFix/>
          </a:blip>
          <a:srcRect b="0" l="0" r="0" t="0"/>
          <a:stretch/>
        </p:blipFill>
        <p:spPr>
          <a:xfrm>
            <a:off x="367288" y="1657088"/>
            <a:ext cx="508325" cy="508325"/>
          </a:xfrm>
          <a:prstGeom prst="rect">
            <a:avLst/>
          </a:prstGeom>
          <a:noFill/>
          <a:ln>
            <a:noFill/>
          </a:ln>
        </p:spPr>
      </p:pic>
      <p:pic>
        <p:nvPicPr>
          <p:cNvPr id="305" name="Google Shape;305;p7"/>
          <p:cNvPicPr preferRelativeResize="0"/>
          <p:nvPr/>
        </p:nvPicPr>
        <p:blipFill rotWithShape="1">
          <a:blip r:embed="rId5">
            <a:alphaModFix/>
          </a:blip>
          <a:srcRect b="0" l="0" r="0" t="0"/>
          <a:stretch/>
        </p:blipFill>
        <p:spPr>
          <a:xfrm>
            <a:off x="347100" y="3095500"/>
            <a:ext cx="548700" cy="548700"/>
          </a:xfrm>
          <a:prstGeom prst="rect">
            <a:avLst/>
          </a:prstGeom>
          <a:noFill/>
          <a:ln>
            <a:noFill/>
          </a:ln>
        </p:spPr>
      </p:pic>
      <p:sp>
        <p:nvSpPr>
          <p:cNvPr id="306" name="Google Shape;306;p7"/>
          <p:cNvSpPr/>
          <p:nvPr/>
        </p:nvSpPr>
        <p:spPr>
          <a:xfrm>
            <a:off x="1147650" y="1691163"/>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sp>
        <p:nvSpPr>
          <p:cNvPr id="307" name="Google Shape;307;p7"/>
          <p:cNvSpPr/>
          <p:nvPr/>
        </p:nvSpPr>
        <p:spPr>
          <a:xfrm>
            <a:off x="2214450" y="1700650"/>
            <a:ext cx="810600" cy="4326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Recording Setup</a:t>
            </a:r>
            <a:endParaRPr b="0" i="0" sz="700" u="none" cap="none" strike="noStrike">
              <a:solidFill>
                <a:srgbClr val="000000"/>
              </a:solidFill>
              <a:latin typeface="Arial"/>
              <a:ea typeface="Arial"/>
              <a:cs typeface="Arial"/>
              <a:sym typeface="Arial"/>
            </a:endParaRPr>
          </a:p>
        </p:txBody>
      </p:sp>
      <p:sp>
        <p:nvSpPr>
          <p:cNvPr id="308" name="Google Shape;308;p7"/>
          <p:cNvSpPr/>
          <p:nvPr/>
        </p:nvSpPr>
        <p:spPr>
          <a:xfrm>
            <a:off x="3281250" y="1700650"/>
            <a:ext cx="810600" cy="432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Voice Activity Detection</a:t>
            </a:r>
            <a:endParaRPr b="0" i="0" sz="700" u="none" cap="none" strike="noStrike">
              <a:solidFill>
                <a:srgbClr val="000000"/>
              </a:solidFill>
              <a:latin typeface="Arial"/>
              <a:ea typeface="Arial"/>
              <a:cs typeface="Arial"/>
              <a:sym typeface="Arial"/>
            </a:endParaRPr>
          </a:p>
        </p:txBody>
      </p:sp>
      <p:sp>
        <p:nvSpPr>
          <p:cNvPr id="309" name="Google Shape;309;p7"/>
          <p:cNvSpPr/>
          <p:nvPr/>
        </p:nvSpPr>
        <p:spPr>
          <a:xfrm>
            <a:off x="4348050" y="1700650"/>
            <a:ext cx="810600" cy="432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Enhancement</a:t>
            </a:r>
            <a:endParaRPr b="0" i="0" sz="700" u="none" cap="none" strike="noStrike">
              <a:solidFill>
                <a:srgbClr val="000000"/>
              </a:solidFill>
              <a:latin typeface="Arial"/>
              <a:ea typeface="Arial"/>
              <a:cs typeface="Arial"/>
              <a:sym typeface="Arial"/>
            </a:endParaRPr>
          </a:p>
        </p:txBody>
      </p:sp>
      <p:sp>
        <p:nvSpPr>
          <p:cNvPr id="310" name="Google Shape;310;p7"/>
          <p:cNvSpPr/>
          <p:nvPr/>
        </p:nvSpPr>
        <p:spPr>
          <a:xfrm>
            <a:off x="5414850" y="1700650"/>
            <a:ext cx="810600" cy="432600"/>
          </a:xfrm>
          <a:prstGeom prst="roundRect">
            <a:avLst>
              <a:gd fmla="val 16667" name="adj"/>
            </a:avLst>
          </a:prstGeom>
          <a:solidFill>
            <a:srgbClr val="F4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Keyword Spotting</a:t>
            </a:r>
            <a:endParaRPr b="0" i="0" sz="800" u="none" cap="none" strike="noStrike">
              <a:solidFill>
                <a:srgbClr val="000000"/>
              </a:solidFill>
              <a:latin typeface="Arial"/>
              <a:ea typeface="Arial"/>
              <a:cs typeface="Arial"/>
              <a:sym typeface="Arial"/>
            </a:endParaRPr>
          </a:p>
        </p:txBody>
      </p:sp>
      <p:sp>
        <p:nvSpPr>
          <p:cNvPr id="311" name="Google Shape;311;p7"/>
          <p:cNvSpPr/>
          <p:nvPr/>
        </p:nvSpPr>
        <p:spPr>
          <a:xfrm>
            <a:off x="5414850" y="2462650"/>
            <a:ext cx="810600" cy="432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Speech Recognition</a:t>
            </a:r>
            <a:endParaRPr b="0" i="0" sz="800" u="none" cap="none" strike="noStrike">
              <a:solidFill>
                <a:srgbClr val="000000"/>
              </a:solidFill>
              <a:latin typeface="Arial"/>
              <a:ea typeface="Arial"/>
              <a:cs typeface="Arial"/>
              <a:sym typeface="Arial"/>
            </a:endParaRPr>
          </a:p>
        </p:txBody>
      </p:sp>
      <p:sp>
        <p:nvSpPr>
          <p:cNvPr id="312" name="Google Shape;312;p7"/>
          <p:cNvSpPr/>
          <p:nvPr/>
        </p:nvSpPr>
        <p:spPr>
          <a:xfrm>
            <a:off x="5414850" y="3211600"/>
            <a:ext cx="810600" cy="432600"/>
          </a:xfrm>
          <a:prstGeom prst="roundRect">
            <a:avLst>
              <a:gd fmla="val 16667" name="adj"/>
            </a:avLst>
          </a:prstGeom>
          <a:solidFill>
            <a:srgbClr val="F9CB9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Spoken Language Understanding</a:t>
            </a:r>
            <a:endParaRPr b="0" i="0" sz="700" u="none" cap="none" strike="noStrike">
              <a:solidFill>
                <a:srgbClr val="000000"/>
              </a:solidFill>
              <a:latin typeface="Arial"/>
              <a:ea typeface="Arial"/>
              <a:cs typeface="Arial"/>
              <a:sym typeface="Arial"/>
            </a:endParaRPr>
          </a:p>
        </p:txBody>
      </p:sp>
      <p:sp>
        <p:nvSpPr>
          <p:cNvPr id="313" name="Google Shape;313;p7"/>
          <p:cNvSpPr/>
          <p:nvPr/>
        </p:nvSpPr>
        <p:spPr>
          <a:xfrm>
            <a:off x="4348050" y="3211600"/>
            <a:ext cx="810600" cy="432600"/>
          </a:xfrm>
          <a:prstGeom prst="roundRect">
            <a:avLst>
              <a:gd fmla="val 16667" name="adj"/>
            </a:avLst>
          </a:prstGeom>
          <a:solidFill>
            <a:srgbClr val="A4C2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Dialogue</a:t>
            </a:r>
            <a:endParaRPr b="0" i="0" sz="700" u="none" cap="none" strike="noStrike">
              <a:solidFill>
                <a:srgbClr val="000000"/>
              </a:solidFill>
              <a:latin typeface="Arial"/>
              <a:ea typeface="Arial"/>
              <a:cs typeface="Arial"/>
              <a:sym typeface="Arial"/>
            </a:endParaRPr>
          </a:p>
        </p:txBody>
      </p:sp>
      <p:sp>
        <p:nvSpPr>
          <p:cNvPr id="314" name="Google Shape;314;p7"/>
          <p:cNvSpPr/>
          <p:nvPr/>
        </p:nvSpPr>
        <p:spPr>
          <a:xfrm>
            <a:off x="3281250" y="3211600"/>
            <a:ext cx="810600" cy="432600"/>
          </a:xfrm>
          <a:prstGeom prst="roundRect">
            <a:avLst>
              <a:gd fmla="val 16667" name="adj"/>
            </a:avLst>
          </a:prstGeom>
          <a:solidFill>
            <a:srgbClr val="F6B26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 Synthesis</a:t>
            </a:r>
            <a:endParaRPr b="0" i="0" sz="700" u="none" cap="none" strike="noStrike">
              <a:solidFill>
                <a:srgbClr val="000000"/>
              </a:solidFill>
              <a:latin typeface="Arial"/>
              <a:ea typeface="Arial"/>
              <a:cs typeface="Arial"/>
              <a:sym typeface="Arial"/>
            </a:endParaRPr>
          </a:p>
        </p:txBody>
      </p:sp>
      <p:sp>
        <p:nvSpPr>
          <p:cNvPr id="315" name="Google Shape;315;p7"/>
          <p:cNvSpPr/>
          <p:nvPr/>
        </p:nvSpPr>
        <p:spPr>
          <a:xfrm>
            <a:off x="2214450" y="3211600"/>
            <a:ext cx="810600" cy="432600"/>
          </a:xfrm>
          <a:prstGeom prst="roundRect">
            <a:avLst>
              <a:gd fmla="val 16667" name="adj"/>
            </a:avLst>
          </a:prstGeom>
          <a:solidFill>
            <a:srgbClr val="D9D2E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50"/>
              <a:buFont typeface="Arial"/>
              <a:buNone/>
            </a:pPr>
            <a:r>
              <a:rPr b="0" i="0" lang="en-GB" sz="650" u="none" cap="none" strike="noStrike">
                <a:solidFill>
                  <a:srgbClr val="000000"/>
                </a:solidFill>
                <a:latin typeface="Arial"/>
                <a:ea typeface="Arial"/>
                <a:cs typeface="Arial"/>
                <a:sym typeface="Arial"/>
              </a:rPr>
              <a:t>Generation Setup</a:t>
            </a:r>
            <a:endParaRPr b="0" i="0" sz="1000" u="none" cap="none" strike="noStrike">
              <a:solidFill>
                <a:srgbClr val="000000"/>
              </a:solidFill>
              <a:latin typeface="Arial"/>
              <a:ea typeface="Arial"/>
              <a:cs typeface="Arial"/>
              <a:sym typeface="Arial"/>
            </a:endParaRPr>
          </a:p>
        </p:txBody>
      </p:sp>
      <p:sp>
        <p:nvSpPr>
          <p:cNvPr id="316" name="Google Shape;316;p7"/>
          <p:cNvSpPr/>
          <p:nvPr/>
        </p:nvSpPr>
        <p:spPr>
          <a:xfrm>
            <a:off x="1149813" y="3211588"/>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cxnSp>
        <p:nvCxnSpPr>
          <p:cNvPr id="317" name="Google Shape;317;p7"/>
          <p:cNvCxnSpPr>
            <a:stCxn id="304" idx="3"/>
            <a:endCxn id="306" idx="1"/>
          </p:cNvCxnSpPr>
          <p:nvPr/>
        </p:nvCxnSpPr>
        <p:spPr>
          <a:xfrm flipH="1" rot="10800000">
            <a:off x="875613" y="1907351"/>
            <a:ext cx="272100" cy="3900"/>
          </a:xfrm>
          <a:prstGeom prst="straightConnector1">
            <a:avLst/>
          </a:prstGeom>
          <a:noFill/>
          <a:ln cap="flat" cmpd="sng" w="9525">
            <a:solidFill>
              <a:srgbClr val="424242"/>
            </a:solidFill>
            <a:prstDash val="solid"/>
            <a:round/>
            <a:headEnd len="sm" w="sm" type="none"/>
            <a:tailEnd len="med" w="med" type="triangle"/>
          </a:ln>
        </p:spPr>
      </p:cxnSp>
      <p:cxnSp>
        <p:nvCxnSpPr>
          <p:cNvPr id="318" name="Google Shape;318;p7"/>
          <p:cNvCxnSpPr>
            <a:endCxn id="307" idx="1"/>
          </p:cNvCxnSpPr>
          <p:nvPr/>
        </p:nvCxnSpPr>
        <p:spPr>
          <a:xfrm>
            <a:off x="1958250" y="19121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319" name="Google Shape;319;p7"/>
          <p:cNvCxnSpPr/>
          <p:nvPr/>
        </p:nvCxnSpPr>
        <p:spPr>
          <a:xfrm>
            <a:off x="3025050" y="19121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320" name="Google Shape;320;p7"/>
          <p:cNvCxnSpPr/>
          <p:nvPr/>
        </p:nvCxnSpPr>
        <p:spPr>
          <a:xfrm>
            <a:off x="4091850" y="19121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321" name="Google Shape;321;p7"/>
          <p:cNvCxnSpPr/>
          <p:nvPr/>
        </p:nvCxnSpPr>
        <p:spPr>
          <a:xfrm>
            <a:off x="5158650" y="19121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322" name="Google Shape;322;p7"/>
          <p:cNvCxnSpPr>
            <a:stCxn id="310" idx="2"/>
            <a:endCxn id="311" idx="0"/>
          </p:cNvCxnSpPr>
          <p:nvPr/>
        </p:nvCxnSpPr>
        <p:spPr>
          <a:xfrm>
            <a:off x="5820150" y="21332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323" name="Google Shape;323;p7"/>
          <p:cNvCxnSpPr/>
          <p:nvPr/>
        </p:nvCxnSpPr>
        <p:spPr>
          <a:xfrm>
            <a:off x="5820150" y="28952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324" name="Google Shape;324;p7"/>
          <p:cNvCxnSpPr>
            <a:stCxn id="312" idx="1"/>
            <a:endCxn id="313" idx="3"/>
          </p:cNvCxnSpPr>
          <p:nvPr/>
        </p:nvCxnSpPr>
        <p:spPr>
          <a:xfrm rot="10800000">
            <a:off x="5158650" y="34279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325" name="Google Shape;325;p7"/>
          <p:cNvCxnSpPr/>
          <p:nvPr/>
        </p:nvCxnSpPr>
        <p:spPr>
          <a:xfrm rot="10800000">
            <a:off x="4091850" y="34279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326" name="Google Shape;326;p7"/>
          <p:cNvCxnSpPr/>
          <p:nvPr/>
        </p:nvCxnSpPr>
        <p:spPr>
          <a:xfrm rot="10800000">
            <a:off x="3025050" y="34279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327" name="Google Shape;327;p7"/>
          <p:cNvCxnSpPr/>
          <p:nvPr/>
        </p:nvCxnSpPr>
        <p:spPr>
          <a:xfrm rot="10800000">
            <a:off x="1958250" y="34279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328" name="Google Shape;328;p7"/>
          <p:cNvCxnSpPr/>
          <p:nvPr/>
        </p:nvCxnSpPr>
        <p:spPr>
          <a:xfrm rot="10800000">
            <a:off x="891450" y="34279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329" name="Google Shape;329;p7"/>
          <p:cNvCxnSpPr>
            <a:stCxn id="305" idx="0"/>
            <a:endCxn id="303" idx="2"/>
          </p:cNvCxnSpPr>
          <p:nvPr/>
        </p:nvCxnSpPr>
        <p:spPr>
          <a:xfrm rot="10800000">
            <a:off x="621450" y="2895400"/>
            <a:ext cx="0" cy="200100"/>
          </a:xfrm>
          <a:prstGeom prst="straightConnector1">
            <a:avLst/>
          </a:prstGeom>
          <a:noFill/>
          <a:ln cap="flat" cmpd="sng" w="9525">
            <a:solidFill>
              <a:srgbClr val="424242"/>
            </a:solidFill>
            <a:prstDash val="solid"/>
            <a:round/>
            <a:headEnd len="sm" w="sm" type="none"/>
            <a:tailEnd len="med" w="med" type="triangle"/>
          </a:ln>
        </p:spPr>
      </p:cxnSp>
      <p:cxnSp>
        <p:nvCxnSpPr>
          <p:cNvPr id="330" name="Google Shape;330;p7"/>
          <p:cNvCxnSpPr>
            <a:stCxn id="303" idx="0"/>
            <a:endCxn id="304" idx="2"/>
          </p:cNvCxnSpPr>
          <p:nvPr/>
        </p:nvCxnSpPr>
        <p:spPr>
          <a:xfrm rot="10800000">
            <a:off x="621451" y="2165338"/>
            <a:ext cx="0" cy="297300"/>
          </a:xfrm>
          <a:prstGeom prst="straightConnector1">
            <a:avLst/>
          </a:prstGeom>
          <a:noFill/>
          <a:ln cap="flat" cmpd="sng" w="9525">
            <a:solidFill>
              <a:srgbClr val="424242"/>
            </a:solidFill>
            <a:prstDash val="solid"/>
            <a:round/>
            <a:headEnd len="sm" w="sm" type="none"/>
            <a:tailEnd len="med" w="med" type="triangle"/>
          </a:ln>
        </p:spPr>
      </p:cxnSp>
      <p:pic>
        <p:nvPicPr>
          <p:cNvPr id="331" name="Google Shape;331;p7"/>
          <p:cNvPicPr preferRelativeResize="0"/>
          <p:nvPr/>
        </p:nvPicPr>
        <p:blipFill rotWithShape="1">
          <a:blip r:embed="rId6">
            <a:alphaModFix/>
          </a:blip>
          <a:srcRect b="0" l="0" r="0" t="0"/>
          <a:stretch/>
        </p:blipFill>
        <p:spPr>
          <a:xfrm>
            <a:off x="2712850" y="2278672"/>
            <a:ext cx="1232197" cy="702737"/>
          </a:xfrm>
          <a:prstGeom prst="rect">
            <a:avLst/>
          </a:prstGeom>
          <a:noFill/>
          <a:ln>
            <a:noFill/>
          </a:ln>
        </p:spPr>
      </p:pic>
      <p:sp>
        <p:nvSpPr>
          <p:cNvPr id="332" name="Google Shape;332;p7"/>
          <p:cNvSpPr/>
          <p:nvPr/>
        </p:nvSpPr>
        <p:spPr>
          <a:xfrm>
            <a:off x="3182950" y="15946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
          <p:cNvSpPr/>
          <p:nvPr/>
        </p:nvSpPr>
        <p:spPr>
          <a:xfrm>
            <a:off x="5316550" y="1594675"/>
            <a:ext cx="984300" cy="636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7"/>
          <p:cNvSpPr txBox="1"/>
          <p:nvPr/>
        </p:nvSpPr>
        <p:spPr>
          <a:xfrm>
            <a:off x="271875" y="4277050"/>
            <a:ext cx="67083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Speech Recognition</a:t>
            </a:r>
            <a:r>
              <a:rPr b="0" i="0" lang="en-GB" sz="1400" u="none" cap="none" strike="noStrike">
                <a:solidFill>
                  <a:srgbClr val="000000"/>
                </a:solidFill>
                <a:latin typeface="Roboto"/>
                <a:ea typeface="Roboto"/>
                <a:cs typeface="Roboto"/>
                <a:sym typeface="Roboto"/>
              </a:rPr>
              <a:t>, </a:t>
            </a:r>
            <a:r>
              <a:rPr b="0" i="1" lang="en-GB" sz="1400" u="none" cap="none" strike="noStrike">
                <a:solidFill>
                  <a:srgbClr val="000000"/>
                </a:solidFill>
                <a:latin typeface="Roboto"/>
                <a:ea typeface="Roboto"/>
                <a:cs typeface="Roboto"/>
                <a:sym typeface="Roboto"/>
              </a:rPr>
              <a:t>Spoken Language Understanding</a:t>
            </a:r>
            <a:r>
              <a:rPr b="0" i="0" lang="en-GB" sz="1400" u="none" cap="none" strike="noStrike">
                <a:solidFill>
                  <a:srgbClr val="000000"/>
                </a:solidFill>
                <a:latin typeface="Roboto"/>
                <a:ea typeface="Roboto"/>
                <a:cs typeface="Roboto"/>
                <a:sym typeface="Roboto"/>
              </a:rPr>
              <a:t>, and </a:t>
            </a:r>
            <a:r>
              <a:rPr b="0" i="1" lang="en-GB" sz="1400" u="none" cap="none" strike="noStrike">
                <a:solidFill>
                  <a:srgbClr val="000000"/>
                </a:solidFill>
                <a:latin typeface="Roboto"/>
                <a:ea typeface="Roboto"/>
                <a:cs typeface="Roboto"/>
                <a:sym typeface="Roboto"/>
              </a:rPr>
              <a:t>Dialogue</a:t>
            </a:r>
            <a:r>
              <a:rPr b="0" i="0" lang="en-GB" sz="1400" u="none" cap="none" strike="noStrike">
                <a:solidFill>
                  <a:srgbClr val="000000"/>
                </a:solidFill>
                <a:latin typeface="Roboto"/>
                <a:ea typeface="Roboto"/>
                <a:cs typeface="Roboto"/>
                <a:sym typeface="Roboto"/>
              </a:rPr>
              <a:t> are special classification problems called  </a:t>
            </a:r>
            <a:r>
              <a:rPr b="1" i="0" lang="en-GB" sz="1400" u="none" cap="none" strike="noStrike">
                <a:solidFill>
                  <a:srgbClr val="000000"/>
                </a:solidFill>
                <a:latin typeface="Roboto"/>
                <a:ea typeface="Roboto"/>
                <a:cs typeface="Roboto"/>
                <a:sym typeface="Roboto"/>
              </a:rPr>
              <a:t>Sequence-to-sequence Classification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335" name="Google Shape;335;p7"/>
          <p:cNvSpPr/>
          <p:nvPr/>
        </p:nvSpPr>
        <p:spPr>
          <a:xfrm>
            <a:off x="7131225" y="1397338"/>
            <a:ext cx="1077000" cy="636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VAD</a:t>
            </a:r>
            <a:endParaRPr b="0" i="0" sz="1400" u="none" cap="none" strike="noStrike">
              <a:solidFill>
                <a:srgbClr val="000000"/>
              </a:solidFill>
              <a:latin typeface="Arial"/>
              <a:ea typeface="Arial"/>
              <a:cs typeface="Arial"/>
              <a:sym typeface="Arial"/>
            </a:endParaRPr>
          </a:p>
        </p:txBody>
      </p:sp>
      <p:sp>
        <p:nvSpPr>
          <p:cNvPr id="336" name="Google Shape;336;p7"/>
          <p:cNvSpPr txBox="1"/>
          <p:nvPr/>
        </p:nvSpPr>
        <p:spPr>
          <a:xfrm>
            <a:off x="7097775" y="2144200"/>
            <a:ext cx="1232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Speech </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vs </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Non Speech</a:t>
            </a:r>
            <a:endParaRPr b="0" i="0" sz="1000" u="none" cap="none" strike="noStrike">
              <a:solidFill>
                <a:srgbClr val="000000"/>
              </a:solidFill>
              <a:latin typeface="Roboto"/>
              <a:ea typeface="Roboto"/>
              <a:cs typeface="Roboto"/>
              <a:sym typeface="Roboto"/>
            </a:endParaRPr>
          </a:p>
        </p:txBody>
      </p:sp>
      <p:pic>
        <p:nvPicPr>
          <p:cNvPr id="337" name="Google Shape;337;p7"/>
          <p:cNvPicPr preferRelativeResize="0"/>
          <p:nvPr/>
        </p:nvPicPr>
        <p:blipFill rotWithShape="1">
          <a:blip r:embed="rId7">
            <a:alphaModFix/>
          </a:blip>
          <a:srcRect b="0" l="0" r="0" t="0"/>
          <a:stretch/>
        </p:blipFill>
        <p:spPr>
          <a:xfrm>
            <a:off x="7120550" y="844418"/>
            <a:ext cx="1132526" cy="297300"/>
          </a:xfrm>
          <a:prstGeom prst="rect">
            <a:avLst/>
          </a:prstGeom>
          <a:noFill/>
          <a:ln>
            <a:noFill/>
          </a:ln>
        </p:spPr>
      </p:pic>
      <p:cxnSp>
        <p:nvCxnSpPr>
          <p:cNvPr id="338" name="Google Shape;338;p7"/>
          <p:cNvCxnSpPr/>
          <p:nvPr/>
        </p:nvCxnSpPr>
        <p:spPr>
          <a:xfrm flipH="1">
            <a:off x="7685025" y="2040468"/>
            <a:ext cx="3600" cy="184800"/>
          </a:xfrm>
          <a:prstGeom prst="straightConnector1">
            <a:avLst/>
          </a:prstGeom>
          <a:noFill/>
          <a:ln cap="flat" cmpd="sng" w="9525">
            <a:solidFill>
              <a:schemeClr val="dk2"/>
            </a:solidFill>
            <a:prstDash val="solid"/>
            <a:round/>
            <a:headEnd len="sm" w="sm" type="none"/>
            <a:tailEnd len="med" w="med" type="triangle"/>
          </a:ln>
        </p:spPr>
      </p:cxnSp>
      <p:cxnSp>
        <p:nvCxnSpPr>
          <p:cNvPr id="339" name="Google Shape;339;p7"/>
          <p:cNvCxnSpPr/>
          <p:nvPr/>
        </p:nvCxnSpPr>
        <p:spPr>
          <a:xfrm flipH="1">
            <a:off x="7685025" y="1202268"/>
            <a:ext cx="3600" cy="184800"/>
          </a:xfrm>
          <a:prstGeom prst="straightConnector1">
            <a:avLst/>
          </a:prstGeom>
          <a:noFill/>
          <a:ln cap="flat" cmpd="sng" w="9525">
            <a:solidFill>
              <a:schemeClr val="dk2"/>
            </a:solidFill>
            <a:prstDash val="solid"/>
            <a:round/>
            <a:headEnd len="sm" w="sm" type="none"/>
            <a:tailEnd len="med" w="med" type="triangle"/>
          </a:ln>
        </p:spPr>
      </p:cxnSp>
      <p:sp>
        <p:nvSpPr>
          <p:cNvPr id="340" name="Google Shape;340;p7"/>
          <p:cNvSpPr/>
          <p:nvPr/>
        </p:nvSpPr>
        <p:spPr>
          <a:xfrm>
            <a:off x="7207425" y="3607138"/>
            <a:ext cx="1077000" cy="636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Keyword Spotting</a:t>
            </a:r>
            <a:endParaRPr b="0" i="0" sz="1400" u="none" cap="none" strike="noStrike">
              <a:solidFill>
                <a:srgbClr val="000000"/>
              </a:solidFill>
              <a:latin typeface="Arial"/>
              <a:ea typeface="Arial"/>
              <a:cs typeface="Arial"/>
              <a:sym typeface="Arial"/>
            </a:endParaRPr>
          </a:p>
        </p:txBody>
      </p:sp>
      <p:sp>
        <p:nvSpPr>
          <p:cNvPr id="341" name="Google Shape;341;p7"/>
          <p:cNvSpPr txBox="1"/>
          <p:nvPr/>
        </p:nvSpPr>
        <p:spPr>
          <a:xfrm>
            <a:off x="7173975" y="4354000"/>
            <a:ext cx="1232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Speech </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vs </a:t>
            </a:r>
            <a:endParaRPr b="0" i="0" sz="1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Non Speech</a:t>
            </a:r>
            <a:endParaRPr b="0" i="0" sz="1000" u="none" cap="none" strike="noStrike">
              <a:solidFill>
                <a:srgbClr val="000000"/>
              </a:solidFill>
              <a:latin typeface="Roboto"/>
              <a:ea typeface="Roboto"/>
              <a:cs typeface="Roboto"/>
              <a:sym typeface="Roboto"/>
            </a:endParaRPr>
          </a:p>
        </p:txBody>
      </p:sp>
      <p:pic>
        <p:nvPicPr>
          <p:cNvPr id="342" name="Google Shape;342;p7"/>
          <p:cNvPicPr preferRelativeResize="0"/>
          <p:nvPr/>
        </p:nvPicPr>
        <p:blipFill rotWithShape="1">
          <a:blip r:embed="rId7">
            <a:alphaModFix/>
          </a:blip>
          <a:srcRect b="0" l="0" r="0" t="0"/>
          <a:stretch/>
        </p:blipFill>
        <p:spPr>
          <a:xfrm>
            <a:off x="7196750" y="3054218"/>
            <a:ext cx="1132526" cy="297300"/>
          </a:xfrm>
          <a:prstGeom prst="rect">
            <a:avLst/>
          </a:prstGeom>
          <a:noFill/>
          <a:ln>
            <a:noFill/>
          </a:ln>
        </p:spPr>
      </p:pic>
      <p:cxnSp>
        <p:nvCxnSpPr>
          <p:cNvPr id="343" name="Google Shape;343;p7"/>
          <p:cNvCxnSpPr/>
          <p:nvPr/>
        </p:nvCxnSpPr>
        <p:spPr>
          <a:xfrm flipH="1">
            <a:off x="7761225" y="4250268"/>
            <a:ext cx="3600" cy="184800"/>
          </a:xfrm>
          <a:prstGeom prst="straightConnector1">
            <a:avLst/>
          </a:prstGeom>
          <a:noFill/>
          <a:ln cap="flat" cmpd="sng" w="9525">
            <a:solidFill>
              <a:schemeClr val="dk2"/>
            </a:solidFill>
            <a:prstDash val="solid"/>
            <a:round/>
            <a:headEnd len="sm" w="sm" type="none"/>
            <a:tailEnd len="med" w="med" type="triangle"/>
          </a:ln>
        </p:spPr>
      </p:cxnSp>
      <p:cxnSp>
        <p:nvCxnSpPr>
          <p:cNvPr id="344" name="Google Shape;344;p7"/>
          <p:cNvCxnSpPr/>
          <p:nvPr/>
        </p:nvCxnSpPr>
        <p:spPr>
          <a:xfrm flipH="1">
            <a:off x="7761225" y="3412068"/>
            <a:ext cx="3600" cy="184800"/>
          </a:xfrm>
          <a:prstGeom prst="straightConnector1">
            <a:avLst/>
          </a:prstGeom>
          <a:noFill/>
          <a:ln cap="flat" cmpd="sng" w="9525">
            <a:solidFill>
              <a:schemeClr val="dk2"/>
            </a:solidFill>
            <a:prstDash val="solid"/>
            <a:round/>
            <a:headEnd len="sm" w="sm" type="none"/>
            <a:tailEnd len="med" w="med" type="triangle"/>
          </a:ln>
        </p:spPr>
      </p:cxnSp>
      <p:cxnSp>
        <p:nvCxnSpPr>
          <p:cNvPr id="345" name="Google Shape;345;p7"/>
          <p:cNvCxnSpPr/>
          <p:nvPr/>
        </p:nvCxnSpPr>
        <p:spPr>
          <a:xfrm flipH="1" rot="10800000">
            <a:off x="6843075" y="2917625"/>
            <a:ext cx="1869900" cy="6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251" name="Shape 2251"/>
        <p:cNvGrpSpPr/>
        <p:nvPr/>
      </p:nvGrpSpPr>
      <p:grpSpPr>
        <a:xfrm>
          <a:off x="0" y="0"/>
          <a:ext cx="0" cy="0"/>
          <a:chOff x="0" y="0"/>
          <a:chExt cx="0" cy="0"/>
        </a:xfrm>
      </p:grpSpPr>
      <p:sp>
        <p:nvSpPr>
          <p:cNvPr id="2252" name="Google Shape;2252;p7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Chain Rule</a:t>
            </a:r>
            <a:endParaRPr sz="2600"/>
          </a:p>
        </p:txBody>
      </p:sp>
      <p:sp>
        <p:nvSpPr>
          <p:cNvPr id="2253" name="Google Shape;2253;p71"/>
          <p:cNvSpPr txBox="1"/>
          <p:nvPr/>
        </p:nvSpPr>
        <p:spPr>
          <a:xfrm>
            <a:off x="215750" y="901800"/>
            <a:ext cx="8288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When we have chains of computations like in neural networks, we can compute the gradients with the </a:t>
            </a:r>
            <a:r>
              <a:rPr b="1" i="0" lang="en-GB" sz="1400" u="none" cap="none" strike="noStrike">
                <a:solidFill>
                  <a:srgbClr val="000000"/>
                </a:solidFill>
                <a:latin typeface="Roboto"/>
                <a:ea typeface="Roboto"/>
                <a:cs typeface="Roboto"/>
                <a:sym typeface="Roboto"/>
              </a:rPr>
              <a:t>chain rule</a:t>
            </a:r>
            <a:r>
              <a:rPr b="0" i="0" lang="en-GB" sz="1400" u="none" cap="none" strike="noStrike">
                <a:solidFill>
                  <a:srgbClr val="000000"/>
                </a:solidFill>
                <a:latin typeface="Roboto"/>
                <a:ea typeface="Roboto"/>
                <a:cs typeface="Roboto"/>
                <a:sym typeface="Roboto"/>
              </a:rPr>
              <a:t> of calculus (not to be confused with the chain rule of probabilities). </a:t>
            </a:r>
            <a:endParaRPr b="0" i="0" sz="1400" u="none" cap="none" strike="noStrike">
              <a:solidFill>
                <a:srgbClr val="000000"/>
              </a:solidFill>
              <a:latin typeface="Roboto"/>
              <a:ea typeface="Roboto"/>
              <a:cs typeface="Roboto"/>
              <a:sym typeface="Roboto"/>
            </a:endParaRPr>
          </a:p>
        </p:txBody>
      </p:sp>
      <p:sp>
        <p:nvSpPr>
          <p:cNvPr id="2254" name="Google Shape;2254;p71"/>
          <p:cNvSpPr txBox="1"/>
          <p:nvPr/>
        </p:nvSpPr>
        <p:spPr>
          <a:xfrm>
            <a:off x="215750" y="1663400"/>
            <a:ext cx="8288700" cy="431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Let’s assume we have a </a:t>
            </a:r>
            <a:r>
              <a:rPr b="1" i="0" lang="en-GB" sz="1400" u="none" cap="none" strike="noStrike">
                <a:solidFill>
                  <a:srgbClr val="000000"/>
                </a:solidFill>
                <a:latin typeface="Roboto"/>
                <a:ea typeface="Roboto"/>
                <a:cs typeface="Roboto"/>
                <a:sym typeface="Roboto"/>
              </a:rPr>
              <a:t>pipeline of computations</a:t>
            </a:r>
            <a:r>
              <a:rPr b="0" i="0" lang="en-GB" sz="1400" u="none" cap="none" strike="noStrike">
                <a:solidFill>
                  <a:srgbClr val="000000"/>
                </a:solidFill>
                <a:latin typeface="Roboto"/>
                <a:ea typeface="Roboto"/>
                <a:cs typeface="Roboto"/>
                <a:sym typeface="Roboto"/>
              </a:rPr>
              <a:t> (for simplicity </a:t>
            </a: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 </a:t>
            </a:r>
            <a:r>
              <a:rPr b="0" i="0" lang="en-GB" sz="1400" u="none" cap="none" strike="noStrike">
                <a:solidFill>
                  <a:srgbClr val="000000"/>
                </a:solidFill>
                <a:latin typeface="Roboto"/>
                <a:ea typeface="Roboto"/>
                <a:cs typeface="Roboto"/>
                <a:sym typeface="Roboto"/>
              </a:rPr>
              <a:t>and </a:t>
            </a: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2</a:t>
            </a:r>
            <a:r>
              <a:rPr b="0" i="0" lang="en-GB" sz="1400" u="none" cap="none" strike="noStrike">
                <a:solidFill>
                  <a:srgbClr val="000000"/>
                </a:solidFill>
                <a:latin typeface="Roboto"/>
                <a:ea typeface="Roboto"/>
                <a:cs typeface="Roboto"/>
                <a:sym typeface="Roboto"/>
              </a:rPr>
              <a:t> are scalars for now)</a:t>
            </a:r>
            <a:endParaRPr b="0" i="0" sz="1400" u="none" cap="none" strike="noStrike">
              <a:solidFill>
                <a:srgbClr val="000000"/>
              </a:solidFill>
              <a:latin typeface="Roboto"/>
              <a:ea typeface="Roboto"/>
              <a:cs typeface="Roboto"/>
              <a:sym typeface="Roboto"/>
            </a:endParaRPr>
          </a:p>
        </p:txBody>
      </p:sp>
      <p:sp>
        <p:nvSpPr>
          <p:cNvPr id="2255" name="Google Shape;2255;p71"/>
          <p:cNvSpPr/>
          <p:nvPr/>
        </p:nvSpPr>
        <p:spPr>
          <a:xfrm>
            <a:off x="1330125" y="2537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(1)</a:t>
            </a:r>
            <a:endParaRPr b="0" baseline="30000" i="0" sz="1200" u="none" cap="none" strike="noStrike">
              <a:solidFill>
                <a:srgbClr val="000000"/>
              </a:solidFill>
              <a:latin typeface="Arial"/>
              <a:ea typeface="Arial"/>
              <a:cs typeface="Arial"/>
              <a:sym typeface="Arial"/>
            </a:endParaRPr>
          </a:p>
        </p:txBody>
      </p:sp>
      <p:cxnSp>
        <p:nvCxnSpPr>
          <p:cNvPr id="2256" name="Google Shape;2256;p71"/>
          <p:cNvCxnSpPr/>
          <p:nvPr/>
        </p:nvCxnSpPr>
        <p:spPr>
          <a:xfrm flipH="1" rot="10800000">
            <a:off x="1627875" y="30816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257" name="Google Shape;2257;p71"/>
          <p:cNvSpPr/>
          <p:nvPr/>
        </p:nvSpPr>
        <p:spPr>
          <a:xfrm>
            <a:off x="701025" y="2618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endParaRPr b="1" i="0" sz="1600" u="none" cap="none" strike="noStrike">
              <a:solidFill>
                <a:srgbClr val="000000"/>
              </a:solidFill>
              <a:latin typeface="Arial"/>
              <a:ea typeface="Arial"/>
              <a:cs typeface="Arial"/>
              <a:sym typeface="Arial"/>
            </a:endParaRPr>
          </a:p>
        </p:txBody>
      </p:sp>
      <p:cxnSp>
        <p:nvCxnSpPr>
          <p:cNvPr id="2258" name="Google Shape;2258;p71"/>
          <p:cNvCxnSpPr/>
          <p:nvPr/>
        </p:nvCxnSpPr>
        <p:spPr>
          <a:xfrm flipH="1" rot="10800000">
            <a:off x="1111550" y="2806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259" name="Google Shape;2259;p71"/>
          <p:cNvSpPr/>
          <p:nvPr/>
        </p:nvSpPr>
        <p:spPr>
          <a:xfrm>
            <a:off x="1463025" y="3533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2260" name="Google Shape;2260;p71"/>
          <p:cNvSpPr txBox="1"/>
          <p:nvPr/>
        </p:nvSpPr>
        <p:spPr>
          <a:xfrm>
            <a:off x="598800" y="2963075"/>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input</a:t>
            </a:r>
            <a:endParaRPr b="0" i="0" sz="1200" u="none" cap="none" strike="noStrike">
              <a:solidFill>
                <a:srgbClr val="000000"/>
              </a:solidFill>
              <a:latin typeface="Roboto"/>
              <a:ea typeface="Roboto"/>
              <a:cs typeface="Roboto"/>
              <a:sym typeface="Roboto"/>
            </a:endParaRPr>
          </a:p>
        </p:txBody>
      </p:sp>
      <p:sp>
        <p:nvSpPr>
          <p:cNvPr id="2261" name="Google Shape;2261;p71"/>
          <p:cNvSpPr/>
          <p:nvPr/>
        </p:nvSpPr>
        <p:spPr>
          <a:xfrm>
            <a:off x="2168325" y="2537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(2)</a:t>
            </a:r>
            <a:endParaRPr b="0" baseline="30000" i="0" sz="1200" u="none" cap="none" strike="noStrike">
              <a:solidFill>
                <a:srgbClr val="000000"/>
              </a:solidFill>
              <a:latin typeface="Arial"/>
              <a:ea typeface="Arial"/>
              <a:cs typeface="Arial"/>
              <a:sym typeface="Arial"/>
            </a:endParaRPr>
          </a:p>
        </p:txBody>
      </p:sp>
      <p:cxnSp>
        <p:nvCxnSpPr>
          <p:cNvPr id="2262" name="Google Shape;2262;p71"/>
          <p:cNvCxnSpPr/>
          <p:nvPr/>
        </p:nvCxnSpPr>
        <p:spPr>
          <a:xfrm flipH="1" rot="10800000">
            <a:off x="2466075" y="3081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263" name="Google Shape;2263;p71"/>
          <p:cNvCxnSpPr/>
          <p:nvPr/>
        </p:nvCxnSpPr>
        <p:spPr>
          <a:xfrm flipH="1" rot="10800000">
            <a:off x="1934325" y="2806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264" name="Google Shape;2264;p71"/>
          <p:cNvSpPr/>
          <p:nvPr/>
        </p:nvSpPr>
        <p:spPr>
          <a:xfrm>
            <a:off x="2301225" y="3533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2265" name="Google Shape;2265;p71"/>
          <p:cNvSpPr/>
          <p:nvPr/>
        </p:nvSpPr>
        <p:spPr>
          <a:xfrm>
            <a:off x="3006525" y="2537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L</a:t>
            </a:r>
            <a:endParaRPr b="0" i="0" sz="1200" u="none" cap="none" strike="noStrike">
              <a:solidFill>
                <a:srgbClr val="000000"/>
              </a:solidFill>
              <a:latin typeface="Arial"/>
              <a:ea typeface="Arial"/>
              <a:cs typeface="Arial"/>
              <a:sym typeface="Arial"/>
            </a:endParaRPr>
          </a:p>
        </p:txBody>
      </p:sp>
      <p:cxnSp>
        <p:nvCxnSpPr>
          <p:cNvPr id="2266" name="Google Shape;2266;p71"/>
          <p:cNvCxnSpPr/>
          <p:nvPr/>
        </p:nvCxnSpPr>
        <p:spPr>
          <a:xfrm flipH="1" rot="10800000">
            <a:off x="2772525" y="2806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267" name="Google Shape;2267;p71"/>
          <p:cNvSpPr/>
          <p:nvPr/>
        </p:nvSpPr>
        <p:spPr>
          <a:xfrm>
            <a:off x="2985313" y="2510850"/>
            <a:ext cx="713100" cy="666900"/>
          </a:xfrm>
          <a:prstGeom prst="roundRect">
            <a:avLst>
              <a:gd fmla="val 16667" name="adj"/>
            </a:avLst>
          </a:prstGeom>
          <a:solidFill>
            <a:srgbClr val="29D2F5">
              <a:alpha val="21176"/>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71"/>
          <p:cNvSpPr/>
          <p:nvPr/>
        </p:nvSpPr>
        <p:spPr>
          <a:xfrm>
            <a:off x="1385463" y="3432788"/>
            <a:ext cx="509700" cy="501600"/>
          </a:xfrm>
          <a:prstGeom prst="roundRect">
            <a:avLst>
              <a:gd fmla="val 16667" name="adj"/>
            </a:avLst>
          </a:prstGeom>
          <a:solidFill>
            <a:srgbClr val="29D2F5">
              <a:alpha val="21176"/>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69" name="Google Shape;2269;p71"/>
          <p:cNvCxnSpPr>
            <a:stCxn id="2255" idx="6"/>
          </p:cNvCxnSpPr>
          <p:nvPr/>
        </p:nvCxnSpPr>
        <p:spPr>
          <a:xfrm>
            <a:off x="1929525" y="2809525"/>
            <a:ext cx="0" cy="0"/>
          </a:xfrm>
          <a:prstGeom prst="straightConnector1">
            <a:avLst/>
          </a:prstGeom>
          <a:noFill/>
          <a:ln cap="flat" cmpd="sng" w="9525">
            <a:solidFill>
              <a:srgbClr val="424242"/>
            </a:solidFill>
            <a:prstDash val="solid"/>
            <a:round/>
            <a:headEnd len="sm" w="sm" type="none"/>
            <a:tailEnd len="sm" w="sm" type="none"/>
          </a:ln>
        </p:spPr>
      </p:cxnSp>
      <p:pic>
        <p:nvPicPr>
          <p:cNvPr id="2270" name="Google Shape;2270;p71"/>
          <p:cNvPicPr preferRelativeResize="0"/>
          <p:nvPr/>
        </p:nvPicPr>
        <p:blipFill rotWithShape="1">
          <a:blip r:embed="rId3">
            <a:alphaModFix/>
          </a:blip>
          <a:srcRect b="0" l="0" r="0" t="0"/>
          <a:stretch/>
        </p:blipFill>
        <p:spPr>
          <a:xfrm>
            <a:off x="1715125" y="3617488"/>
            <a:ext cx="485700" cy="518476"/>
          </a:xfrm>
          <a:prstGeom prst="rect">
            <a:avLst/>
          </a:prstGeom>
          <a:noFill/>
          <a:ln>
            <a:noFill/>
          </a:ln>
        </p:spPr>
      </p:pic>
      <p:cxnSp>
        <p:nvCxnSpPr>
          <p:cNvPr id="2271" name="Google Shape;2271;p71"/>
          <p:cNvCxnSpPr/>
          <p:nvPr/>
        </p:nvCxnSpPr>
        <p:spPr>
          <a:xfrm flipH="1" rot="10800000">
            <a:off x="3738475" y="2403450"/>
            <a:ext cx="416700" cy="107400"/>
          </a:xfrm>
          <a:prstGeom prst="straightConnector1">
            <a:avLst/>
          </a:prstGeom>
          <a:noFill/>
          <a:ln cap="flat" cmpd="sng" w="9525">
            <a:solidFill>
              <a:schemeClr val="dk2"/>
            </a:solidFill>
            <a:prstDash val="solid"/>
            <a:round/>
            <a:headEnd len="sm" w="sm" type="none"/>
            <a:tailEnd len="med" w="med" type="triangle"/>
          </a:ln>
        </p:spPr>
      </p:cxnSp>
      <p:sp>
        <p:nvSpPr>
          <p:cNvPr id="2272" name="Google Shape;2272;p71"/>
          <p:cNvSpPr txBox="1"/>
          <p:nvPr/>
        </p:nvSpPr>
        <p:spPr>
          <a:xfrm>
            <a:off x="4213750" y="2218675"/>
            <a:ext cx="1616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Loss (objective)</a:t>
            </a:r>
            <a:endParaRPr b="0" i="0" sz="1100" u="none" cap="none" strike="noStrike">
              <a:solidFill>
                <a:srgbClr val="000000"/>
              </a:solidFill>
              <a:latin typeface="Roboto"/>
              <a:ea typeface="Roboto"/>
              <a:cs typeface="Roboto"/>
              <a:sym typeface="Roboto"/>
            </a:endParaRPr>
          </a:p>
        </p:txBody>
      </p:sp>
      <p:cxnSp>
        <p:nvCxnSpPr>
          <p:cNvPr id="2273" name="Google Shape;2273;p71"/>
          <p:cNvCxnSpPr/>
          <p:nvPr/>
        </p:nvCxnSpPr>
        <p:spPr>
          <a:xfrm flipH="1" rot="10800000">
            <a:off x="3304275" y="3157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274" name="Google Shape;2274;p71"/>
          <p:cNvSpPr/>
          <p:nvPr/>
        </p:nvSpPr>
        <p:spPr>
          <a:xfrm>
            <a:off x="3106575" y="35220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endParaRPr b="0" i="0" sz="800" u="none" cap="none" strike="noStrike">
              <a:solidFill>
                <a:srgbClr val="000000"/>
              </a:solidFill>
              <a:latin typeface="Arial"/>
              <a:ea typeface="Arial"/>
              <a:cs typeface="Arial"/>
              <a:sym typeface="Arial"/>
            </a:endParaRPr>
          </a:p>
        </p:txBody>
      </p:sp>
      <p:sp>
        <p:nvSpPr>
          <p:cNvPr id="2275" name="Google Shape;2275;p71"/>
          <p:cNvSpPr txBox="1"/>
          <p:nvPr/>
        </p:nvSpPr>
        <p:spPr>
          <a:xfrm>
            <a:off x="3072000" y="3951350"/>
            <a:ext cx="599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 </a:t>
            </a:r>
            <a:endParaRPr b="0" i="0" sz="1100" u="none" cap="none" strike="noStrike">
              <a:solidFill>
                <a:srgbClr val="000000"/>
              </a:solidFill>
              <a:latin typeface="Roboto"/>
              <a:ea typeface="Roboto"/>
              <a:cs typeface="Roboto"/>
              <a:sym typeface="Roboto"/>
            </a:endParaRPr>
          </a:p>
        </p:txBody>
      </p:sp>
      <p:sp>
        <p:nvSpPr>
          <p:cNvPr id="2276" name="Google Shape;2276;p71"/>
          <p:cNvSpPr txBox="1"/>
          <p:nvPr/>
        </p:nvSpPr>
        <p:spPr>
          <a:xfrm>
            <a:off x="1740375" y="3993050"/>
            <a:ext cx="98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Parameters </a:t>
            </a:r>
            <a:endParaRPr b="0" i="0" sz="1100" u="none" cap="none" strike="noStrike">
              <a:solidFill>
                <a:srgbClr val="000000"/>
              </a:solidFill>
              <a:latin typeface="Roboto"/>
              <a:ea typeface="Roboto"/>
              <a:cs typeface="Roboto"/>
              <a:sym typeface="Roboto"/>
            </a:endParaRPr>
          </a:p>
        </p:txBody>
      </p:sp>
      <p:sp>
        <p:nvSpPr>
          <p:cNvPr id="2277" name="Google Shape;2277;p71"/>
          <p:cNvSpPr/>
          <p:nvPr/>
        </p:nvSpPr>
        <p:spPr>
          <a:xfrm>
            <a:off x="1745338" y="2925113"/>
            <a:ext cx="309425" cy="492575"/>
          </a:xfrm>
          <a:custGeom>
            <a:rect b="b" l="l" r="r" t="t"/>
            <a:pathLst>
              <a:path extrusionOk="0" h="19703" w="12377">
                <a:moveTo>
                  <a:pt x="0" y="19703"/>
                </a:moveTo>
                <a:cubicBezTo>
                  <a:pt x="674" y="16967"/>
                  <a:pt x="1978" y="6568"/>
                  <a:pt x="4041" y="3284"/>
                </a:cubicBezTo>
                <a:cubicBezTo>
                  <a:pt x="6104" y="0"/>
                  <a:pt x="10988" y="547"/>
                  <a:pt x="12377" y="0"/>
                </a:cubicBezTo>
              </a:path>
            </a:pathLst>
          </a:cu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1"/>
          <p:cNvSpPr/>
          <p:nvPr/>
        </p:nvSpPr>
        <p:spPr>
          <a:xfrm>
            <a:off x="2602402" y="2889550"/>
            <a:ext cx="399313" cy="107381"/>
          </a:xfrm>
          <a:custGeom>
            <a:rect b="b" l="l" r="r" t="t"/>
            <a:pathLst>
              <a:path extrusionOk="0" h="19703" w="12377">
                <a:moveTo>
                  <a:pt x="0" y="19703"/>
                </a:moveTo>
                <a:cubicBezTo>
                  <a:pt x="674" y="16967"/>
                  <a:pt x="1978" y="6568"/>
                  <a:pt x="4041" y="3284"/>
                </a:cubicBezTo>
                <a:cubicBezTo>
                  <a:pt x="6104" y="0"/>
                  <a:pt x="10988" y="547"/>
                  <a:pt x="12377" y="0"/>
                </a:cubicBezTo>
              </a:path>
            </a:pathLst>
          </a:cu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1"/>
          <p:cNvSpPr txBox="1"/>
          <p:nvPr/>
        </p:nvSpPr>
        <p:spPr>
          <a:xfrm>
            <a:off x="4142475" y="2696850"/>
            <a:ext cx="5018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We now apply a </a:t>
            </a:r>
            <a:r>
              <a:rPr b="1" i="0" lang="en-GB" sz="1400" u="none" cap="none" strike="noStrike">
                <a:solidFill>
                  <a:srgbClr val="000000"/>
                </a:solidFill>
                <a:latin typeface="Roboto"/>
                <a:ea typeface="Roboto"/>
                <a:cs typeface="Roboto"/>
                <a:sym typeface="Roboto"/>
              </a:rPr>
              <a:t>little perturbation</a:t>
            </a:r>
            <a:r>
              <a:rPr b="0" i="0" lang="en-GB" sz="1400" u="none" cap="none" strike="noStrike">
                <a:solidFill>
                  <a:srgbClr val="000000"/>
                </a:solidFill>
                <a:latin typeface="Roboto"/>
                <a:ea typeface="Roboto"/>
                <a:cs typeface="Roboto"/>
                <a:sym typeface="Roboto"/>
              </a:rPr>
              <a:t> to </a:t>
            </a: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 </a:t>
            </a:r>
            <a:r>
              <a:rPr b="0" i="0" lang="en-GB" sz="1400" u="none" cap="none" strike="noStrike">
                <a:solidFill>
                  <a:srgbClr val="000000"/>
                </a:solidFill>
                <a:latin typeface="Roboto"/>
                <a:ea typeface="Roboto"/>
                <a:cs typeface="Roboto"/>
                <a:sym typeface="Roboto"/>
              </a:rPr>
              <a:t>:</a:t>
            </a:r>
            <a:endParaRPr b="0" baseline="30000" i="0" sz="1200" u="none" cap="none" strike="noStrike">
              <a:solidFill>
                <a:srgbClr val="000000"/>
              </a:solidFill>
              <a:latin typeface="Arial"/>
              <a:ea typeface="Arial"/>
              <a:cs typeface="Arial"/>
              <a:sym typeface="Arial"/>
            </a:endParaRPr>
          </a:p>
        </p:txBody>
      </p:sp>
      <p:sp>
        <p:nvSpPr>
          <p:cNvPr id="2280" name="Google Shape;2280;p71"/>
          <p:cNvSpPr txBox="1"/>
          <p:nvPr/>
        </p:nvSpPr>
        <p:spPr>
          <a:xfrm>
            <a:off x="3972075" y="3127950"/>
            <a:ext cx="5018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Roboto"/>
                <a:ea typeface="Roboto"/>
                <a:cs typeface="Roboto"/>
                <a:sym typeface="Roboto"/>
              </a:rPr>
              <a:t> This will cause a perturbation in the output of f</a:t>
            </a:r>
            <a:r>
              <a:rPr b="0" baseline="30000" i="0" lang="en-GB" sz="1200" u="none" cap="none" strike="noStrike">
                <a:solidFill>
                  <a:srgbClr val="000000"/>
                </a:solidFill>
                <a:latin typeface="Arial"/>
                <a:ea typeface="Arial"/>
                <a:cs typeface="Arial"/>
                <a:sym typeface="Arial"/>
              </a:rPr>
              <a:t>(1) </a:t>
            </a:r>
            <a:endParaRPr b="0" i="0" sz="1400" u="none" cap="none" strike="noStrike">
              <a:solidFill>
                <a:srgbClr val="000000"/>
              </a:solidFill>
              <a:latin typeface="Arial"/>
              <a:ea typeface="Arial"/>
              <a:cs typeface="Arial"/>
              <a:sym typeface="Arial"/>
            </a:endParaRPr>
          </a:p>
        </p:txBody>
      </p:sp>
      <p:sp>
        <p:nvSpPr>
          <p:cNvPr id="2281" name="Google Shape;2281;p71"/>
          <p:cNvSpPr txBox="1"/>
          <p:nvPr/>
        </p:nvSpPr>
        <p:spPr>
          <a:xfrm>
            <a:off x="4014225" y="3667200"/>
            <a:ext cx="4801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Roboto"/>
                <a:ea typeface="Roboto"/>
                <a:cs typeface="Roboto"/>
                <a:sym typeface="Roboto"/>
              </a:rPr>
              <a:t>In turn, this causes a perturbation in the output of f</a:t>
            </a:r>
            <a:r>
              <a:rPr b="0" baseline="30000" i="0" lang="en-GB" sz="1200" u="none" cap="none" strike="noStrike">
                <a:solidFill>
                  <a:srgbClr val="000000"/>
                </a:solidFill>
                <a:latin typeface="Arial"/>
                <a:ea typeface="Arial"/>
                <a:cs typeface="Arial"/>
                <a:sym typeface="Arial"/>
              </a:rPr>
              <a:t>(2) </a:t>
            </a:r>
            <a:endParaRPr b="0" i="0" sz="1400" u="none" cap="none" strike="noStrike">
              <a:solidFill>
                <a:srgbClr val="000000"/>
              </a:solidFill>
              <a:latin typeface="Arial"/>
              <a:ea typeface="Arial"/>
              <a:cs typeface="Arial"/>
              <a:sym typeface="Arial"/>
            </a:endParaRPr>
          </a:p>
        </p:txBody>
      </p:sp>
      <p:sp>
        <p:nvSpPr>
          <p:cNvPr id="2282" name="Google Shape;2282;p71"/>
          <p:cNvSpPr txBox="1"/>
          <p:nvPr/>
        </p:nvSpPr>
        <p:spPr>
          <a:xfrm>
            <a:off x="4104825" y="4172300"/>
            <a:ext cx="4711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Roboto"/>
                <a:ea typeface="Roboto"/>
                <a:cs typeface="Roboto"/>
                <a:sym typeface="Roboto"/>
              </a:rPr>
              <a:t>The perturbation propagates throughout the chain until the final </a:t>
            </a:r>
            <a:r>
              <a:rPr b="1" i="0" lang="en-GB" sz="1400" u="none" cap="none" strike="noStrike">
                <a:solidFill>
                  <a:srgbClr val="000000"/>
                </a:solidFill>
                <a:latin typeface="Roboto"/>
                <a:ea typeface="Roboto"/>
                <a:cs typeface="Roboto"/>
                <a:sym typeface="Roboto"/>
              </a:rPr>
              <a:t>loss node</a:t>
            </a:r>
            <a:r>
              <a:rPr b="0" i="0" lang="en-GB" sz="1400" u="none" cap="none" strike="noStrike">
                <a:solidFill>
                  <a:srgbClr val="000000"/>
                </a:solidFill>
                <a:latin typeface="Roboto"/>
                <a:ea typeface="Roboto"/>
                <a:cs typeface="Roboto"/>
                <a:sym typeface="Roboto"/>
              </a:rPr>
              <a:t> is reached.</a:t>
            </a:r>
            <a:endParaRPr b="0" i="0" sz="1400" u="none" cap="none" strike="noStrike">
              <a:solidFill>
                <a:srgbClr val="000000"/>
              </a:solidFill>
              <a:latin typeface="Arial"/>
              <a:ea typeface="Arial"/>
              <a:cs typeface="Arial"/>
              <a:sym typeface="Arial"/>
            </a:endParaRPr>
          </a:p>
        </p:txBody>
      </p:sp>
      <p:sp>
        <p:nvSpPr>
          <p:cNvPr id="2283" name="Google Shape;2283;p7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1000"/>
                                        <p:tgtEl>
                                          <p:spTgt spid="2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1000"/>
                                        <p:tgtEl>
                                          <p:spTgt spid="2255"/>
                                        </p:tgtEl>
                                      </p:cBhvr>
                                    </p:animEffect>
                                  </p:childTnLst>
                                </p:cTn>
                              </p:par>
                              <p:par>
                                <p:cTn fill="hold" nodeType="withEffect" presetClass="entr" presetID="10" presetSubtype="0">
                                  <p:stCondLst>
                                    <p:cond delay="0"/>
                                  </p:stCondLst>
                                  <p:childTnLst>
                                    <p:set>
                                      <p:cBhvr>
                                        <p:cTn dur="1" fill="hold">
                                          <p:stCondLst>
                                            <p:cond delay="0"/>
                                          </p:stCondLst>
                                        </p:cTn>
                                        <p:tgtEl>
                                          <p:spTgt spid="2256"/>
                                        </p:tgtEl>
                                        <p:attrNameLst>
                                          <p:attrName>style.visibility</p:attrName>
                                        </p:attrNameLst>
                                      </p:cBhvr>
                                      <p:to>
                                        <p:strVal val="visible"/>
                                      </p:to>
                                    </p:set>
                                    <p:animEffect filter="fade" transition="in">
                                      <p:cBhvr>
                                        <p:cTn dur="1000"/>
                                        <p:tgtEl>
                                          <p:spTgt spid="2256"/>
                                        </p:tgtEl>
                                      </p:cBhvr>
                                    </p:animEffect>
                                  </p:childTnLst>
                                </p:cTn>
                              </p:par>
                              <p:par>
                                <p:cTn fill="hold" nodeType="with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1000"/>
                                        <p:tgtEl>
                                          <p:spTgt spid="2257"/>
                                        </p:tgtEl>
                                      </p:cBhvr>
                                    </p:animEffect>
                                  </p:childTnLst>
                                </p:cTn>
                              </p:par>
                              <p:par>
                                <p:cTn fill="hold" nodeType="withEffect" presetClass="entr" presetID="10" presetSubtype="0">
                                  <p:stCondLst>
                                    <p:cond delay="0"/>
                                  </p:stCondLst>
                                  <p:childTnLst>
                                    <p:set>
                                      <p:cBhvr>
                                        <p:cTn dur="1" fill="hold">
                                          <p:stCondLst>
                                            <p:cond delay="0"/>
                                          </p:stCondLst>
                                        </p:cTn>
                                        <p:tgtEl>
                                          <p:spTgt spid="2258"/>
                                        </p:tgtEl>
                                        <p:attrNameLst>
                                          <p:attrName>style.visibility</p:attrName>
                                        </p:attrNameLst>
                                      </p:cBhvr>
                                      <p:to>
                                        <p:strVal val="visible"/>
                                      </p:to>
                                    </p:set>
                                    <p:animEffect filter="fade" transition="in">
                                      <p:cBhvr>
                                        <p:cTn dur="1000"/>
                                        <p:tgtEl>
                                          <p:spTgt spid="2258"/>
                                        </p:tgtEl>
                                      </p:cBhvr>
                                    </p:animEffect>
                                  </p:childTnLst>
                                </p:cTn>
                              </p:par>
                              <p:par>
                                <p:cTn fill="hold" nodeType="withEffect" presetClass="entr" presetID="10" presetSubtype="0">
                                  <p:stCondLst>
                                    <p:cond delay="0"/>
                                  </p:stCondLst>
                                  <p:childTnLst>
                                    <p:set>
                                      <p:cBhvr>
                                        <p:cTn dur="1" fill="hold">
                                          <p:stCondLst>
                                            <p:cond delay="0"/>
                                          </p:stCondLst>
                                        </p:cTn>
                                        <p:tgtEl>
                                          <p:spTgt spid="2259"/>
                                        </p:tgtEl>
                                        <p:attrNameLst>
                                          <p:attrName>style.visibility</p:attrName>
                                        </p:attrNameLst>
                                      </p:cBhvr>
                                      <p:to>
                                        <p:strVal val="visible"/>
                                      </p:to>
                                    </p:set>
                                    <p:animEffect filter="fade" transition="in">
                                      <p:cBhvr>
                                        <p:cTn dur="1000"/>
                                        <p:tgtEl>
                                          <p:spTgt spid="2259"/>
                                        </p:tgtEl>
                                      </p:cBhvr>
                                    </p:animEffect>
                                  </p:childTnLst>
                                </p:cTn>
                              </p:par>
                              <p:par>
                                <p:cTn fill="hold" nodeType="withEffect" presetClass="entr" presetID="10" presetSubtype="0">
                                  <p:stCondLst>
                                    <p:cond delay="0"/>
                                  </p:stCondLst>
                                  <p:childTnLst>
                                    <p:set>
                                      <p:cBhvr>
                                        <p:cTn dur="1" fill="hold">
                                          <p:stCondLst>
                                            <p:cond delay="0"/>
                                          </p:stCondLst>
                                        </p:cTn>
                                        <p:tgtEl>
                                          <p:spTgt spid="2260"/>
                                        </p:tgtEl>
                                        <p:attrNameLst>
                                          <p:attrName>style.visibility</p:attrName>
                                        </p:attrNameLst>
                                      </p:cBhvr>
                                      <p:to>
                                        <p:strVal val="visible"/>
                                      </p:to>
                                    </p:set>
                                    <p:animEffect filter="fade" transition="in">
                                      <p:cBhvr>
                                        <p:cTn dur="1000"/>
                                        <p:tgtEl>
                                          <p:spTgt spid="2260"/>
                                        </p:tgtEl>
                                      </p:cBhvr>
                                    </p:animEffect>
                                  </p:childTnLst>
                                </p:cTn>
                              </p:par>
                              <p:par>
                                <p:cTn fill="hold" nodeType="withEffect" presetClass="entr" presetID="10" presetSubtype="0">
                                  <p:stCondLst>
                                    <p:cond delay="0"/>
                                  </p:stCondLst>
                                  <p:childTnLst>
                                    <p:set>
                                      <p:cBhvr>
                                        <p:cTn dur="1" fill="hold">
                                          <p:stCondLst>
                                            <p:cond delay="0"/>
                                          </p:stCondLst>
                                        </p:cTn>
                                        <p:tgtEl>
                                          <p:spTgt spid="2261"/>
                                        </p:tgtEl>
                                        <p:attrNameLst>
                                          <p:attrName>style.visibility</p:attrName>
                                        </p:attrNameLst>
                                      </p:cBhvr>
                                      <p:to>
                                        <p:strVal val="visible"/>
                                      </p:to>
                                    </p:set>
                                    <p:animEffect filter="fade" transition="in">
                                      <p:cBhvr>
                                        <p:cTn dur="1000"/>
                                        <p:tgtEl>
                                          <p:spTgt spid="2261"/>
                                        </p:tgtEl>
                                      </p:cBhvr>
                                    </p:animEffect>
                                  </p:childTnLst>
                                </p:cTn>
                              </p:par>
                              <p:par>
                                <p:cTn fill="hold" nodeType="withEffect" presetClass="entr" presetID="10" presetSubtype="0">
                                  <p:stCondLst>
                                    <p:cond delay="0"/>
                                  </p:stCondLst>
                                  <p:childTnLst>
                                    <p:set>
                                      <p:cBhvr>
                                        <p:cTn dur="1" fill="hold">
                                          <p:stCondLst>
                                            <p:cond delay="0"/>
                                          </p:stCondLst>
                                        </p:cTn>
                                        <p:tgtEl>
                                          <p:spTgt spid="2262"/>
                                        </p:tgtEl>
                                        <p:attrNameLst>
                                          <p:attrName>style.visibility</p:attrName>
                                        </p:attrNameLst>
                                      </p:cBhvr>
                                      <p:to>
                                        <p:strVal val="visible"/>
                                      </p:to>
                                    </p:set>
                                    <p:animEffect filter="fade" transition="in">
                                      <p:cBhvr>
                                        <p:cTn dur="1000"/>
                                        <p:tgtEl>
                                          <p:spTgt spid="2262"/>
                                        </p:tgtEl>
                                      </p:cBhvr>
                                    </p:animEffect>
                                  </p:childTnLst>
                                </p:cTn>
                              </p:par>
                              <p:par>
                                <p:cTn fill="hold" nodeType="withEffect" presetClass="entr" presetID="10" presetSubtype="0">
                                  <p:stCondLst>
                                    <p:cond delay="0"/>
                                  </p:stCondLst>
                                  <p:childTnLst>
                                    <p:set>
                                      <p:cBhvr>
                                        <p:cTn dur="1" fill="hold">
                                          <p:stCondLst>
                                            <p:cond delay="0"/>
                                          </p:stCondLst>
                                        </p:cTn>
                                        <p:tgtEl>
                                          <p:spTgt spid="2263"/>
                                        </p:tgtEl>
                                        <p:attrNameLst>
                                          <p:attrName>style.visibility</p:attrName>
                                        </p:attrNameLst>
                                      </p:cBhvr>
                                      <p:to>
                                        <p:strVal val="visible"/>
                                      </p:to>
                                    </p:set>
                                    <p:animEffect filter="fade" transition="in">
                                      <p:cBhvr>
                                        <p:cTn dur="1000"/>
                                        <p:tgtEl>
                                          <p:spTgt spid="2263"/>
                                        </p:tgtEl>
                                      </p:cBhvr>
                                    </p:animEffect>
                                  </p:childTnLst>
                                </p:cTn>
                              </p:par>
                              <p:par>
                                <p:cTn fill="hold" nodeType="withEffect" presetClass="entr" presetID="10" presetSubtype="0">
                                  <p:stCondLst>
                                    <p:cond delay="0"/>
                                  </p:stCondLst>
                                  <p:childTnLst>
                                    <p:set>
                                      <p:cBhvr>
                                        <p:cTn dur="1" fill="hold">
                                          <p:stCondLst>
                                            <p:cond delay="0"/>
                                          </p:stCondLst>
                                        </p:cTn>
                                        <p:tgtEl>
                                          <p:spTgt spid="2264"/>
                                        </p:tgtEl>
                                        <p:attrNameLst>
                                          <p:attrName>style.visibility</p:attrName>
                                        </p:attrNameLst>
                                      </p:cBhvr>
                                      <p:to>
                                        <p:strVal val="visible"/>
                                      </p:to>
                                    </p:set>
                                    <p:animEffect filter="fade" transition="in">
                                      <p:cBhvr>
                                        <p:cTn dur="1000"/>
                                        <p:tgtEl>
                                          <p:spTgt spid="2264"/>
                                        </p:tgtEl>
                                      </p:cBhvr>
                                    </p:animEffect>
                                  </p:childTnLst>
                                </p:cTn>
                              </p:par>
                              <p:par>
                                <p:cTn fill="hold" nodeType="withEffect" presetClass="entr" presetID="10" presetSubtype="0">
                                  <p:stCondLst>
                                    <p:cond delay="0"/>
                                  </p:stCondLst>
                                  <p:childTnLst>
                                    <p:set>
                                      <p:cBhvr>
                                        <p:cTn dur="1" fill="hold">
                                          <p:stCondLst>
                                            <p:cond delay="0"/>
                                          </p:stCondLst>
                                        </p:cTn>
                                        <p:tgtEl>
                                          <p:spTgt spid="2265"/>
                                        </p:tgtEl>
                                        <p:attrNameLst>
                                          <p:attrName>style.visibility</p:attrName>
                                        </p:attrNameLst>
                                      </p:cBhvr>
                                      <p:to>
                                        <p:strVal val="visible"/>
                                      </p:to>
                                    </p:set>
                                    <p:animEffect filter="fade" transition="in">
                                      <p:cBhvr>
                                        <p:cTn dur="1000"/>
                                        <p:tgtEl>
                                          <p:spTgt spid="2265"/>
                                        </p:tgtEl>
                                      </p:cBhvr>
                                    </p:animEffect>
                                  </p:childTnLst>
                                </p:cTn>
                              </p:par>
                              <p:par>
                                <p:cTn fill="hold" nodeType="withEffect" presetClass="entr" presetID="10" presetSubtype="0">
                                  <p:stCondLst>
                                    <p:cond delay="0"/>
                                  </p:stCondLst>
                                  <p:childTnLst>
                                    <p:set>
                                      <p:cBhvr>
                                        <p:cTn dur="1" fill="hold">
                                          <p:stCondLst>
                                            <p:cond delay="0"/>
                                          </p:stCondLst>
                                        </p:cTn>
                                        <p:tgtEl>
                                          <p:spTgt spid="2266"/>
                                        </p:tgtEl>
                                        <p:attrNameLst>
                                          <p:attrName>style.visibility</p:attrName>
                                        </p:attrNameLst>
                                      </p:cBhvr>
                                      <p:to>
                                        <p:strVal val="visible"/>
                                      </p:to>
                                    </p:set>
                                    <p:animEffect filter="fade" transition="in">
                                      <p:cBhvr>
                                        <p:cTn dur="1000"/>
                                        <p:tgtEl>
                                          <p:spTgt spid="2266"/>
                                        </p:tgtEl>
                                      </p:cBhvr>
                                    </p:animEffect>
                                  </p:childTnLst>
                                </p:cTn>
                              </p:par>
                              <p:par>
                                <p:cTn fill="hold" nodeType="withEffect" presetClass="entr" presetID="10" presetSubtype="0">
                                  <p:stCondLst>
                                    <p:cond delay="0"/>
                                  </p:stCondLst>
                                  <p:childTnLst>
                                    <p:set>
                                      <p:cBhvr>
                                        <p:cTn dur="1" fill="hold">
                                          <p:stCondLst>
                                            <p:cond delay="0"/>
                                          </p:stCondLst>
                                        </p:cTn>
                                        <p:tgtEl>
                                          <p:spTgt spid="2269"/>
                                        </p:tgtEl>
                                        <p:attrNameLst>
                                          <p:attrName>style.visibility</p:attrName>
                                        </p:attrNameLst>
                                      </p:cBhvr>
                                      <p:to>
                                        <p:strVal val="visible"/>
                                      </p:to>
                                    </p:set>
                                    <p:animEffect filter="fade" transition="in">
                                      <p:cBhvr>
                                        <p:cTn dur="1000"/>
                                        <p:tgtEl>
                                          <p:spTgt spid="2269"/>
                                        </p:tgtEl>
                                      </p:cBhvr>
                                    </p:animEffect>
                                  </p:childTnLst>
                                </p:cTn>
                              </p:par>
                              <p:par>
                                <p:cTn fill="hold" nodeType="withEffect" presetClass="entr" presetID="10" presetSubtype="0">
                                  <p:stCondLst>
                                    <p:cond delay="0"/>
                                  </p:stCondLst>
                                  <p:childTnLst>
                                    <p:set>
                                      <p:cBhvr>
                                        <p:cTn dur="1" fill="hold">
                                          <p:stCondLst>
                                            <p:cond delay="0"/>
                                          </p:stCondLst>
                                        </p:cTn>
                                        <p:tgtEl>
                                          <p:spTgt spid="2271"/>
                                        </p:tgtEl>
                                        <p:attrNameLst>
                                          <p:attrName>style.visibility</p:attrName>
                                        </p:attrNameLst>
                                      </p:cBhvr>
                                      <p:to>
                                        <p:strVal val="visible"/>
                                      </p:to>
                                    </p:set>
                                    <p:animEffect filter="fade" transition="in">
                                      <p:cBhvr>
                                        <p:cTn dur="1000"/>
                                        <p:tgtEl>
                                          <p:spTgt spid="2271"/>
                                        </p:tgtEl>
                                      </p:cBhvr>
                                    </p:animEffect>
                                  </p:childTnLst>
                                </p:cTn>
                              </p:par>
                              <p:par>
                                <p:cTn fill="hold" nodeType="withEffect" presetClass="entr" presetID="10" presetSubtype="0">
                                  <p:stCondLst>
                                    <p:cond delay="0"/>
                                  </p:stCondLst>
                                  <p:childTnLst>
                                    <p:set>
                                      <p:cBhvr>
                                        <p:cTn dur="1" fill="hold">
                                          <p:stCondLst>
                                            <p:cond delay="0"/>
                                          </p:stCondLst>
                                        </p:cTn>
                                        <p:tgtEl>
                                          <p:spTgt spid="2272"/>
                                        </p:tgtEl>
                                        <p:attrNameLst>
                                          <p:attrName>style.visibility</p:attrName>
                                        </p:attrNameLst>
                                      </p:cBhvr>
                                      <p:to>
                                        <p:strVal val="visible"/>
                                      </p:to>
                                    </p:set>
                                    <p:animEffect filter="fade" transition="in">
                                      <p:cBhvr>
                                        <p:cTn dur="1000"/>
                                        <p:tgtEl>
                                          <p:spTgt spid="2272"/>
                                        </p:tgtEl>
                                      </p:cBhvr>
                                    </p:animEffect>
                                  </p:childTnLst>
                                </p:cTn>
                              </p:par>
                              <p:par>
                                <p:cTn fill="hold" nodeType="withEffect" presetClass="entr" presetID="10" presetSubtype="0">
                                  <p:stCondLst>
                                    <p:cond delay="0"/>
                                  </p:stCondLst>
                                  <p:childTnLst>
                                    <p:set>
                                      <p:cBhvr>
                                        <p:cTn dur="1" fill="hold">
                                          <p:stCondLst>
                                            <p:cond delay="0"/>
                                          </p:stCondLst>
                                        </p:cTn>
                                        <p:tgtEl>
                                          <p:spTgt spid="2273"/>
                                        </p:tgtEl>
                                        <p:attrNameLst>
                                          <p:attrName>style.visibility</p:attrName>
                                        </p:attrNameLst>
                                      </p:cBhvr>
                                      <p:to>
                                        <p:strVal val="visible"/>
                                      </p:to>
                                    </p:set>
                                    <p:animEffect filter="fade" transition="in">
                                      <p:cBhvr>
                                        <p:cTn dur="1000"/>
                                        <p:tgtEl>
                                          <p:spTgt spid="2273"/>
                                        </p:tgtEl>
                                      </p:cBhvr>
                                    </p:animEffect>
                                  </p:childTnLst>
                                </p:cTn>
                              </p:par>
                              <p:par>
                                <p:cTn fill="hold" nodeType="withEffect" presetClass="entr" presetID="10" presetSubtype="0">
                                  <p:stCondLst>
                                    <p:cond delay="0"/>
                                  </p:stCondLst>
                                  <p:childTnLst>
                                    <p:set>
                                      <p:cBhvr>
                                        <p:cTn dur="1" fill="hold">
                                          <p:stCondLst>
                                            <p:cond delay="0"/>
                                          </p:stCondLst>
                                        </p:cTn>
                                        <p:tgtEl>
                                          <p:spTgt spid="2274"/>
                                        </p:tgtEl>
                                        <p:attrNameLst>
                                          <p:attrName>style.visibility</p:attrName>
                                        </p:attrNameLst>
                                      </p:cBhvr>
                                      <p:to>
                                        <p:strVal val="visible"/>
                                      </p:to>
                                    </p:set>
                                    <p:animEffect filter="fade" transition="in">
                                      <p:cBhvr>
                                        <p:cTn dur="1000"/>
                                        <p:tgtEl>
                                          <p:spTgt spid="2274"/>
                                        </p:tgtEl>
                                      </p:cBhvr>
                                    </p:animEffect>
                                  </p:childTnLst>
                                </p:cTn>
                              </p:par>
                              <p:par>
                                <p:cTn fill="hold" nodeType="withEffect" presetClass="entr" presetID="10" presetSubtype="0">
                                  <p:stCondLst>
                                    <p:cond delay="0"/>
                                  </p:stCondLst>
                                  <p:childTnLst>
                                    <p:set>
                                      <p:cBhvr>
                                        <p:cTn dur="1" fill="hold">
                                          <p:stCondLst>
                                            <p:cond delay="0"/>
                                          </p:stCondLst>
                                        </p:cTn>
                                        <p:tgtEl>
                                          <p:spTgt spid="2275"/>
                                        </p:tgtEl>
                                        <p:attrNameLst>
                                          <p:attrName>style.visibility</p:attrName>
                                        </p:attrNameLst>
                                      </p:cBhvr>
                                      <p:to>
                                        <p:strVal val="visible"/>
                                      </p:to>
                                    </p:set>
                                    <p:animEffect filter="fade" transition="in">
                                      <p:cBhvr>
                                        <p:cTn dur="1000"/>
                                        <p:tgtEl>
                                          <p:spTgt spid="2275"/>
                                        </p:tgtEl>
                                      </p:cBhvr>
                                    </p:animEffect>
                                  </p:childTnLst>
                                </p:cTn>
                              </p:par>
                              <p:par>
                                <p:cTn fill="hold" nodeType="withEffect" presetClass="entr" presetID="10" presetSubtype="0">
                                  <p:stCondLst>
                                    <p:cond delay="0"/>
                                  </p:stCondLst>
                                  <p:childTnLst>
                                    <p:set>
                                      <p:cBhvr>
                                        <p:cTn dur="1" fill="hold">
                                          <p:stCondLst>
                                            <p:cond delay="0"/>
                                          </p:stCondLst>
                                        </p:cTn>
                                        <p:tgtEl>
                                          <p:spTgt spid="2276"/>
                                        </p:tgtEl>
                                        <p:attrNameLst>
                                          <p:attrName>style.visibility</p:attrName>
                                        </p:attrNameLst>
                                      </p:cBhvr>
                                      <p:to>
                                        <p:strVal val="visible"/>
                                      </p:to>
                                    </p:set>
                                    <p:animEffect filter="fade" transition="in">
                                      <p:cBhvr>
                                        <p:cTn dur="1000"/>
                                        <p:tgtEl>
                                          <p:spTgt spid="2276"/>
                                        </p:tgtEl>
                                      </p:cBhvr>
                                    </p:animEffect>
                                  </p:childTnLst>
                                </p:cTn>
                              </p:par>
                              <p:par>
                                <p:cTn fill="hold" nodeType="withEffect" presetClass="entr" presetID="10" presetSubtype="0">
                                  <p:stCondLst>
                                    <p:cond delay="0"/>
                                  </p:stCondLst>
                                  <p:childTnLst>
                                    <p:set>
                                      <p:cBhvr>
                                        <p:cTn dur="1" fill="hold">
                                          <p:stCondLst>
                                            <p:cond delay="0"/>
                                          </p:stCondLst>
                                        </p:cTn>
                                        <p:tgtEl>
                                          <p:spTgt spid="2254"/>
                                        </p:tgtEl>
                                        <p:attrNameLst>
                                          <p:attrName>style.visibility</p:attrName>
                                        </p:attrNameLst>
                                      </p:cBhvr>
                                      <p:to>
                                        <p:strVal val="visible"/>
                                      </p:to>
                                    </p:set>
                                    <p:animEffect filter="fade" transition="in">
                                      <p:cBhvr>
                                        <p:cTn dur="1000"/>
                                        <p:tgtEl>
                                          <p:spTgt spid="2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0"/>
                                        </p:tgtEl>
                                        <p:attrNameLst>
                                          <p:attrName>style.visibility</p:attrName>
                                        </p:attrNameLst>
                                      </p:cBhvr>
                                      <p:to>
                                        <p:strVal val="visible"/>
                                      </p:to>
                                    </p:set>
                                    <p:animEffect filter="fade" transition="in">
                                      <p:cBhvr>
                                        <p:cTn dur="1000"/>
                                        <p:tgtEl>
                                          <p:spTgt spid="2270"/>
                                        </p:tgtEl>
                                      </p:cBhvr>
                                    </p:animEffect>
                                  </p:childTnLst>
                                </p:cTn>
                              </p:par>
                              <p:par>
                                <p:cTn fill="hold" nodeType="withEffect" presetClass="entr" presetID="10" presetSubtype="0">
                                  <p:stCondLst>
                                    <p:cond delay="0"/>
                                  </p:stCondLst>
                                  <p:childTnLst>
                                    <p:set>
                                      <p:cBhvr>
                                        <p:cTn dur="1" fill="hold">
                                          <p:stCondLst>
                                            <p:cond delay="0"/>
                                          </p:stCondLst>
                                        </p:cTn>
                                        <p:tgtEl>
                                          <p:spTgt spid="2279"/>
                                        </p:tgtEl>
                                        <p:attrNameLst>
                                          <p:attrName>style.visibility</p:attrName>
                                        </p:attrNameLst>
                                      </p:cBhvr>
                                      <p:to>
                                        <p:strVal val="visible"/>
                                      </p:to>
                                    </p:set>
                                    <p:animEffect filter="fade" transition="in">
                                      <p:cBhvr>
                                        <p:cTn dur="1000"/>
                                        <p:tgtEl>
                                          <p:spTgt spid="2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0"/>
                                        </p:tgtEl>
                                        <p:attrNameLst>
                                          <p:attrName>style.visibility</p:attrName>
                                        </p:attrNameLst>
                                      </p:cBhvr>
                                      <p:to>
                                        <p:strVal val="visible"/>
                                      </p:to>
                                    </p:set>
                                    <p:animEffect filter="fade" transition="in">
                                      <p:cBhvr>
                                        <p:cTn dur="1000"/>
                                        <p:tgtEl>
                                          <p:spTgt spid="2280"/>
                                        </p:tgtEl>
                                      </p:cBhvr>
                                    </p:animEffect>
                                  </p:childTnLst>
                                </p:cTn>
                              </p:par>
                              <p:par>
                                <p:cTn fill="hold" nodeType="withEffect" presetClass="entr" presetID="10" presetSubtype="0">
                                  <p:stCondLst>
                                    <p:cond delay="0"/>
                                  </p:stCondLst>
                                  <p:childTnLst>
                                    <p:set>
                                      <p:cBhvr>
                                        <p:cTn dur="1" fill="hold">
                                          <p:stCondLst>
                                            <p:cond delay="0"/>
                                          </p:stCondLst>
                                        </p:cTn>
                                        <p:tgtEl>
                                          <p:spTgt spid="2277"/>
                                        </p:tgtEl>
                                        <p:attrNameLst>
                                          <p:attrName>style.visibility</p:attrName>
                                        </p:attrNameLst>
                                      </p:cBhvr>
                                      <p:to>
                                        <p:strVal val="visible"/>
                                      </p:to>
                                    </p:set>
                                    <p:animEffect filter="fade" transition="in">
                                      <p:cBhvr>
                                        <p:cTn dur="1000"/>
                                        <p:tgtEl>
                                          <p:spTgt spid="2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1"/>
                                        </p:tgtEl>
                                        <p:attrNameLst>
                                          <p:attrName>style.visibility</p:attrName>
                                        </p:attrNameLst>
                                      </p:cBhvr>
                                      <p:to>
                                        <p:strVal val="visible"/>
                                      </p:to>
                                    </p:set>
                                    <p:animEffect filter="fade" transition="in">
                                      <p:cBhvr>
                                        <p:cTn dur="1000"/>
                                        <p:tgtEl>
                                          <p:spTgt spid="2281"/>
                                        </p:tgtEl>
                                      </p:cBhvr>
                                    </p:animEffect>
                                  </p:childTnLst>
                                </p:cTn>
                              </p:par>
                              <p:par>
                                <p:cTn fill="hold" nodeType="withEffect" presetClass="entr" presetID="10" presetSubtype="0">
                                  <p:stCondLst>
                                    <p:cond delay="0"/>
                                  </p:stCondLst>
                                  <p:childTnLst>
                                    <p:set>
                                      <p:cBhvr>
                                        <p:cTn dur="1" fill="hold">
                                          <p:stCondLst>
                                            <p:cond delay="0"/>
                                          </p:stCondLst>
                                        </p:cTn>
                                        <p:tgtEl>
                                          <p:spTgt spid="2278"/>
                                        </p:tgtEl>
                                        <p:attrNameLst>
                                          <p:attrName>style.visibility</p:attrName>
                                        </p:attrNameLst>
                                      </p:cBhvr>
                                      <p:to>
                                        <p:strVal val="visible"/>
                                      </p:to>
                                    </p:set>
                                    <p:animEffect filter="fade" transition="in">
                                      <p:cBhvr>
                                        <p:cTn dur="1000"/>
                                        <p:tgtEl>
                                          <p:spTgt spid="2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8"/>
                                        </p:tgtEl>
                                        <p:attrNameLst>
                                          <p:attrName>style.visibility</p:attrName>
                                        </p:attrNameLst>
                                      </p:cBhvr>
                                      <p:to>
                                        <p:strVal val="visible"/>
                                      </p:to>
                                    </p:set>
                                    <p:animEffect filter="fade" transition="in">
                                      <p:cBhvr>
                                        <p:cTn dur="1000"/>
                                        <p:tgtEl>
                                          <p:spTgt spid="2268"/>
                                        </p:tgtEl>
                                      </p:cBhvr>
                                    </p:animEffect>
                                  </p:childTnLst>
                                </p:cTn>
                              </p:par>
                              <p:par>
                                <p:cTn fill="hold" nodeType="withEffect" presetClass="entr" presetID="10" presetSubtype="0">
                                  <p:stCondLst>
                                    <p:cond delay="0"/>
                                  </p:stCondLst>
                                  <p:childTnLst>
                                    <p:set>
                                      <p:cBhvr>
                                        <p:cTn dur="1" fill="hold">
                                          <p:stCondLst>
                                            <p:cond delay="0"/>
                                          </p:stCondLst>
                                        </p:cTn>
                                        <p:tgtEl>
                                          <p:spTgt spid="2282"/>
                                        </p:tgtEl>
                                        <p:attrNameLst>
                                          <p:attrName>style.visibility</p:attrName>
                                        </p:attrNameLst>
                                      </p:cBhvr>
                                      <p:to>
                                        <p:strVal val="visible"/>
                                      </p:to>
                                    </p:set>
                                    <p:animEffect filter="fade" transition="in">
                                      <p:cBhvr>
                                        <p:cTn dur="1000"/>
                                        <p:tgtEl>
                                          <p:spTgt spid="2282"/>
                                        </p:tgtEl>
                                      </p:cBhvr>
                                    </p:animEffect>
                                  </p:childTnLst>
                                </p:cTn>
                              </p:par>
                              <p:par>
                                <p:cTn fill="hold" nodeType="withEffect" presetClass="entr" presetID="10" presetSubtype="0">
                                  <p:stCondLst>
                                    <p:cond delay="0"/>
                                  </p:stCondLst>
                                  <p:childTnLst>
                                    <p:set>
                                      <p:cBhvr>
                                        <p:cTn dur="1" fill="hold">
                                          <p:stCondLst>
                                            <p:cond delay="0"/>
                                          </p:stCondLst>
                                        </p:cTn>
                                        <p:tgtEl>
                                          <p:spTgt spid="2267"/>
                                        </p:tgtEl>
                                        <p:attrNameLst>
                                          <p:attrName>style.visibility</p:attrName>
                                        </p:attrNameLst>
                                      </p:cBhvr>
                                      <p:to>
                                        <p:strVal val="visible"/>
                                      </p:to>
                                    </p:set>
                                    <p:animEffect filter="fade" transition="in">
                                      <p:cBhvr>
                                        <p:cTn dur="1000"/>
                                        <p:tgtEl>
                                          <p:spTgt spid="2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287" name="Shape 2287"/>
        <p:cNvGrpSpPr/>
        <p:nvPr/>
      </p:nvGrpSpPr>
      <p:grpSpPr>
        <a:xfrm>
          <a:off x="0" y="0"/>
          <a:ext cx="0" cy="0"/>
          <a:chOff x="0" y="0"/>
          <a:chExt cx="0" cy="0"/>
        </a:xfrm>
      </p:grpSpPr>
      <p:sp>
        <p:nvSpPr>
          <p:cNvPr id="2288" name="Google Shape;2288;p72"/>
          <p:cNvSpPr/>
          <p:nvPr/>
        </p:nvSpPr>
        <p:spPr>
          <a:xfrm>
            <a:off x="3686925" y="1424700"/>
            <a:ext cx="4172700" cy="1193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72"/>
          <p:cNvSpPr/>
          <p:nvPr/>
        </p:nvSpPr>
        <p:spPr>
          <a:xfrm>
            <a:off x="6922950" y="1347825"/>
            <a:ext cx="936600" cy="13023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7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Chain Rule</a:t>
            </a:r>
            <a:endParaRPr sz="2600"/>
          </a:p>
        </p:txBody>
      </p:sp>
      <p:sp>
        <p:nvSpPr>
          <p:cNvPr id="2291" name="Google Shape;2291;p72"/>
          <p:cNvSpPr/>
          <p:nvPr/>
        </p:nvSpPr>
        <p:spPr>
          <a:xfrm>
            <a:off x="10253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(1)</a:t>
            </a:r>
            <a:endParaRPr b="0" baseline="30000" i="0" sz="1200" u="none" cap="none" strike="noStrike">
              <a:solidFill>
                <a:srgbClr val="000000"/>
              </a:solidFill>
              <a:latin typeface="Arial"/>
              <a:ea typeface="Arial"/>
              <a:cs typeface="Arial"/>
              <a:sym typeface="Arial"/>
            </a:endParaRPr>
          </a:p>
        </p:txBody>
      </p:sp>
      <p:cxnSp>
        <p:nvCxnSpPr>
          <p:cNvPr id="2292" name="Google Shape;2292;p72"/>
          <p:cNvCxnSpPr/>
          <p:nvPr/>
        </p:nvCxnSpPr>
        <p:spPr>
          <a:xfrm flipH="1" rot="10800000">
            <a:off x="1323075" y="2395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293" name="Google Shape;2293;p72"/>
          <p:cNvSpPr/>
          <p:nvPr/>
        </p:nvSpPr>
        <p:spPr>
          <a:xfrm>
            <a:off x="396225"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endParaRPr b="1" i="0" sz="1600" u="none" cap="none" strike="noStrike">
              <a:solidFill>
                <a:srgbClr val="000000"/>
              </a:solidFill>
              <a:latin typeface="Arial"/>
              <a:ea typeface="Arial"/>
              <a:cs typeface="Arial"/>
              <a:sym typeface="Arial"/>
            </a:endParaRPr>
          </a:p>
        </p:txBody>
      </p:sp>
      <p:cxnSp>
        <p:nvCxnSpPr>
          <p:cNvPr id="2294" name="Google Shape;2294;p72"/>
          <p:cNvCxnSpPr/>
          <p:nvPr/>
        </p:nvCxnSpPr>
        <p:spPr>
          <a:xfrm flipH="1" rot="10800000">
            <a:off x="806750"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295" name="Google Shape;2295;p72"/>
          <p:cNvSpPr/>
          <p:nvPr/>
        </p:nvSpPr>
        <p:spPr>
          <a:xfrm>
            <a:off x="11582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2296" name="Google Shape;2296;p72"/>
          <p:cNvSpPr txBox="1"/>
          <p:nvPr/>
        </p:nvSpPr>
        <p:spPr>
          <a:xfrm>
            <a:off x="294000" y="2277275"/>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input</a:t>
            </a:r>
            <a:endParaRPr b="0" i="0" sz="1200" u="none" cap="none" strike="noStrike">
              <a:solidFill>
                <a:srgbClr val="000000"/>
              </a:solidFill>
              <a:latin typeface="Roboto"/>
              <a:ea typeface="Roboto"/>
              <a:cs typeface="Roboto"/>
              <a:sym typeface="Roboto"/>
            </a:endParaRPr>
          </a:p>
        </p:txBody>
      </p:sp>
      <p:sp>
        <p:nvSpPr>
          <p:cNvPr id="2297" name="Google Shape;2297;p72"/>
          <p:cNvSpPr/>
          <p:nvPr/>
        </p:nvSpPr>
        <p:spPr>
          <a:xfrm>
            <a:off x="18635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(2)</a:t>
            </a:r>
            <a:endParaRPr b="0" baseline="30000" i="0" sz="1200" u="none" cap="none" strike="noStrike">
              <a:solidFill>
                <a:srgbClr val="000000"/>
              </a:solidFill>
              <a:latin typeface="Arial"/>
              <a:ea typeface="Arial"/>
              <a:cs typeface="Arial"/>
              <a:sym typeface="Arial"/>
            </a:endParaRPr>
          </a:p>
        </p:txBody>
      </p:sp>
      <p:cxnSp>
        <p:nvCxnSpPr>
          <p:cNvPr id="2298" name="Google Shape;2298;p72"/>
          <p:cNvCxnSpPr/>
          <p:nvPr/>
        </p:nvCxnSpPr>
        <p:spPr>
          <a:xfrm flipH="1" rot="10800000">
            <a:off x="2161275" y="23958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299" name="Google Shape;2299;p72"/>
          <p:cNvCxnSpPr/>
          <p:nvPr/>
        </p:nvCxnSpPr>
        <p:spPr>
          <a:xfrm flipH="1" rot="10800000">
            <a:off x="1629525"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300" name="Google Shape;2300;p72"/>
          <p:cNvSpPr/>
          <p:nvPr/>
        </p:nvSpPr>
        <p:spPr>
          <a:xfrm>
            <a:off x="19964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2301" name="Google Shape;2301;p72"/>
          <p:cNvSpPr/>
          <p:nvPr/>
        </p:nvSpPr>
        <p:spPr>
          <a:xfrm>
            <a:off x="27017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L</a:t>
            </a:r>
            <a:endParaRPr b="0" i="0" sz="1200" u="none" cap="none" strike="noStrike">
              <a:solidFill>
                <a:srgbClr val="000000"/>
              </a:solidFill>
              <a:latin typeface="Arial"/>
              <a:ea typeface="Arial"/>
              <a:cs typeface="Arial"/>
              <a:sym typeface="Arial"/>
            </a:endParaRPr>
          </a:p>
        </p:txBody>
      </p:sp>
      <p:cxnSp>
        <p:nvCxnSpPr>
          <p:cNvPr id="2302" name="Google Shape;2302;p72"/>
          <p:cNvCxnSpPr/>
          <p:nvPr/>
        </p:nvCxnSpPr>
        <p:spPr>
          <a:xfrm flipH="1" rot="10800000">
            <a:off x="2467725"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303" name="Google Shape;2303;p72"/>
          <p:cNvSpPr/>
          <p:nvPr/>
        </p:nvSpPr>
        <p:spPr>
          <a:xfrm>
            <a:off x="2662000" y="1789025"/>
            <a:ext cx="713100" cy="666900"/>
          </a:xfrm>
          <a:prstGeom prst="roundRect">
            <a:avLst>
              <a:gd fmla="val 16667" name="adj"/>
            </a:avLst>
          </a:prstGeom>
          <a:solidFill>
            <a:srgbClr val="29D2F5">
              <a:alpha val="21176"/>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72"/>
          <p:cNvSpPr/>
          <p:nvPr/>
        </p:nvSpPr>
        <p:spPr>
          <a:xfrm>
            <a:off x="1103025" y="2758225"/>
            <a:ext cx="509700" cy="501600"/>
          </a:xfrm>
          <a:prstGeom prst="roundRect">
            <a:avLst>
              <a:gd fmla="val 16667" name="adj"/>
            </a:avLst>
          </a:prstGeom>
          <a:solidFill>
            <a:srgbClr val="29D2F5">
              <a:alpha val="21176"/>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05" name="Google Shape;2305;p72"/>
          <p:cNvCxnSpPr>
            <a:stCxn id="2291" idx="6"/>
          </p:cNvCxnSpPr>
          <p:nvPr/>
        </p:nvCxnSpPr>
        <p:spPr>
          <a:xfrm>
            <a:off x="1624725" y="2123725"/>
            <a:ext cx="0" cy="0"/>
          </a:xfrm>
          <a:prstGeom prst="straightConnector1">
            <a:avLst/>
          </a:prstGeom>
          <a:noFill/>
          <a:ln cap="flat" cmpd="sng" w="9525">
            <a:solidFill>
              <a:srgbClr val="424242"/>
            </a:solidFill>
            <a:prstDash val="solid"/>
            <a:round/>
            <a:headEnd len="sm" w="sm" type="none"/>
            <a:tailEnd len="sm" w="sm" type="none"/>
          </a:ln>
        </p:spPr>
      </p:cxnSp>
      <p:pic>
        <p:nvPicPr>
          <p:cNvPr id="2306" name="Google Shape;2306;p72"/>
          <p:cNvPicPr preferRelativeResize="0"/>
          <p:nvPr/>
        </p:nvPicPr>
        <p:blipFill rotWithShape="1">
          <a:blip r:embed="rId3">
            <a:alphaModFix/>
          </a:blip>
          <a:srcRect b="0" l="0" r="0" t="0"/>
          <a:stretch/>
        </p:blipFill>
        <p:spPr>
          <a:xfrm>
            <a:off x="1501275" y="2982313"/>
            <a:ext cx="485700" cy="518476"/>
          </a:xfrm>
          <a:prstGeom prst="rect">
            <a:avLst/>
          </a:prstGeom>
          <a:noFill/>
          <a:ln>
            <a:noFill/>
          </a:ln>
        </p:spPr>
      </p:pic>
      <p:cxnSp>
        <p:nvCxnSpPr>
          <p:cNvPr id="2307" name="Google Shape;2307;p72"/>
          <p:cNvCxnSpPr/>
          <p:nvPr/>
        </p:nvCxnSpPr>
        <p:spPr>
          <a:xfrm flipH="1" rot="10800000">
            <a:off x="2999475" y="24720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308" name="Google Shape;2308;p72"/>
          <p:cNvSpPr/>
          <p:nvPr/>
        </p:nvSpPr>
        <p:spPr>
          <a:xfrm>
            <a:off x="2801775" y="28362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endParaRPr b="0" i="0" sz="800" u="none" cap="none" strike="noStrike">
              <a:solidFill>
                <a:srgbClr val="000000"/>
              </a:solidFill>
              <a:latin typeface="Arial"/>
              <a:ea typeface="Arial"/>
              <a:cs typeface="Arial"/>
              <a:sym typeface="Arial"/>
            </a:endParaRPr>
          </a:p>
        </p:txBody>
      </p:sp>
      <p:sp>
        <p:nvSpPr>
          <p:cNvPr id="2309" name="Google Shape;2309;p72"/>
          <p:cNvSpPr txBox="1"/>
          <p:nvPr/>
        </p:nvSpPr>
        <p:spPr>
          <a:xfrm>
            <a:off x="2767200" y="3265550"/>
            <a:ext cx="837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 </a:t>
            </a:r>
            <a:endParaRPr b="0" i="0" sz="1100" u="none" cap="none" strike="noStrike">
              <a:solidFill>
                <a:srgbClr val="000000"/>
              </a:solidFill>
              <a:latin typeface="Roboto"/>
              <a:ea typeface="Roboto"/>
              <a:cs typeface="Roboto"/>
              <a:sym typeface="Roboto"/>
            </a:endParaRPr>
          </a:p>
        </p:txBody>
      </p:sp>
      <p:sp>
        <p:nvSpPr>
          <p:cNvPr id="2310" name="Google Shape;2310;p72"/>
          <p:cNvSpPr txBox="1"/>
          <p:nvPr/>
        </p:nvSpPr>
        <p:spPr>
          <a:xfrm>
            <a:off x="1474125" y="3500800"/>
            <a:ext cx="98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Parameters </a:t>
            </a:r>
            <a:endParaRPr b="0" i="0" sz="1100" u="none" cap="none" strike="noStrike">
              <a:solidFill>
                <a:srgbClr val="000000"/>
              </a:solidFill>
              <a:latin typeface="Roboto"/>
              <a:ea typeface="Roboto"/>
              <a:cs typeface="Roboto"/>
              <a:sym typeface="Roboto"/>
            </a:endParaRPr>
          </a:p>
        </p:txBody>
      </p:sp>
      <p:sp>
        <p:nvSpPr>
          <p:cNvPr id="2311" name="Google Shape;2311;p72"/>
          <p:cNvSpPr/>
          <p:nvPr/>
        </p:nvSpPr>
        <p:spPr>
          <a:xfrm>
            <a:off x="1494975" y="2235525"/>
            <a:ext cx="309425" cy="492575"/>
          </a:xfrm>
          <a:custGeom>
            <a:rect b="b" l="l" r="r" t="t"/>
            <a:pathLst>
              <a:path extrusionOk="0" h="19703" w="12377">
                <a:moveTo>
                  <a:pt x="0" y="19703"/>
                </a:moveTo>
                <a:cubicBezTo>
                  <a:pt x="674" y="16967"/>
                  <a:pt x="1978" y="6568"/>
                  <a:pt x="4041" y="3284"/>
                </a:cubicBezTo>
                <a:cubicBezTo>
                  <a:pt x="6104" y="0"/>
                  <a:pt x="10988" y="547"/>
                  <a:pt x="12377" y="0"/>
                </a:cubicBezTo>
              </a:path>
            </a:pathLst>
          </a:cu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2"/>
          <p:cNvSpPr/>
          <p:nvPr/>
        </p:nvSpPr>
        <p:spPr>
          <a:xfrm>
            <a:off x="2395727" y="2134350"/>
            <a:ext cx="399313" cy="107381"/>
          </a:xfrm>
          <a:custGeom>
            <a:rect b="b" l="l" r="r" t="t"/>
            <a:pathLst>
              <a:path extrusionOk="0" h="19703" w="12377">
                <a:moveTo>
                  <a:pt x="0" y="19703"/>
                </a:moveTo>
                <a:cubicBezTo>
                  <a:pt x="674" y="16967"/>
                  <a:pt x="1978" y="6568"/>
                  <a:pt x="4041" y="3284"/>
                </a:cubicBezTo>
                <a:cubicBezTo>
                  <a:pt x="6104" y="0"/>
                  <a:pt x="10988" y="547"/>
                  <a:pt x="12377" y="0"/>
                </a:cubicBezTo>
              </a:path>
            </a:pathLst>
          </a:cu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2"/>
          <p:cNvSpPr txBox="1"/>
          <p:nvPr/>
        </p:nvSpPr>
        <p:spPr>
          <a:xfrm>
            <a:off x="3710525" y="947625"/>
            <a:ext cx="501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Chain Rule</a:t>
            </a:r>
            <a:r>
              <a:rPr b="0" i="0" lang="en-GB" sz="1400" u="none" cap="none" strike="noStrike">
                <a:solidFill>
                  <a:srgbClr val="000000"/>
                </a:solidFill>
                <a:latin typeface="Roboto"/>
                <a:ea typeface="Roboto"/>
                <a:cs typeface="Roboto"/>
                <a:sym typeface="Roboto"/>
              </a:rPr>
              <a:t>:</a:t>
            </a:r>
            <a:endParaRPr b="0" baseline="30000" i="0" sz="1200" u="none" cap="none" strike="noStrike">
              <a:solidFill>
                <a:srgbClr val="000000"/>
              </a:solidFill>
              <a:latin typeface="Arial"/>
              <a:ea typeface="Arial"/>
              <a:cs typeface="Arial"/>
              <a:sym typeface="Arial"/>
            </a:endParaRPr>
          </a:p>
        </p:txBody>
      </p:sp>
      <p:pic>
        <p:nvPicPr>
          <p:cNvPr descr="\frac{\partial L}{\partial w_1} = \frac{\partial f^{(1)}}{\partial w_1}\;  \frac{\partial f^{(2)}}{\partial f^{(1)}}\; \frac{\partial L}{\partial f^{(2)}}" id="2314" name="Google Shape;2314;p72"/>
          <p:cNvPicPr preferRelativeResize="0"/>
          <p:nvPr/>
        </p:nvPicPr>
        <p:blipFill rotWithShape="1">
          <a:blip r:embed="rId4">
            <a:alphaModFix/>
          </a:blip>
          <a:srcRect b="0" l="0" r="0" t="0"/>
          <a:stretch/>
        </p:blipFill>
        <p:spPr>
          <a:xfrm>
            <a:off x="3721175" y="1502625"/>
            <a:ext cx="4062226" cy="977575"/>
          </a:xfrm>
          <a:prstGeom prst="rect">
            <a:avLst/>
          </a:prstGeom>
          <a:noFill/>
          <a:ln>
            <a:noFill/>
          </a:ln>
        </p:spPr>
      </p:pic>
      <p:sp>
        <p:nvSpPr>
          <p:cNvPr id="2315" name="Google Shape;2315;p72"/>
          <p:cNvSpPr/>
          <p:nvPr/>
        </p:nvSpPr>
        <p:spPr>
          <a:xfrm>
            <a:off x="3686900" y="2891200"/>
            <a:ext cx="3693300" cy="1193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72"/>
          <p:cNvSpPr/>
          <p:nvPr/>
        </p:nvSpPr>
        <p:spPr>
          <a:xfrm>
            <a:off x="6314550" y="2891200"/>
            <a:ext cx="936600" cy="13023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frac{\partial L}{\partial w_2} = \frac{\partial f^{(2)}}{\partial w_2}\; \frac{\partial L}{\partial f^{(2)}}" id="2317" name="Google Shape;2317;p72"/>
          <p:cNvPicPr preferRelativeResize="0"/>
          <p:nvPr/>
        </p:nvPicPr>
        <p:blipFill rotWithShape="1">
          <a:blip r:embed="rId5">
            <a:alphaModFix/>
          </a:blip>
          <a:srcRect b="0" l="0" r="0" t="0"/>
          <a:stretch/>
        </p:blipFill>
        <p:spPr>
          <a:xfrm>
            <a:off x="3763125" y="2931650"/>
            <a:ext cx="3488025" cy="1112525"/>
          </a:xfrm>
          <a:prstGeom prst="rect">
            <a:avLst/>
          </a:prstGeom>
          <a:noFill/>
          <a:ln>
            <a:noFill/>
          </a:ln>
        </p:spPr>
      </p:pic>
      <p:sp>
        <p:nvSpPr>
          <p:cNvPr id="2318" name="Google Shape;2318;p72"/>
          <p:cNvSpPr txBox="1"/>
          <p:nvPr/>
        </p:nvSpPr>
        <p:spPr>
          <a:xfrm>
            <a:off x="221100" y="4434575"/>
            <a:ext cx="783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cxnSp>
        <p:nvCxnSpPr>
          <p:cNvPr id="2319" name="Google Shape;2319;p72"/>
          <p:cNvCxnSpPr>
            <a:stCxn id="2289" idx="2"/>
          </p:cNvCxnSpPr>
          <p:nvPr/>
        </p:nvCxnSpPr>
        <p:spPr>
          <a:xfrm>
            <a:off x="7391250" y="2650125"/>
            <a:ext cx="395100" cy="366000"/>
          </a:xfrm>
          <a:prstGeom prst="straightConnector1">
            <a:avLst/>
          </a:prstGeom>
          <a:noFill/>
          <a:ln cap="flat" cmpd="sng" w="9525">
            <a:solidFill>
              <a:schemeClr val="dk2"/>
            </a:solidFill>
            <a:prstDash val="solid"/>
            <a:round/>
            <a:headEnd len="sm" w="sm" type="none"/>
            <a:tailEnd len="med" w="med" type="triangle"/>
          </a:ln>
        </p:spPr>
      </p:cxnSp>
      <p:cxnSp>
        <p:nvCxnSpPr>
          <p:cNvPr id="2320" name="Google Shape;2320;p72"/>
          <p:cNvCxnSpPr>
            <a:stCxn id="2317" idx="3"/>
            <a:endCxn id="2321" idx="1"/>
          </p:cNvCxnSpPr>
          <p:nvPr/>
        </p:nvCxnSpPr>
        <p:spPr>
          <a:xfrm flipH="1" rot="10800000">
            <a:off x="7251150" y="3154913"/>
            <a:ext cx="532200" cy="333000"/>
          </a:xfrm>
          <a:prstGeom prst="straightConnector1">
            <a:avLst/>
          </a:prstGeom>
          <a:noFill/>
          <a:ln cap="flat" cmpd="sng" w="9525">
            <a:solidFill>
              <a:schemeClr val="dk2"/>
            </a:solidFill>
            <a:prstDash val="solid"/>
            <a:round/>
            <a:headEnd len="sm" w="sm" type="none"/>
            <a:tailEnd len="med" w="med" type="triangle"/>
          </a:ln>
        </p:spPr>
      </p:cxnSp>
      <p:sp>
        <p:nvSpPr>
          <p:cNvPr id="2321" name="Google Shape;2321;p72"/>
          <p:cNvSpPr txBox="1"/>
          <p:nvPr/>
        </p:nvSpPr>
        <p:spPr>
          <a:xfrm>
            <a:off x="7783350" y="2847000"/>
            <a:ext cx="1360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Redundant Computations</a:t>
            </a:r>
            <a:endParaRPr b="0" i="0" sz="1400" u="none" cap="none" strike="noStrike">
              <a:solidFill>
                <a:srgbClr val="000000"/>
              </a:solidFill>
              <a:latin typeface="Roboto"/>
              <a:ea typeface="Roboto"/>
              <a:cs typeface="Roboto"/>
              <a:sym typeface="Roboto"/>
            </a:endParaRPr>
          </a:p>
        </p:txBody>
      </p:sp>
      <p:sp>
        <p:nvSpPr>
          <p:cNvPr id="2322" name="Google Shape;2322;p7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9"/>
                                        </p:tgtEl>
                                        <p:attrNameLst>
                                          <p:attrName>style.visibility</p:attrName>
                                        </p:attrNameLst>
                                      </p:cBhvr>
                                      <p:to>
                                        <p:strVal val="visible"/>
                                      </p:to>
                                    </p:set>
                                    <p:animEffect filter="fade" transition="in">
                                      <p:cBhvr>
                                        <p:cTn dur="1000"/>
                                        <p:tgtEl>
                                          <p:spTgt spid="2289"/>
                                        </p:tgtEl>
                                      </p:cBhvr>
                                    </p:animEffect>
                                  </p:childTnLst>
                                </p:cTn>
                              </p:par>
                              <p:par>
                                <p:cTn fill="hold" nodeType="withEffect" presetClass="entr" presetID="10" presetSubtype="0">
                                  <p:stCondLst>
                                    <p:cond delay="0"/>
                                  </p:stCondLst>
                                  <p:childTnLst>
                                    <p:set>
                                      <p:cBhvr>
                                        <p:cTn dur="1" fill="hold">
                                          <p:stCondLst>
                                            <p:cond delay="0"/>
                                          </p:stCondLst>
                                        </p:cTn>
                                        <p:tgtEl>
                                          <p:spTgt spid="2316"/>
                                        </p:tgtEl>
                                        <p:attrNameLst>
                                          <p:attrName>style.visibility</p:attrName>
                                        </p:attrNameLst>
                                      </p:cBhvr>
                                      <p:to>
                                        <p:strVal val="visible"/>
                                      </p:to>
                                    </p:set>
                                    <p:animEffect filter="fade" transition="in">
                                      <p:cBhvr>
                                        <p:cTn dur="1000"/>
                                        <p:tgtEl>
                                          <p:spTgt spid="2316"/>
                                        </p:tgtEl>
                                      </p:cBhvr>
                                    </p:animEffect>
                                  </p:childTnLst>
                                </p:cTn>
                              </p:par>
                              <p:par>
                                <p:cTn fill="hold" nodeType="withEffect" presetClass="entr" presetID="10" presetSubtype="0">
                                  <p:stCondLst>
                                    <p:cond delay="0"/>
                                  </p:stCondLst>
                                  <p:childTnLst>
                                    <p:set>
                                      <p:cBhvr>
                                        <p:cTn dur="1" fill="hold">
                                          <p:stCondLst>
                                            <p:cond delay="0"/>
                                          </p:stCondLst>
                                        </p:cTn>
                                        <p:tgtEl>
                                          <p:spTgt spid="2319"/>
                                        </p:tgtEl>
                                        <p:attrNameLst>
                                          <p:attrName>style.visibility</p:attrName>
                                        </p:attrNameLst>
                                      </p:cBhvr>
                                      <p:to>
                                        <p:strVal val="visible"/>
                                      </p:to>
                                    </p:set>
                                    <p:animEffect filter="fade" transition="in">
                                      <p:cBhvr>
                                        <p:cTn dur="1000"/>
                                        <p:tgtEl>
                                          <p:spTgt spid="2319"/>
                                        </p:tgtEl>
                                      </p:cBhvr>
                                    </p:animEffect>
                                  </p:childTnLst>
                                </p:cTn>
                              </p:par>
                              <p:par>
                                <p:cTn fill="hold" nodeType="with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1000"/>
                                        <p:tgtEl>
                                          <p:spTgt spid="2320"/>
                                        </p:tgtEl>
                                      </p:cBhvr>
                                    </p:animEffect>
                                  </p:childTnLst>
                                </p:cTn>
                              </p:par>
                              <p:par>
                                <p:cTn fill="hold" nodeType="with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1000"/>
                                        <p:tgtEl>
                                          <p:spTgt spid="2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326" name="Shape 2326"/>
        <p:cNvGrpSpPr/>
        <p:nvPr/>
      </p:nvGrpSpPr>
      <p:grpSpPr>
        <a:xfrm>
          <a:off x="0" y="0"/>
          <a:ext cx="0" cy="0"/>
          <a:chOff x="0" y="0"/>
          <a:chExt cx="0" cy="0"/>
        </a:xfrm>
      </p:grpSpPr>
      <p:sp>
        <p:nvSpPr>
          <p:cNvPr id="2327" name="Google Shape;2327;p73"/>
          <p:cNvSpPr/>
          <p:nvPr/>
        </p:nvSpPr>
        <p:spPr>
          <a:xfrm>
            <a:off x="7092500" y="1508488"/>
            <a:ext cx="18711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73"/>
          <p:cNvSpPr/>
          <p:nvPr/>
        </p:nvSpPr>
        <p:spPr>
          <a:xfrm>
            <a:off x="6504375" y="2368725"/>
            <a:ext cx="18711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73"/>
          <p:cNvSpPr/>
          <p:nvPr/>
        </p:nvSpPr>
        <p:spPr>
          <a:xfrm>
            <a:off x="6529650" y="3237925"/>
            <a:ext cx="13398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73"/>
          <p:cNvSpPr/>
          <p:nvPr/>
        </p:nvSpPr>
        <p:spPr>
          <a:xfrm>
            <a:off x="6649250" y="4121175"/>
            <a:ext cx="6825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7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Chain Rule</a:t>
            </a:r>
            <a:endParaRPr sz="2600"/>
          </a:p>
        </p:txBody>
      </p:sp>
      <p:sp>
        <p:nvSpPr>
          <p:cNvPr id="2332" name="Google Shape;2332;p73"/>
          <p:cNvSpPr/>
          <p:nvPr/>
        </p:nvSpPr>
        <p:spPr>
          <a:xfrm>
            <a:off x="7967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(1)</a:t>
            </a:r>
            <a:endParaRPr b="0" baseline="30000" i="0" sz="1200" u="none" cap="none" strike="noStrike">
              <a:solidFill>
                <a:srgbClr val="000000"/>
              </a:solidFill>
              <a:latin typeface="Arial"/>
              <a:ea typeface="Arial"/>
              <a:cs typeface="Arial"/>
              <a:sym typeface="Arial"/>
            </a:endParaRPr>
          </a:p>
        </p:txBody>
      </p:sp>
      <p:cxnSp>
        <p:nvCxnSpPr>
          <p:cNvPr id="2333" name="Google Shape;2333;p73"/>
          <p:cNvCxnSpPr/>
          <p:nvPr/>
        </p:nvCxnSpPr>
        <p:spPr>
          <a:xfrm flipH="1" rot="10800000">
            <a:off x="1094475" y="2395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334" name="Google Shape;2334;p73"/>
          <p:cNvSpPr/>
          <p:nvPr/>
        </p:nvSpPr>
        <p:spPr>
          <a:xfrm>
            <a:off x="167625"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endParaRPr b="1" i="0" sz="1600" u="none" cap="none" strike="noStrike">
              <a:solidFill>
                <a:srgbClr val="000000"/>
              </a:solidFill>
              <a:latin typeface="Arial"/>
              <a:ea typeface="Arial"/>
              <a:cs typeface="Arial"/>
              <a:sym typeface="Arial"/>
            </a:endParaRPr>
          </a:p>
        </p:txBody>
      </p:sp>
      <p:cxnSp>
        <p:nvCxnSpPr>
          <p:cNvPr id="2335" name="Google Shape;2335;p73"/>
          <p:cNvCxnSpPr/>
          <p:nvPr/>
        </p:nvCxnSpPr>
        <p:spPr>
          <a:xfrm flipH="1" rot="10800000">
            <a:off x="578150"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336" name="Google Shape;2336;p73"/>
          <p:cNvSpPr/>
          <p:nvPr/>
        </p:nvSpPr>
        <p:spPr>
          <a:xfrm>
            <a:off x="9296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2337" name="Google Shape;2337;p73"/>
          <p:cNvSpPr txBox="1"/>
          <p:nvPr/>
        </p:nvSpPr>
        <p:spPr>
          <a:xfrm>
            <a:off x="65400" y="2277275"/>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input</a:t>
            </a:r>
            <a:endParaRPr b="0" i="0" sz="1200" u="none" cap="none" strike="noStrike">
              <a:solidFill>
                <a:srgbClr val="000000"/>
              </a:solidFill>
              <a:latin typeface="Roboto"/>
              <a:ea typeface="Roboto"/>
              <a:cs typeface="Roboto"/>
              <a:sym typeface="Roboto"/>
            </a:endParaRPr>
          </a:p>
        </p:txBody>
      </p:sp>
      <p:sp>
        <p:nvSpPr>
          <p:cNvPr id="2338" name="Google Shape;2338;p73"/>
          <p:cNvSpPr/>
          <p:nvPr/>
        </p:nvSpPr>
        <p:spPr>
          <a:xfrm>
            <a:off x="16349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(2)</a:t>
            </a:r>
            <a:endParaRPr b="0" baseline="30000" i="0" sz="1200" u="none" cap="none" strike="noStrike">
              <a:solidFill>
                <a:srgbClr val="000000"/>
              </a:solidFill>
              <a:latin typeface="Arial"/>
              <a:ea typeface="Arial"/>
              <a:cs typeface="Arial"/>
              <a:sym typeface="Arial"/>
            </a:endParaRPr>
          </a:p>
        </p:txBody>
      </p:sp>
      <p:cxnSp>
        <p:nvCxnSpPr>
          <p:cNvPr id="2339" name="Google Shape;2339;p73"/>
          <p:cNvCxnSpPr/>
          <p:nvPr/>
        </p:nvCxnSpPr>
        <p:spPr>
          <a:xfrm flipH="1" rot="10800000">
            <a:off x="1932675" y="23958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340" name="Google Shape;2340;p73"/>
          <p:cNvCxnSpPr/>
          <p:nvPr/>
        </p:nvCxnSpPr>
        <p:spPr>
          <a:xfrm flipH="1" rot="10800000">
            <a:off x="1400925"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341" name="Google Shape;2341;p73"/>
          <p:cNvSpPr/>
          <p:nvPr/>
        </p:nvSpPr>
        <p:spPr>
          <a:xfrm>
            <a:off x="17678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2342" name="Google Shape;2342;p73"/>
          <p:cNvSpPr/>
          <p:nvPr/>
        </p:nvSpPr>
        <p:spPr>
          <a:xfrm>
            <a:off x="41495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L</a:t>
            </a:r>
            <a:endParaRPr b="0" i="0" sz="1200" u="none" cap="none" strike="noStrike">
              <a:solidFill>
                <a:srgbClr val="000000"/>
              </a:solidFill>
              <a:latin typeface="Arial"/>
              <a:ea typeface="Arial"/>
              <a:cs typeface="Arial"/>
              <a:sym typeface="Arial"/>
            </a:endParaRPr>
          </a:p>
        </p:txBody>
      </p:sp>
      <p:cxnSp>
        <p:nvCxnSpPr>
          <p:cNvPr id="2343" name="Google Shape;2343;p73"/>
          <p:cNvCxnSpPr/>
          <p:nvPr/>
        </p:nvCxnSpPr>
        <p:spPr>
          <a:xfrm flipH="1" rot="10800000">
            <a:off x="3915525" y="21210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2344" name="Google Shape;2344;p73"/>
          <p:cNvCxnSpPr>
            <a:stCxn id="2332" idx="6"/>
          </p:cNvCxnSpPr>
          <p:nvPr/>
        </p:nvCxnSpPr>
        <p:spPr>
          <a:xfrm>
            <a:off x="1396125" y="2123725"/>
            <a:ext cx="0" cy="0"/>
          </a:xfrm>
          <a:prstGeom prst="straightConnector1">
            <a:avLst/>
          </a:prstGeom>
          <a:noFill/>
          <a:ln cap="flat" cmpd="sng" w="9525">
            <a:solidFill>
              <a:srgbClr val="424242"/>
            </a:solidFill>
            <a:prstDash val="solid"/>
            <a:round/>
            <a:headEnd len="sm" w="sm" type="none"/>
            <a:tailEnd len="sm" w="sm" type="none"/>
          </a:ln>
        </p:spPr>
      </p:cxnSp>
      <p:cxnSp>
        <p:nvCxnSpPr>
          <p:cNvPr id="2345" name="Google Shape;2345;p73"/>
          <p:cNvCxnSpPr/>
          <p:nvPr/>
        </p:nvCxnSpPr>
        <p:spPr>
          <a:xfrm flipH="1" rot="10800000">
            <a:off x="4447275" y="24720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346" name="Google Shape;2346;p73"/>
          <p:cNvSpPr/>
          <p:nvPr/>
        </p:nvSpPr>
        <p:spPr>
          <a:xfrm>
            <a:off x="4249575" y="28362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endParaRPr b="0" i="0" sz="800" u="none" cap="none" strike="noStrike">
              <a:solidFill>
                <a:srgbClr val="000000"/>
              </a:solidFill>
              <a:latin typeface="Arial"/>
              <a:ea typeface="Arial"/>
              <a:cs typeface="Arial"/>
              <a:sym typeface="Arial"/>
            </a:endParaRPr>
          </a:p>
        </p:txBody>
      </p:sp>
      <p:sp>
        <p:nvSpPr>
          <p:cNvPr id="2347" name="Google Shape;2347;p73"/>
          <p:cNvSpPr txBox="1"/>
          <p:nvPr/>
        </p:nvSpPr>
        <p:spPr>
          <a:xfrm>
            <a:off x="4215000" y="3265550"/>
            <a:ext cx="837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 </a:t>
            </a:r>
            <a:endParaRPr b="0" i="0" sz="1100" u="none" cap="none" strike="noStrike">
              <a:solidFill>
                <a:srgbClr val="000000"/>
              </a:solidFill>
              <a:latin typeface="Roboto"/>
              <a:ea typeface="Roboto"/>
              <a:cs typeface="Roboto"/>
              <a:sym typeface="Roboto"/>
            </a:endParaRPr>
          </a:p>
        </p:txBody>
      </p:sp>
      <p:sp>
        <p:nvSpPr>
          <p:cNvPr id="2348" name="Google Shape;2348;p73"/>
          <p:cNvSpPr txBox="1"/>
          <p:nvPr/>
        </p:nvSpPr>
        <p:spPr>
          <a:xfrm>
            <a:off x="1634925" y="3211825"/>
            <a:ext cx="98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Parameters </a:t>
            </a:r>
            <a:endParaRPr b="0" i="0" sz="1100" u="none" cap="none" strike="noStrike">
              <a:solidFill>
                <a:srgbClr val="000000"/>
              </a:solidFill>
              <a:latin typeface="Roboto"/>
              <a:ea typeface="Roboto"/>
              <a:cs typeface="Roboto"/>
              <a:sym typeface="Roboto"/>
            </a:endParaRPr>
          </a:p>
        </p:txBody>
      </p:sp>
      <p:sp>
        <p:nvSpPr>
          <p:cNvPr id="2349" name="Google Shape;2349;p73"/>
          <p:cNvSpPr txBox="1"/>
          <p:nvPr/>
        </p:nvSpPr>
        <p:spPr>
          <a:xfrm>
            <a:off x="215750" y="901800"/>
            <a:ext cx="8288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apply the chain rule to </a:t>
            </a:r>
            <a:r>
              <a:rPr b="1" i="0" lang="en-GB" sz="1400" u="none" cap="none" strike="noStrike">
                <a:solidFill>
                  <a:srgbClr val="000000"/>
                </a:solidFill>
                <a:latin typeface="Roboto"/>
                <a:ea typeface="Roboto"/>
                <a:cs typeface="Roboto"/>
                <a:sym typeface="Roboto"/>
              </a:rPr>
              <a:t>arbitrarily long</a:t>
            </a:r>
            <a:r>
              <a:rPr b="0" i="0" lang="en-GB" sz="1400" u="none" cap="none" strike="noStrike">
                <a:solidFill>
                  <a:srgbClr val="000000"/>
                </a:solidFill>
                <a:latin typeface="Roboto"/>
                <a:ea typeface="Roboto"/>
                <a:cs typeface="Roboto"/>
                <a:sym typeface="Roboto"/>
              </a:rPr>
              <a:t> chains of computations:</a:t>
            </a:r>
            <a:endParaRPr b="0" i="0" sz="1400" u="none" cap="none" strike="noStrike">
              <a:solidFill>
                <a:srgbClr val="000000"/>
              </a:solidFill>
              <a:latin typeface="Roboto"/>
              <a:ea typeface="Roboto"/>
              <a:cs typeface="Roboto"/>
              <a:sym typeface="Roboto"/>
            </a:endParaRPr>
          </a:p>
        </p:txBody>
      </p:sp>
      <p:sp>
        <p:nvSpPr>
          <p:cNvPr id="2350" name="Google Shape;2350;p73"/>
          <p:cNvSpPr/>
          <p:nvPr/>
        </p:nvSpPr>
        <p:spPr>
          <a:xfrm>
            <a:off x="24731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(3)</a:t>
            </a:r>
            <a:endParaRPr b="0" baseline="30000" i="0" sz="1200" u="none" cap="none" strike="noStrike">
              <a:solidFill>
                <a:srgbClr val="000000"/>
              </a:solidFill>
              <a:latin typeface="Arial"/>
              <a:ea typeface="Arial"/>
              <a:cs typeface="Arial"/>
              <a:sym typeface="Arial"/>
            </a:endParaRPr>
          </a:p>
        </p:txBody>
      </p:sp>
      <p:cxnSp>
        <p:nvCxnSpPr>
          <p:cNvPr id="2351" name="Google Shape;2351;p73"/>
          <p:cNvCxnSpPr/>
          <p:nvPr/>
        </p:nvCxnSpPr>
        <p:spPr>
          <a:xfrm flipH="1" rot="10800000">
            <a:off x="2770875" y="23958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352" name="Google Shape;2352;p73"/>
          <p:cNvCxnSpPr/>
          <p:nvPr/>
        </p:nvCxnSpPr>
        <p:spPr>
          <a:xfrm flipH="1" rot="10800000">
            <a:off x="2239125"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353" name="Google Shape;2353;p73"/>
          <p:cNvSpPr/>
          <p:nvPr/>
        </p:nvSpPr>
        <p:spPr>
          <a:xfrm>
            <a:off x="26060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sp>
        <p:nvSpPr>
          <p:cNvPr id="2354" name="Google Shape;2354;p73"/>
          <p:cNvSpPr/>
          <p:nvPr/>
        </p:nvSpPr>
        <p:spPr>
          <a:xfrm>
            <a:off x="33113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(4)</a:t>
            </a:r>
            <a:endParaRPr b="0" baseline="30000" i="0" sz="1200" u="none" cap="none" strike="noStrike">
              <a:solidFill>
                <a:srgbClr val="000000"/>
              </a:solidFill>
              <a:latin typeface="Arial"/>
              <a:ea typeface="Arial"/>
              <a:cs typeface="Arial"/>
              <a:sym typeface="Arial"/>
            </a:endParaRPr>
          </a:p>
        </p:txBody>
      </p:sp>
      <p:cxnSp>
        <p:nvCxnSpPr>
          <p:cNvPr id="2355" name="Google Shape;2355;p73"/>
          <p:cNvCxnSpPr/>
          <p:nvPr/>
        </p:nvCxnSpPr>
        <p:spPr>
          <a:xfrm flipH="1" rot="10800000">
            <a:off x="3609075" y="23958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356" name="Google Shape;2356;p73"/>
          <p:cNvCxnSpPr/>
          <p:nvPr/>
        </p:nvCxnSpPr>
        <p:spPr>
          <a:xfrm flipH="1" rot="10800000">
            <a:off x="3077325"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357" name="Google Shape;2357;p73"/>
          <p:cNvSpPr/>
          <p:nvPr/>
        </p:nvSpPr>
        <p:spPr>
          <a:xfrm>
            <a:off x="34442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4</a:t>
            </a:r>
            <a:endParaRPr b="0" i="0" sz="800" u="none" cap="none" strike="noStrike">
              <a:solidFill>
                <a:srgbClr val="000000"/>
              </a:solidFill>
              <a:latin typeface="Arial"/>
              <a:ea typeface="Arial"/>
              <a:cs typeface="Arial"/>
              <a:sym typeface="Arial"/>
            </a:endParaRPr>
          </a:p>
        </p:txBody>
      </p:sp>
      <p:pic>
        <p:nvPicPr>
          <p:cNvPr descr="\frac{\partial L}{\partial w_1} = \frac{\partial f^{(1)}}{\partial w_1}\; \frac{\partial f^{(2)}}{\partial f^{(1)}} \;  \frac{\partial f^{(3)}}{\partial f^{(2)}} \; \frac{\partial f^{(4)}}{\partial f^{(3)}}  \frac{\partial L}{\partial f^{(4)}}" id="2358" name="Google Shape;2358;p73"/>
          <p:cNvPicPr preferRelativeResize="0"/>
          <p:nvPr/>
        </p:nvPicPr>
        <p:blipFill rotWithShape="1">
          <a:blip r:embed="rId3">
            <a:alphaModFix/>
          </a:blip>
          <a:srcRect b="0" l="0" r="0" t="0"/>
          <a:stretch/>
        </p:blipFill>
        <p:spPr>
          <a:xfrm>
            <a:off x="5145619" y="1674575"/>
            <a:ext cx="3779226" cy="602700"/>
          </a:xfrm>
          <a:prstGeom prst="rect">
            <a:avLst/>
          </a:prstGeom>
          <a:noFill/>
          <a:ln>
            <a:noFill/>
          </a:ln>
        </p:spPr>
      </p:pic>
      <p:pic>
        <p:nvPicPr>
          <p:cNvPr descr="\frac{\partial L}{\partial w_2} = \frac{\partial f^{(2)}}{\partial w_2} \;  \frac{\partial f^{(3)}}{\partial f^{(2)}} \; \frac{\partial f^{(4)}}{\partial f^{(3)}}  \frac{\partial L}{\partial f^{(4)}}" id="2359" name="Google Shape;2359;p73"/>
          <p:cNvPicPr preferRelativeResize="0"/>
          <p:nvPr/>
        </p:nvPicPr>
        <p:blipFill rotWithShape="1">
          <a:blip r:embed="rId4">
            <a:alphaModFix/>
          </a:blip>
          <a:srcRect b="0" l="0" r="0" t="0"/>
          <a:stretch/>
        </p:blipFill>
        <p:spPr>
          <a:xfrm>
            <a:off x="5120625" y="2472025"/>
            <a:ext cx="3142009" cy="602700"/>
          </a:xfrm>
          <a:prstGeom prst="rect">
            <a:avLst/>
          </a:prstGeom>
          <a:noFill/>
          <a:ln>
            <a:noFill/>
          </a:ln>
        </p:spPr>
      </p:pic>
      <p:pic>
        <p:nvPicPr>
          <p:cNvPr descr="\frac{\partial L}{\partial w_3} =  \frac{\partial f^{(3)}}{\partial w_3} \; \frac{\partial f^{(4)}}{\partial f^{(3)}}  \frac{\partial L}{\partial f^{(4)}}" id="2360" name="Google Shape;2360;p73"/>
          <p:cNvPicPr preferRelativeResize="0"/>
          <p:nvPr/>
        </p:nvPicPr>
        <p:blipFill rotWithShape="1">
          <a:blip r:embed="rId5">
            <a:alphaModFix/>
          </a:blip>
          <a:srcRect b="0" l="0" r="0" t="0"/>
          <a:stretch/>
        </p:blipFill>
        <p:spPr>
          <a:xfrm>
            <a:off x="5120625" y="3300150"/>
            <a:ext cx="2624676" cy="631575"/>
          </a:xfrm>
          <a:prstGeom prst="rect">
            <a:avLst/>
          </a:prstGeom>
          <a:noFill/>
          <a:ln>
            <a:noFill/>
          </a:ln>
        </p:spPr>
      </p:pic>
      <p:pic>
        <p:nvPicPr>
          <p:cNvPr descr="\frac{\partial L}{\partial w_4} =  \frac{\partial f^{(4)}}{\partial w_4}  \frac{\partial L}{\partial f^{(4)}}" id="2361" name="Google Shape;2361;p73"/>
          <p:cNvPicPr preferRelativeResize="0"/>
          <p:nvPr/>
        </p:nvPicPr>
        <p:blipFill rotWithShape="1">
          <a:blip r:embed="rId6">
            <a:alphaModFix/>
          </a:blip>
          <a:srcRect b="0" l="0" r="0" t="0"/>
          <a:stretch/>
        </p:blipFill>
        <p:spPr>
          <a:xfrm>
            <a:off x="5095350" y="4157150"/>
            <a:ext cx="2144225" cy="690225"/>
          </a:xfrm>
          <a:prstGeom prst="rect">
            <a:avLst/>
          </a:prstGeom>
          <a:noFill/>
          <a:ln>
            <a:noFill/>
          </a:ln>
        </p:spPr>
      </p:pic>
      <p:sp>
        <p:nvSpPr>
          <p:cNvPr id="2362" name="Google Shape;2362;p73"/>
          <p:cNvSpPr txBox="1"/>
          <p:nvPr/>
        </p:nvSpPr>
        <p:spPr>
          <a:xfrm>
            <a:off x="315775" y="4032775"/>
            <a:ext cx="4401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number of </a:t>
            </a:r>
            <a:r>
              <a:rPr b="1" i="0" lang="en-GB" sz="1400" u="none" cap="none" strike="noStrike">
                <a:solidFill>
                  <a:srgbClr val="000000"/>
                </a:solidFill>
                <a:latin typeface="Roboto"/>
                <a:ea typeface="Roboto"/>
                <a:cs typeface="Roboto"/>
                <a:sym typeface="Roboto"/>
              </a:rPr>
              <a:t>redundant computations</a:t>
            </a:r>
            <a:r>
              <a:rPr b="0" i="0" lang="en-GB" sz="1400" u="none" cap="none" strike="noStrike">
                <a:solidFill>
                  <a:srgbClr val="000000"/>
                </a:solidFill>
                <a:latin typeface="Roboto"/>
                <a:ea typeface="Roboto"/>
                <a:cs typeface="Roboto"/>
                <a:sym typeface="Roboto"/>
              </a:rPr>
              <a:t> increases significantly with depth.</a:t>
            </a:r>
            <a:endParaRPr b="0" i="0" sz="1400" u="none" cap="none" strike="noStrike">
              <a:solidFill>
                <a:srgbClr val="000000"/>
              </a:solidFill>
              <a:latin typeface="Roboto"/>
              <a:ea typeface="Roboto"/>
              <a:cs typeface="Roboto"/>
              <a:sym typeface="Roboto"/>
            </a:endParaRPr>
          </a:p>
        </p:txBody>
      </p:sp>
      <p:sp>
        <p:nvSpPr>
          <p:cNvPr id="2363" name="Google Shape;2363;p7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1"/>
                                        </p:tgtEl>
                                        <p:attrNameLst>
                                          <p:attrName>style.visibility</p:attrName>
                                        </p:attrNameLst>
                                      </p:cBhvr>
                                      <p:to>
                                        <p:strVal val="visible"/>
                                      </p:to>
                                    </p:set>
                                    <p:animEffect filter="fade" transition="in">
                                      <p:cBhvr>
                                        <p:cTn dur="1000"/>
                                        <p:tgtEl>
                                          <p:spTgt spid="2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0"/>
                                        </p:tgtEl>
                                        <p:attrNameLst>
                                          <p:attrName>style.visibility</p:attrName>
                                        </p:attrNameLst>
                                      </p:cBhvr>
                                      <p:to>
                                        <p:strVal val="visible"/>
                                      </p:to>
                                    </p:set>
                                    <p:animEffect filter="fade" transition="in">
                                      <p:cBhvr>
                                        <p:cTn dur="1000"/>
                                        <p:tgtEl>
                                          <p:spTgt spid="2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9"/>
                                        </p:tgtEl>
                                        <p:attrNameLst>
                                          <p:attrName>style.visibility</p:attrName>
                                        </p:attrNameLst>
                                      </p:cBhvr>
                                      <p:to>
                                        <p:strVal val="visible"/>
                                      </p:to>
                                    </p:set>
                                    <p:animEffect filter="fade" transition="in">
                                      <p:cBhvr>
                                        <p:cTn dur="1000"/>
                                        <p:tgtEl>
                                          <p:spTgt spid="2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8"/>
                                        </p:tgtEl>
                                        <p:attrNameLst>
                                          <p:attrName>style.visibility</p:attrName>
                                        </p:attrNameLst>
                                      </p:cBhvr>
                                      <p:to>
                                        <p:strVal val="visible"/>
                                      </p:to>
                                    </p:set>
                                    <p:animEffect filter="fade" transition="in">
                                      <p:cBhvr>
                                        <p:cTn dur="1000"/>
                                        <p:tgtEl>
                                          <p:spTgt spid="2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7"/>
                                        </p:tgtEl>
                                        <p:attrNameLst>
                                          <p:attrName>style.visibility</p:attrName>
                                        </p:attrNameLst>
                                      </p:cBhvr>
                                      <p:to>
                                        <p:strVal val="visible"/>
                                      </p:to>
                                    </p:set>
                                    <p:animEffect filter="fade" transition="in">
                                      <p:cBhvr>
                                        <p:cTn dur="1000"/>
                                        <p:tgtEl>
                                          <p:spTgt spid="2327"/>
                                        </p:tgtEl>
                                      </p:cBhvr>
                                    </p:animEffect>
                                  </p:childTnLst>
                                </p:cTn>
                              </p:par>
                              <p:par>
                                <p:cTn fill="hold" nodeType="withEffect" presetClass="entr" presetID="10" presetSubtype="0">
                                  <p:stCondLst>
                                    <p:cond delay="0"/>
                                  </p:stCondLst>
                                  <p:childTnLst>
                                    <p:set>
                                      <p:cBhvr>
                                        <p:cTn dur="1" fill="hold">
                                          <p:stCondLst>
                                            <p:cond delay="0"/>
                                          </p:stCondLst>
                                        </p:cTn>
                                        <p:tgtEl>
                                          <p:spTgt spid="2328"/>
                                        </p:tgtEl>
                                        <p:attrNameLst>
                                          <p:attrName>style.visibility</p:attrName>
                                        </p:attrNameLst>
                                      </p:cBhvr>
                                      <p:to>
                                        <p:strVal val="visible"/>
                                      </p:to>
                                    </p:set>
                                    <p:animEffect filter="fade" transition="in">
                                      <p:cBhvr>
                                        <p:cTn dur="1000"/>
                                        <p:tgtEl>
                                          <p:spTgt spid="2328"/>
                                        </p:tgtEl>
                                      </p:cBhvr>
                                    </p:animEffect>
                                  </p:childTnLst>
                                </p:cTn>
                              </p:par>
                              <p:par>
                                <p:cTn fill="hold" nodeType="withEffect" presetClass="entr" presetID="10" presetSubtype="0">
                                  <p:stCondLst>
                                    <p:cond delay="0"/>
                                  </p:stCondLst>
                                  <p:childTnLst>
                                    <p:set>
                                      <p:cBhvr>
                                        <p:cTn dur="1" fill="hold">
                                          <p:stCondLst>
                                            <p:cond delay="0"/>
                                          </p:stCondLst>
                                        </p:cTn>
                                        <p:tgtEl>
                                          <p:spTgt spid="2329"/>
                                        </p:tgtEl>
                                        <p:attrNameLst>
                                          <p:attrName>style.visibility</p:attrName>
                                        </p:attrNameLst>
                                      </p:cBhvr>
                                      <p:to>
                                        <p:strVal val="visible"/>
                                      </p:to>
                                    </p:set>
                                    <p:animEffect filter="fade" transition="in">
                                      <p:cBhvr>
                                        <p:cTn dur="1000"/>
                                        <p:tgtEl>
                                          <p:spTgt spid="2329"/>
                                        </p:tgtEl>
                                      </p:cBhvr>
                                    </p:animEffect>
                                  </p:childTnLst>
                                </p:cTn>
                              </p:par>
                              <p:par>
                                <p:cTn fill="hold" nodeType="withEffect" presetClass="entr" presetID="10" presetSubtype="0">
                                  <p:stCondLst>
                                    <p:cond delay="0"/>
                                  </p:stCondLst>
                                  <p:childTnLst>
                                    <p:set>
                                      <p:cBhvr>
                                        <p:cTn dur="1" fill="hold">
                                          <p:stCondLst>
                                            <p:cond delay="0"/>
                                          </p:stCondLst>
                                        </p:cTn>
                                        <p:tgtEl>
                                          <p:spTgt spid="2330"/>
                                        </p:tgtEl>
                                        <p:attrNameLst>
                                          <p:attrName>style.visibility</p:attrName>
                                        </p:attrNameLst>
                                      </p:cBhvr>
                                      <p:to>
                                        <p:strVal val="visible"/>
                                      </p:to>
                                    </p:set>
                                    <p:animEffect filter="fade" transition="in">
                                      <p:cBhvr>
                                        <p:cTn dur="1000"/>
                                        <p:tgtEl>
                                          <p:spTgt spid="2330"/>
                                        </p:tgtEl>
                                      </p:cBhvr>
                                    </p:animEffect>
                                  </p:childTnLst>
                                </p:cTn>
                              </p:par>
                              <p:par>
                                <p:cTn fill="hold" nodeType="withEffect" presetClass="entr" presetID="10" presetSubtype="0">
                                  <p:stCondLst>
                                    <p:cond delay="0"/>
                                  </p:stCondLst>
                                  <p:childTnLst>
                                    <p:set>
                                      <p:cBhvr>
                                        <p:cTn dur="1" fill="hold">
                                          <p:stCondLst>
                                            <p:cond delay="0"/>
                                          </p:stCondLst>
                                        </p:cTn>
                                        <p:tgtEl>
                                          <p:spTgt spid="2362"/>
                                        </p:tgtEl>
                                        <p:attrNameLst>
                                          <p:attrName>style.visibility</p:attrName>
                                        </p:attrNameLst>
                                      </p:cBhvr>
                                      <p:to>
                                        <p:strVal val="visible"/>
                                      </p:to>
                                    </p:set>
                                    <p:animEffect filter="fade" transition="in">
                                      <p:cBhvr>
                                        <p:cTn dur="1000"/>
                                        <p:tgtEl>
                                          <p:spTgt spid="2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367" name="Shape 2367"/>
        <p:cNvGrpSpPr/>
        <p:nvPr/>
      </p:nvGrpSpPr>
      <p:grpSpPr>
        <a:xfrm>
          <a:off x="0" y="0"/>
          <a:ext cx="0" cy="0"/>
          <a:chOff x="0" y="0"/>
          <a:chExt cx="0" cy="0"/>
        </a:xfrm>
      </p:grpSpPr>
      <p:sp>
        <p:nvSpPr>
          <p:cNvPr id="2368" name="Google Shape;2368;p74"/>
          <p:cNvSpPr/>
          <p:nvPr/>
        </p:nvSpPr>
        <p:spPr>
          <a:xfrm>
            <a:off x="334475" y="3758625"/>
            <a:ext cx="4341600" cy="8400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74"/>
          <p:cNvSpPr/>
          <p:nvPr/>
        </p:nvSpPr>
        <p:spPr>
          <a:xfrm>
            <a:off x="7092500" y="1508488"/>
            <a:ext cx="18711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74"/>
          <p:cNvSpPr/>
          <p:nvPr/>
        </p:nvSpPr>
        <p:spPr>
          <a:xfrm>
            <a:off x="6504375" y="2368725"/>
            <a:ext cx="18711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74"/>
          <p:cNvSpPr/>
          <p:nvPr/>
        </p:nvSpPr>
        <p:spPr>
          <a:xfrm>
            <a:off x="6529650" y="3237925"/>
            <a:ext cx="13398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74"/>
          <p:cNvSpPr/>
          <p:nvPr/>
        </p:nvSpPr>
        <p:spPr>
          <a:xfrm>
            <a:off x="6649250" y="4121175"/>
            <a:ext cx="6825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7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Backpropagation</a:t>
            </a:r>
            <a:endParaRPr sz="2600"/>
          </a:p>
        </p:txBody>
      </p:sp>
      <p:sp>
        <p:nvSpPr>
          <p:cNvPr id="2374" name="Google Shape;2374;p74"/>
          <p:cNvSpPr/>
          <p:nvPr/>
        </p:nvSpPr>
        <p:spPr>
          <a:xfrm>
            <a:off x="7967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(1)</a:t>
            </a:r>
            <a:endParaRPr b="0" baseline="30000" i="0" sz="1200" u="none" cap="none" strike="noStrike">
              <a:solidFill>
                <a:srgbClr val="000000"/>
              </a:solidFill>
              <a:latin typeface="Arial"/>
              <a:ea typeface="Arial"/>
              <a:cs typeface="Arial"/>
              <a:sym typeface="Arial"/>
            </a:endParaRPr>
          </a:p>
        </p:txBody>
      </p:sp>
      <p:cxnSp>
        <p:nvCxnSpPr>
          <p:cNvPr id="2375" name="Google Shape;2375;p74"/>
          <p:cNvCxnSpPr/>
          <p:nvPr/>
        </p:nvCxnSpPr>
        <p:spPr>
          <a:xfrm flipH="1" rot="10800000">
            <a:off x="1094475" y="2395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376" name="Google Shape;2376;p74"/>
          <p:cNvSpPr/>
          <p:nvPr/>
        </p:nvSpPr>
        <p:spPr>
          <a:xfrm>
            <a:off x="167625"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endParaRPr b="1" i="0" sz="1600" u="none" cap="none" strike="noStrike">
              <a:solidFill>
                <a:srgbClr val="000000"/>
              </a:solidFill>
              <a:latin typeface="Arial"/>
              <a:ea typeface="Arial"/>
              <a:cs typeface="Arial"/>
              <a:sym typeface="Arial"/>
            </a:endParaRPr>
          </a:p>
        </p:txBody>
      </p:sp>
      <p:cxnSp>
        <p:nvCxnSpPr>
          <p:cNvPr id="2377" name="Google Shape;2377;p74"/>
          <p:cNvCxnSpPr/>
          <p:nvPr/>
        </p:nvCxnSpPr>
        <p:spPr>
          <a:xfrm flipH="1" rot="10800000">
            <a:off x="578150"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378" name="Google Shape;2378;p74"/>
          <p:cNvSpPr/>
          <p:nvPr/>
        </p:nvSpPr>
        <p:spPr>
          <a:xfrm>
            <a:off x="9296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2379" name="Google Shape;2379;p74"/>
          <p:cNvSpPr txBox="1"/>
          <p:nvPr/>
        </p:nvSpPr>
        <p:spPr>
          <a:xfrm>
            <a:off x="65400" y="2277275"/>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input</a:t>
            </a:r>
            <a:endParaRPr b="0" i="0" sz="1200" u="none" cap="none" strike="noStrike">
              <a:solidFill>
                <a:srgbClr val="000000"/>
              </a:solidFill>
              <a:latin typeface="Roboto"/>
              <a:ea typeface="Roboto"/>
              <a:cs typeface="Roboto"/>
              <a:sym typeface="Roboto"/>
            </a:endParaRPr>
          </a:p>
        </p:txBody>
      </p:sp>
      <p:sp>
        <p:nvSpPr>
          <p:cNvPr id="2380" name="Google Shape;2380;p74"/>
          <p:cNvSpPr/>
          <p:nvPr/>
        </p:nvSpPr>
        <p:spPr>
          <a:xfrm>
            <a:off x="16349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(2)</a:t>
            </a:r>
            <a:endParaRPr b="0" baseline="30000" i="0" sz="1200" u="none" cap="none" strike="noStrike">
              <a:solidFill>
                <a:srgbClr val="000000"/>
              </a:solidFill>
              <a:latin typeface="Arial"/>
              <a:ea typeface="Arial"/>
              <a:cs typeface="Arial"/>
              <a:sym typeface="Arial"/>
            </a:endParaRPr>
          </a:p>
        </p:txBody>
      </p:sp>
      <p:cxnSp>
        <p:nvCxnSpPr>
          <p:cNvPr id="2381" name="Google Shape;2381;p74"/>
          <p:cNvCxnSpPr/>
          <p:nvPr/>
        </p:nvCxnSpPr>
        <p:spPr>
          <a:xfrm flipH="1" rot="10800000">
            <a:off x="1932675" y="23958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382" name="Google Shape;2382;p74"/>
          <p:cNvCxnSpPr/>
          <p:nvPr/>
        </p:nvCxnSpPr>
        <p:spPr>
          <a:xfrm flipH="1" rot="10800000">
            <a:off x="1400925"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383" name="Google Shape;2383;p74"/>
          <p:cNvSpPr/>
          <p:nvPr/>
        </p:nvSpPr>
        <p:spPr>
          <a:xfrm>
            <a:off x="17678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2384" name="Google Shape;2384;p74"/>
          <p:cNvSpPr/>
          <p:nvPr/>
        </p:nvSpPr>
        <p:spPr>
          <a:xfrm>
            <a:off x="41495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L</a:t>
            </a:r>
            <a:endParaRPr b="0" i="0" sz="1200" u="none" cap="none" strike="noStrike">
              <a:solidFill>
                <a:srgbClr val="000000"/>
              </a:solidFill>
              <a:latin typeface="Arial"/>
              <a:ea typeface="Arial"/>
              <a:cs typeface="Arial"/>
              <a:sym typeface="Arial"/>
            </a:endParaRPr>
          </a:p>
        </p:txBody>
      </p:sp>
      <p:cxnSp>
        <p:nvCxnSpPr>
          <p:cNvPr id="2385" name="Google Shape;2385;p74"/>
          <p:cNvCxnSpPr/>
          <p:nvPr/>
        </p:nvCxnSpPr>
        <p:spPr>
          <a:xfrm flipH="1" rot="10800000">
            <a:off x="3915525" y="21210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2386" name="Google Shape;2386;p74"/>
          <p:cNvCxnSpPr>
            <a:stCxn id="2374" idx="6"/>
          </p:cNvCxnSpPr>
          <p:nvPr/>
        </p:nvCxnSpPr>
        <p:spPr>
          <a:xfrm>
            <a:off x="1396125" y="2123725"/>
            <a:ext cx="0" cy="0"/>
          </a:xfrm>
          <a:prstGeom prst="straightConnector1">
            <a:avLst/>
          </a:prstGeom>
          <a:noFill/>
          <a:ln cap="flat" cmpd="sng" w="9525">
            <a:solidFill>
              <a:srgbClr val="424242"/>
            </a:solidFill>
            <a:prstDash val="solid"/>
            <a:round/>
            <a:headEnd len="sm" w="sm" type="none"/>
            <a:tailEnd len="sm" w="sm" type="none"/>
          </a:ln>
        </p:spPr>
      </p:cxnSp>
      <p:cxnSp>
        <p:nvCxnSpPr>
          <p:cNvPr id="2387" name="Google Shape;2387;p74"/>
          <p:cNvCxnSpPr/>
          <p:nvPr/>
        </p:nvCxnSpPr>
        <p:spPr>
          <a:xfrm flipH="1" rot="10800000">
            <a:off x="4447275" y="24720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388" name="Google Shape;2388;p74"/>
          <p:cNvSpPr/>
          <p:nvPr/>
        </p:nvSpPr>
        <p:spPr>
          <a:xfrm>
            <a:off x="4249575" y="28362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endParaRPr b="0" i="0" sz="800" u="none" cap="none" strike="noStrike">
              <a:solidFill>
                <a:srgbClr val="000000"/>
              </a:solidFill>
              <a:latin typeface="Arial"/>
              <a:ea typeface="Arial"/>
              <a:cs typeface="Arial"/>
              <a:sym typeface="Arial"/>
            </a:endParaRPr>
          </a:p>
        </p:txBody>
      </p:sp>
      <p:sp>
        <p:nvSpPr>
          <p:cNvPr id="2389" name="Google Shape;2389;p74"/>
          <p:cNvSpPr txBox="1"/>
          <p:nvPr/>
        </p:nvSpPr>
        <p:spPr>
          <a:xfrm>
            <a:off x="4215000" y="3265550"/>
            <a:ext cx="837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 </a:t>
            </a:r>
            <a:endParaRPr b="0" i="0" sz="1100" u="none" cap="none" strike="noStrike">
              <a:solidFill>
                <a:srgbClr val="000000"/>
              </a:solidFill>
              <a:latin typeface="Roboto"/>
              <a:ea typeface="Roboto"/>
              <a:cs typeface="Roboto"/>
              <a:sym typeface="Roboto"/>
            </a:endParaRPr>
          </a:p>
        </p:txBody>
      </p:sp>
      <p:sp>
        <p:nvSpPr>
          <p:cNvPr id="2390" name="Google Shape;2390;p74"/>
          <p:cNvSpPr txBox="1"/>
          <p:nvPr/>
        </p:nvSpPr>
        <p:spPr>
          <a:xfrm>
            <a:off x="1634925" y="3211825"/>
            <a:ext cx="98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Parameters </a:t>
            </a:r>
            <a:endParaRPr b="0" i="0" sz="1100" u="none" cap="none" strike="noStrike">
              <a:solidFill>
                <a:srgbClr val="000000"/>
              </a:solidFill>
              <a:latin typeface="Roboto"/>
              <a:ea typeface="Roboto"/>
              <a:cs typeface="Roboto"/>
              <a:sym typeface="Roboto"/>
            </a:endParaRPr>
          </a:p>
        </p:txBody>
      </p:sp>
      <p:sp>
        <p:nvSpPr>
          <p:cNvPr id="2391" name="Google Shape;2391;p74"/>
          <p:cNvSpPr txBox="1"/>
          <p:nvPr/>
        </p:nvSpPr>
        <p:spPr>
          <a:xfrm>
            <a:off x="215750" y="901800"/>
            <a:ext cx="8288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Backpropagation</a:t>
            </a:r>
            <a:r>
              <a:rPr b="0" i="0" lang="en-GB" sz="1400" u="none" cap="none" strike="noStrike">
                <a:solidFill>
                  <a:srgbClr val="000000"/>
                </a:solidFill>
                <a:latin typeface="Roboto"/>
                <a:ea typeface="Roboto"/>
                <a:cs typeface="Roboto"/>
                <a:sym typeface="Roboto"/>
              </a:rPr>
              <a:t> is an algorithm that computes the chain rule </a:t>
            </a:r>
            <a:r>
              <a:rPr b="1" i="0" lang="en-GB" sz="1400" u="none" cap="none" strike="noStrike">
                <a:solidFill>
                  <a:srgbClr val="000000"/>
                </a:solidFill>
                <a:latin typeface="Roboto"/>
                <a:ea typeface="Roboto"/>
                <a:cs typeface="Roboto"/>
                <a:sym typeface="Roboto"/>
              </a:rPr>
              <a:t>efficiently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2392" name="Google Shape;2392;p74"/>
          <p:cNvSpPr/>
          <p:nvPr/>
        </p:nvSpPr>
        <p:spPr>
          <a:xfrm>
            <a:off x="24731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(3)</a:t>
            </a:r>
            <a:endParaRPr b="0" baseline="30000" i="0" sz="1200" u="none" cap="none" strike="noStrike">
              <a:solidFill>
                <a:srgbClr val="000000"/>
              </a:solidFill>
              <a:latin typeface="Arial"/>
              <a:ea typeface="Arial"/>
              <a:cs typeface="Arial"/>
              <a:sym typeface="Arial"/>
            </a:endParaRPr>
          </a:p>
        </p:txBody>
      </p:sp>
      <p:cxnSp>
        <p:nvCxnSpPr>
          <p:cNvPr id="2393" name="Google Shape;2393;p74"/>
          <p:cNvCxnSpPr/>
          <p:nvPr/>
        </p:nvCxnSpPr>
        <p:spPr>
          <a:xfrm flipH="1" rot="10800000">
            <a:off x="2770875" y="23958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394" name="Google Shape;2394;p74"/>
          <p:cNvCxnSpPr/>
          <p:nvPr/>
        </p:nvCxnSpPr>
        <p:spPr>
          <a:xfrm flipH="1" rot="10800000">
            <a:off x="2239125"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395" name="Google Shape;2395;p74"/>
          <p:cNvSpPr/>
          <p:nvPr/>
        </p:nvSpPr>
        <p:spPr>
          <a:xfrm>
            <a:off x="26060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sp>
        <p:nvSpPr>
          <p:cNvPr id="2396" name="Google Shape;2396;p74"/>
          <p:cNvSpPr/>
          <p:nvPr/>
        </p:nvSpPr>
        <p:spPr>
          <a:xfrm>
            <a:off x="33113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(4)</a:t>
            </a:r>
            <a:endParaRPr b="0" baseline="30000" i="0" sz="1200" u="none" cap="none" strike="noStrike">
              <a:solidFill>
                <a:srgbClr val="000000"/>
              </a:solidFill>
              <a:latin typeface="Arial"/>
              <a:ea typeface="Arial"/>
              <a:cs typeface="Arial"/>
              <a:sym typeface="Arial"/>
            </a:endParaRPr>
          </a:p>
        </p:txBody>
      </p:sp>
      <p:cxnSp>
        <p:nvCxnSpPr>
          <p:cNvPr id="2397" name="Google Shape;2397;p74"/>
          <p:cNvCxnSpPr/>
          <p:nvPr/>
        </p:nvCxnSpPr>
        <p:spPr>
          <a:xfrm flipH="1" rot="10800000">
            <a:off x="3609075" y="23958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398" name="Google Shape;2398;p74"/>
          <p:cNvCxnSpPr/>
          <p:nvPr/>
        </p:nvCxnSpPr>
        <p:spPr>
          <a:xfrm flipH="1" rot="10800000">
            <a:off x="3077325"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399" name="Google Shape;2399;p74"/>
          <p:cNvSpPr/>
          <p:nvPr/>
        </p:nvSpPr>
        <p:spPr>
          <a:xfrm>
            <a:off x="34442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4</a:t>
            </a:r>
            <a:endParaRPr b="0" i="0" sz="800" u="none" cap="none" strike="noStrike">
              <a:solidFill>
                <a:srgbClr val="000000"/>
              </a:solidFill>
              <a:latin typeface="Arial"/>
              <a:ea typeface="Arial"/>
              <a:cs typeface="Arial"/>
              <a:sym typeface="Arial"/>
            </a:endParaRPr>
          </a:p>
        </p:txBody>
      </p:sp>
      <p:pic>
        <p:nvPicPr>
          <p:cNvPr descr="\frac{\partial L}{\partial w_1} = \frac{\partial f^{(1)}}{\partial w_1}\; \frac{\partial f^{(2)}}{\partial f^{(1)}} \;  \frac{\partial f^{(3)}}{\partial f^{(2)}} \; \frac{\partial f^{(4)}}{\partial f^{(3)}}  \frac{\partial L}{\partial f^{(4)}}" id="2400" name="Google Shape;2400;p74"/>
          <p:cNvPicPr preferRelativeResize="0"/>
          <p:nvPr/>
        </p:nvPicPr>
        <p:blipFill rotWithShape="1">
          <a:blip r:embed="rId3">
            <a:alphaModFix/>
          </a:blip>
          <a:srcRect b="0" l="0" r="0" t="0"/>
          <a:stretch/>
        </p:blipFill>
        <p:spPr>
          <a:xfrm>
            <a:off x="5145619" y="1674575"/>
            <a:ext cx="3779226" cy="602700"/>
          </a:xfrm>
          <a:prstGeom prst="rect">
            <a:avLst/>
          </a:prstGeom>
          <a:noFill/>
          <a:ln>
            <a:noFill/>
          </a:ln>
        </p:spPr>
      </p:pic>
      <p:pic>
        <p:nvPicPr>
          <p:cNvPr descr="\frac{\partial L}{\partial w_2} = \frac{\partial f^{(2)}}{\partial w_2} \;  \frac{\partial f^{(3)}}{\partial f^{(2)}} \; \frac{\partial f^{(4)}}{\partial f^{(3)}}  \frac{\partial L}{\partial f^{(4)}}" id="2401" name="Google Shape;2401;p74"/>
          <p:cNvPicPr preferRelativeResize="0"/>
          <p:nvPr/>
        </p:nvPicPr>
        <p:blipFill rotWithShape="1">
          <a:blip r:embed="rId4">
            <a:alphaModFix/>
          </a:blip>
          <a:srcRect b="0" l="0" r="0" t="0"/>
          <a:stretch/>
        </p:blipFill>
        <p:spPr>
          <a:xfrm>
            <a:off x="5120625" y="2472025"/>
            <a:ext cx="3142009" cy="602700"/>
          </a:xfrm>
          <a:prstGeom prst="rect">
            <a:avLst/>
          </a:prstGeom>
          <a:noFill/>
          <a:ln>
            <a:noFill/>
          </a:ln>
        </p:spPr>
      </p:pic>
      <p:pic>
        <p:nvPicPr>
          <p:cNvPr descr="\frac{\partial L}{\partial w_3} =  \frac{\partial f^{(3)}}{\partial w_3} \; \frac{\partial f^{(4)}}{\partial f^{(3)}}  \frac{\partial L}{\partial f^{(4)}}" id="2402" name="Google Shape;2402;p74"/>
          <p:cNvPicPr preferRelativeResize="0"/>
          <p:nvPr/>
        </p:nvPicPr>
        <p:blipFill rotWithShape="1">
          <a:blip r:embed="rId5">
            <a:alphaModFix/>
          </a:blip>
          <a:srcRect b="0" l="0" r="0" t="0"/>
          <a:stretch/>
        </p:blipFill>
        <p:spPr>
          <a:xfrm>
            <a:off x="5120625" y="3300150"/>
            <a:ext cx="2624676" cy="631575"/>
          </a:xfrm>
          <a:prstGeom prst="rect">
            <a:avLst/>
          </a:prstGeom>
          <a:noFill/>
          <a:ln>
            <a:noFill/>
          </a:ln>
        </p:spPr>
      </p:pic>
      <p:pic>
        <p:nvPicPr>
          <p:cNvPr descr="\frac{\partial L}{\partial w_4} =  \frac{\partial f^{(4)}}{\partial w_4}  \frac{\partial L}{\partial f^{(4)}}" id="2403" name="Google Shape;2403;p74"/>
          <p:cNvPicPr preferRelativeResize="0"/>
          <p:nvPr/>
        </p:nvPicPr>
        <p:blipFill rotWithShape="1">
          <a:blip r:embed="rId6">
            <a:alphaModFix/>
          </a:blip>
          <a:srcRect b="0" l="0" r="0" t="0"/>
          <a:stretch/>
        </p:blipFill>
        <p:spPr>
          <a:xfrm>
            <a:off x="5095350" y="4157150"/>
            <a:ext cx="2144225" cy="690225"/>
          </a:xfrm>
          <a:prstGeom prst="rect">
            <a:avLst/>
          </a:prstGeom>
          <a:noFill/>
          <a:ln>
            <a:noFill/>
          </a:ln>
        </p:spPr>
      </p:pic>
      <p:sp>
        <p:nvSpPr>
          <p:cNvPr id="2404" name="Google Shape;2404;p74"/>
          <p:cNvSpPr txBox="1"/>
          <p:nvPr/>
        </p:nvSpPr>
        <p:spPr>
          <a:xfrm>
            <a:off x="310800" y="3767550"/>
            <a:ext cx="4401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Backpropagation is a </a:t>
            </a:r>
            <a:r>
              <a:rPr b="1" i="0" lang="en-GB" sz="1400" u="none" cap="none" strike="noStrike">
                <a:solidFill>
                  <a:srgbClr val="000000"/>
                </a:solidFill>
                <a:latin typeface="Roboto"/>
                <a:ea typeface="Roboto"/>
                <a:cs typeface="Roboto"/>
                <a:sym typeface="Roboto"/>
              </a:rPr>
              <a:t>dynamic programming</a:t>
            </a:r>
            <a:r>
              <a:rPr b="0" i="0" lang="en-GB" sz="1400" u="none" cap="none" strike="noStrike">
                <a:solidFill>
                  <a:srgbClr val="000000"/>
                </a:solidFill>
                <a:latin typeface="Roboto"/>
                <a:ea typeface="Roboto"/>
                <a:cs typeface="Roboto"/>
                <a:sym typeface="Roboto"/>
              </a:rPr>
              <a:t> algorithm that </a:t>
            </a:r>
            <a:r>
              <a:rPr b="1" i="0" lang="en-GB" sz="1400" u="none" cap="none" strike="noStrike">
                <a:solidFill>
                  <a:srgbClr val="000000"/>
                </a:solidFill>
                <a:latin typeface="Roboto"/>
                <a:ea typeface="Roboto"/>
                <a:cs typeface="Roboto"/>
                <a:sym typeface="Roboto"/>
              </a:rPr>
              <a:t>saves</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reuses</a:t>
            </a:r>
            <a:r>
              <a:rPr b="0" i="0" lang="en-GB" sz="1400" u="none" cap="none" strike="noStrike">
                <a:solidFill>
                  <a:srgbClr val="000000"/>
                </a:solidFill>
                <a:latin typeface="Roboto"/>
                <a:ea typeface="Roboto"/>
                <a:cs typeface="Roboto"/>
                <a:sym typeface="Roboto"/>
              </a:rPr>
              <a:t> some </a:t>
            </a:r>
            <a:r>
              <a:rPr b="1" i="0" lang="en-GB" sz="1400" u="none" cap="none" strike="noStrike">
                <a:solidFill>
                  <a:srgbClr val="000000"/>
                </a:solidFill>
                <a:latin typeface="Roboto"/>
                <a:ea typeface="Roboto"/>
                <a:cs typeface="Roboto"/>
                <a:sym typeface="Roboto"/>
              </a:rPr>
              <a:t>computations</a:t>
            </a:r>
            <a:r>
              <a:rPr b="0" i="0" lang="en-GB" sz="1400" u="none" cap="none" strike="noStrike">
                <a:solidFill>
                  <a:srgbClr val="000000"/>
                </a:solidFill>
                <a:latin typeface="Roboto"/>
                <a:ea typeface="Roboto"/>
                <a:cs typeface="Roboto"/>
                <a:sym typeface="Roboto"/>
              </a:rPr>
              <a:t> to compute the gradient </a:t>
            </a:r>
            <a:r>
              <a:rPr b="1" i="0" lang="en-GB" sz="1400" u="none" cap="none" strike="noStrike">
                <a:solidFill>
                  <a:srgbClr val="000000"/>
                </a:solidFill>
                <a:latin typeface="Roboto"/>
                <a:ea typeface="Roboto"/>
                <a:cs typeface="Roboto"/>
                <a:sym typeface="Roboto"/>
              </a:rPr>
              <a:t>efficiently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2405" name="Google Shape;2405;p74"/>
          <p:cNvSpPr txBox="1"/>
          <p:nvPr/>
        </p:nvSpPr>
        <p:spPr>
          <a:xfrm>
            <a:off x="310800" y="4653925"/>
            <a:ext cx="454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In which order is convenient to do the computations?</a:t>
            </a:r>
            <a:endParaRPr b="0" i="1" sz="1400" u="none" cap="none" strike="noStrike">
              <a:solidFill>
                <a:srgbClr val="000000"/>
              </a:solidFill>
              <a:latin typeface="Roboto"/>
              <a:ea typeface="Roboto"/>
              <a:cs typeface="Roboto"/>
              <a:sym typeface="Roboto"/>
            </a:endParaRPr>
          </a:p>
        </p:txBody>
      </p:sp>
      <p:sp>
        <p:nvSpPr>
          <p:cNvPr id="2406" name="Google Shape;2406;p7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5"/>
                                        </p:tgtEl>
                                        <p:attrNameLst>
                                          <p:attrName>style.visibility</p:attrName>
                                        </p:attrNameLst>
                                      </p:cBhvr>
                                      <p:to>
                                        <p:strVal val="visible"/>
                                      </p:to>
                                    </p:set>
                                    <p:animEffect filter="fade" transition="in">
                                      <p:cBhvr>
                                        <p:cTn dur="1000"/>
                                        <p:tgtEl>
                                          <p:spTgt spid="2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410" name="Shape 2410"/>
        <p:cNvGrpSpPr/>
        <p:nvPr/>
      </p:nvGrpSpPr>
      <p:grpSpPr>
        <a:xfrm>
          <a:off x="0" y="0"/>
          <a:ext cx="0" cy="0"/>
          <a:chOff x="0" y="0"/>
          <a:chExt cx="0" cy="0"/>
        </a:xfrm>
      </p:grpSpPr>
      <p:sp>
        <p:nvSpPr>
          <p:cNvPr id="2411" name="Google Shape;2411;p7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Backpropagation</a:t>
            </a:r>
            <a:endParaRPr sz="2600"/>
          </a:p>
        </p:txBody>
      </p:sp>
      <p:sp>
        <p:nvSpPr>
          <p:cNvPr id="2412" name="Google Shape;2412;p75"/>
          <p:cNvSpPr/>
          <p:nvPr/>
        </p:nvSpPr>
        <p:spPr>
          <a:xfrm>
            <a:off x="7967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(1)</a:t>
            </a:r>
            <a:endParaRPr b="0" baseline="30000" i="0" sz="1200" u="none" cap="none" strike="noStrike">
              <a:solidFill>
                <a:srgbClr val="000000"/>
              </a:solidFill>
              <a:latin typeface="Arial"/>
              <a:ea typeface="Arial"/>
              <a:cs typeface="Arial"/>
              <a:sym typeface="Arial"/>
            </a:endParaRPr>
          </a:p>
        </p:txBody>
      </p:sp>
      <p:cxnSp>
        <p:nvCxnSpPr>
          <p:cNvPr id="2413" name="Google Shape;2413;p75"/>
          <p:cNvCxnSpPr/>
          <p:nvPr/>
        </p:nvCxnSpPr>
        <p:spPr>
          <a:xfrm flipH="1" rot="10800000">
            <a:off x="1094475" y="19386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414" name="Google Shape;2414;p75"/>
          <p:cNvSpPr/>
          <p:nvPr/>
        </p:nvSpPr>
        <p:spPr>
          <a:xfrm>
            <a:off x="167625" y="1475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endParaRPr b="1" i="0" sz="1600" u="none" cap="none" strike="noStrike">
              <a:solidFill>
                <a:srgbClr val="000000"/>
              </a:solidFill>
              <a:latin typeface="Arial"/>
              <a:ea typeface="Arial"/>
              <a:cs typeface="Arial"/>
              <a:sym typeface="Arial"/>
            </a:endParaRPr>
          </a:p>
        </p:txBody>
      </p:sp>
      <p:cxnSp>
        <p:nvCxnSpPr>
          <p:cNvPr id="2415" name="Google Shape;2415;p75"/>
          <p:cNvCxnSpPr/>
          <p:nvPr/>
        </p:nvCxnSpPr>
        <p:spPr>
          <a:xfrm flipH="1" rot="10800000">
            <a:off x="578150"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416" name="Google Shape;2416;p75"/>
          <p:cNvSpPr/>
          <p:nvPr/>
        </p:nvSpPr>
        <p:spPr>
          <a:xfrm>
            <a:off x="9296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2417" name="Google Shape;2417;p75"/>
          <p:cNvSpPr txBox="1"/>
          <p:nvPr/>
        </p:nvSpPr>
        <p:spPr>
          <a:xfrm>
            <a:off x="65400" y="1820075"/>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input</a:t>
            </a:r>
            <a:endParaRPr b="0" i="0" sz="1200" u="none" cap="none" strike="noStrike">
              <a:solidFill>
                <a:srgbClr val="000000"/>
              </a:solidFill>
              <a:latin typeface="Roboto"/>
              <a:ea typeface="Roboto"/>
              <a:cs typeface="Roboto"/>
              <a:sym typeface="Roboto"/>
            </a:endParaRPr>
          </a:p>
        </p:txBody>
      </p:sp>
      <p:sp>
        <p:nvSpPr>
          <p:cNvPr id="2418" name="Google Shape;2418;p75"/>
          <p:cNvSpPr/>
          <p:nvPr/>
        </p:nvSpPr>
        <p:spPr>
          <a:xfrm>
            <a:off x="16349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(2)</a:t>
            </a:r>
            <a:endParaRPr b="0" baseline="30000" i="0" sz="1200" u="none" cap="none" strike="noStrike">
              <a:solidFill>
                <a:srgbClr val="000000"/>
              </a:solidFill>
              <a:latin typeface="Arial"/>
              <a:ea typeface="Arial"/>
              <a:cs typeface="Arial"/>
              <a:sym typeface="Arial"/>
            </a:endParaRPr>
          </a:p>
        </p:txBody>
      </p:sp>
      <p:cxnSp>
        <p:nvCxnSpPr>
          <p:cNvPr id="2419" name="Google Shape;2419;p75"/>
          <p:cNvCxnSpPr/>
          <p:nvPr/>
        </p:nvCxnSpPr>
        <p:spPr>
          <a:xfrm flipH="1" rot="10800000">
            <a:off x="19326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420" name="Google Shape;2420;p75"/>
          <p:cNvCxnSpPr/>
          <p:nvPr/>
        </p:nvCxnSpPr>
        <p:spPr>
          <a:xfrm flipH="1" rot="10800000">
            <a:off x="14009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421" name="Google Shape;2421;p75"/>
          <p:cNvSpPr/>
          <p:nvPr/>
        </p:nvSpPr>
        <p:spPr>
          <a:xfrm>
            <a:off x="17678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2422" name="Google Shape;2422;p75"/>
          <p:cNvSpPr/>
          <p:nvPr/>
        </p:nvSpPr>
        <p:spPr>
          <a:xfrm>
            <a:off x="41495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L</a:t>
            </a:r>
            <a:endParaRPr b="0" i="0" sz="1200" u="none" cap="none" strike="noStrike">
              <a:solidFill>
                <a:srgbClr val="000000"/>
              </a:solidFill>
              <a:latin typeface="Arial"/>
              <a:ea typeface="Arial"/>
              <a:cs typeface="Arial"/>
              <a:sym typeface="Arial"/>
            </a:endParaRPr>
          </a:p>
        </p:txBody>
      </p:sp>
      <p:cxnSp>
        <p:nvCxnSpPr>
          <p:cNvPr id="2423" name="Google Shape;2423;p75"/>
          <p:cNvCxnSpPr/>
          <p:nvPr/>
        </p:nvCxnSpPr>
        <p:spPr>
          <a:xfrm flipH="1" rot="10800000">
            <a:off x="3915525" y="16638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2424" name="Google Shape;2424;p75"/>
          <p:cNvCxnSpPr>
            <a:stCxn id="2412" idx="6"/>
          </p:cNvCxnSpPr>
          <p:nvPr/>
        </p:nvCxnSpPr>
        <p:spPr>
          <a:xfrm>
            <a:off x="1396125" y="1666525"/>
            <a:ext cx="0" cy="0"/>
          </a:xfrm>
          <a:prstGeom prst="straightConnector1">
            <a:avLst/>
          </a:prstGeom>
          <a:noFill/>
          <a:ln cap="flat" cmpd="sng" w="9525">
            <a:solidFill>
              <a:srgbClr val="424242"/>
            </a:solidFill>
            <a:prstDash val="solid"/>
            <a:round/>
            <a:headEnd len="sm" w="sm" type="none"/>
            <a:tailEnd len="sm" w="sm" type="none"/>
          </a:ln>
        </p:spPr>
      </p:cxnSp>
      <p:cxnSp>
        <p:nvCxnSpPr>
          <p:cNvPr id="2425" name="Google Shape;2425;p75"/>
          <p:cNvCxnSpPr/>
          <p:nvPr/>
        </p:nvCxnSpPr>
        <p:spPr>
          <a:xfrm flipH="1" rot="10800000">
            <a:off x="4447275" y="2014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426" name="Google Shape;2426;p75"/>
          <p:cNvSpPr/>
          <p:nvPr/>
        </p:nvSpPr>
        <p:spPr>
          <a:xfrm>
            <a:off x="4249575" y="23790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endParaRPr b="0" i="0" sz="800" u="none" cap="none" strike="noStrike">
              <a:solidFill>
                <a:srgbClr val="000000"/>
              </a:solidFill>
              <a:latin typeface="Arial"/>
              <a:ea typeface="Arial"/>
              <a:cs typeface="Arial"/>
              <a:sym typeface="Arial"/>
            </a:endParaRPr>
          </a:p>
        </p:txBody>
      </p:sp>
      <p:sp>
        <p:nvSpPr>
          <p:cNvPr id="2427" name="Google Shape;2427;p75"/>
          <p:cNvSpPr txBox="1"/>
          <p:nvPr/>
        </p:nvSpPr>
        <p:spPr>
          <a:xfrm>
            <a:off x="4215000" y="2808350"/>
            <a:ext cx="837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 </a:t>
            </a:r>
            <a:endParaRPr b="0" i="0" sz="1100" u="none" cap="none" strike="noStrike">
              <a:solidFill>
                <a:srgbClr val="000000"/>
              </a:solidFill>
              <a:latin typeface="Roboto"/>
              <a:ea typeface="Roboto"/>
              <a:cs typeface="Roboto"/>
              <a:sym typeface="Roboto"/>
            </a:endParaRPr>
          </a:p>
        </p:txBody>
      </p:sp>
      <p:sp>
        <p:nvSpPr>
          <p:cNvPr id="2428" name="Google Shape;2428;p75"/>
          <p:cNvSpPr txBox="1"/>
          <p:nvPr/>
        </p:nvSpPr>
        <p:spPr>
          <a:xfrm>
            <a:off x="1634925" y="2754625"/>
            <a:ext cx="98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Parameters </a:t>
            </a:r>
            <a:endParaRPr b="0" i="0" sz="1100" u="none" cap="none" strike="noStrike">
              <a:solidFill>
                <a:srgbClr val="000000"/>
              </a:solidFill>
              <a:latin typeface="Roboto"/>
              <a:ea typeface="Roboto"/>
              <a:cs typeface="Roboto"/>
              <a:sym typeface="Roboto"/>
            </a:endParaRPr>
          </a:p>
        </p:txBody>
      </p:sp>
      <p:sp>
        <p:nvSpPr>
          <p:cNvPr id="2429" name="Google Shape;2429;p75"/>
          <p:cNvSpPr txBox="1"/>
          <p:nvPr/>
        </p:nvSpPr>
        <p:spPr>
          <a:xfrm>
            <a:off x="215750" y="825600"/>
            <a:ext cx="8549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most efficient way is to start from the </a:t>
            </a:r>
            <a:r>
              <a:rPr b="1" i="0" lang="en-GB" sz="1400" u="none" cap="none" strike="noStrike">
                <a:solidFill>
                  <a:srgbClr val="000000"/>
                </a:solidFill>
                <a:latin typeface="Roboto"/>
                <a:ea typeface="Roboto"/>
                <a:cs typeface="Roboto"/>
                <a:sym typeface="Roboto"/>
              </a:rPr>
              <a:t>last computation</a:t>
            </a:r>
            <a:r>
              <a:rPr b="0" i="0" lang="en-GB" sz="1400" u="none" cap="none" strike="noStrike">
                <a:solidFill>
                  <a:srgbClr val="000000"/>
                </a:solidFill>
                <a:latin typeface="Roboto"/>
                <a:ea typeface="Roboto"/>
                <a:cs typeface="Roboto"/>
                <a:sym typeface="Roboto"/>
              </a:rPr>
              <a:t> and progressively save partial results:</a:t>
            </a:r>
            <a:endParaRPr b="0" i="0" sz="1400" u="none" cap="none" strike="noStrike">
              <a:solidFill>
                <a:srgbClr val="000000"/>
              </a:solidFill>
              <a:latin typeface="Roboto"/>
              <a:ea typeface="Roboto"/>
              <a:cs typeface="Roboto"/>
              <a:sym typeface="Roboto"/>
            </a:endParaRPr>
          </a:p>
        </p:txBody>
      </p:sp>
      <p:sp>
        <p:nvSpPr>
          <p:cNvPr id="2430" name="Google Shape;2430;p75"/>
          <p:cNvSpPr/>
          <p:nvPr/>
        </p:nvSpPr>
        <p:spPr>
          <a:xfrm>
            <a:off x="24731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(3)</a:t>
            </a:r>
            <a:endParaRPr b="0" baseline="30000" i="0" sz="1200" u="none" cap="none" strike="noStrike">
              <a:solidFill>
                <a:srgbClr val="000000"/>
              </a:solidFill>
              <a:latin typeface="Arial"/>
              <a:ea typeface="Arial"/>
              <a:cs typeface="Arial"/>
              <a:sym typeface="Arial"/>
            </a:endParaRPr>
          </a:p>
        </p:txBody>
      </p:sp>
      <p:cxnSp>
        <p:nvCxnSpPr>
          <p:cNvPr id="2431" name="Google Shape;2431;p75"/>
          <p:cNvCxnSpPr/>
          <p:nvPr/>
        </p:nvCxnSpPr>
        <p:spPr>
          <a:xfrm flipH="1" rot="10800000">
            <a:off x="27708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432" name="Google Shape;2432;p75"/>
          <p:cNvCxnSpPr/>
          <p:nvPr/>
        </p:nvCxnSpPr>
        <p:spPr>
          <a:xfrm flipH="1" rot="10800000">
            <a:off x="22391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433" name="Google Shape;2433;p75"/>
          <p:cNvSpPr/>
          <p:nvPr/>
        </p:nvSpPr>
        <p:spPr>
          <a:xfrm>
            <a:off x="26060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sp>
        <p:nvSpPr>
          <p:cNvPr id="2434" name="Google Shape;2434;p75"/>
          <p:cNvSpPr/>
          <p:nvPr/>
        </p:nvSpPr>
        <p:spPr>
          <a:xfrm>
            <a:off x="33113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(4)</a:t>
            </a:r>
            <a:endParaRPr b="0" baseline="30000" i="0" sz="1200" u="none" cap="none" strike="noStrike">
              <a:solidFill>
                <a:srgbClr val="000000"/>
              </a:solidFill>
              <a:latin typeface="Arial"/>
              <a:ea typeface="Arial"/>
              <a:cs typeface="Arial"/>
              <a:sym typeface="Arial"/>
            </a:endParaRPr>
          </a:p>
        </p:txBody>
      </p:sp>
      <p:cxnSp>
        <p:nvCxnSpPr>
          <p:cNvPr id="2435" name="Google Shape;2435;p75"/>
          <p:cNvCxnSpPr/>
          <p:nvPr/>
        </p:nvCxnSpPr>
        <p:spPr>
          <a:xfrm flipH="1" rot="10800000">
            <a:off x="36090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436" name="Google Shape;2436;p75"/>
          <p:cNvCxnSpPr/>
          <p:nvPr/>
        </p:nvCxnSpPr>
        <p:spPr>
          <a:xfrm flipH="1" rot="10800000">
            <a:off x="30773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437" name="Google Shape;2437;p75"/>
          <p:cNvSpPr/>
          <p:nvPr/>
        </p:nvSpPr>
        <p:spPr>
          <a:xfrm>
            <a:off x="34442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4</a:t>
            </a:r>
            <a:endParaRPr b="0" i="0" sz="800" u="none" cap="none" strike="noStrike">
              <a:solidFill>
                <a:srgbClr val="000000"/>
              </a:solidFill>
              <a:latin typeface="Arial"/>
              <a:ea typeface="Arial"/>
              <a:cs typeface="Arial"/>
              <a:sym typeface="Arial"/>
            </a:endParaRPr>
          </a:p>
        </p:txBody>
      </p:sp>
      <p:pic>
        <p:nvPicPr>
          <p:cNvPr descr="\frac{\partial L}{\partial w_1} = \frac{\partial f^{(1)}}{\partial w_1}\; \frac{\partial f^{(2)}}{\partial f^{(1)}} \;  \frac{\partial f^{(3)}}{\partial f^{(2)}} \; \frac{\partial f^{(4)}}{\partial f^{(3)}}  \frac{\partial L}{\partial f^{(4)}}" id="2438" name="Google Shape;2438;p75"/>
          <p:cNvPicPr preferRelativeResize="0"/>
          <p:nvPr/>
        </p:nvPicPr>
        <p:blipFill rotWithShape="1">
          <a:blip r:embed="rId3">
            <a:alphaModFix/>
          </a:blip>
          <a:srcRect b="0" l="0" r="0" t="0"/>
          <a:stretch/>
        </p:blipFill>
        <p:spPr>
          <a:xfrm>
            <a:off x="5145619" y="1369775"/>
            <a:ext cx="3779226" cy="602700"/>
          </a:xfrm>
          <a:prstGeom prst="rect">
            <a:avLst/>
          </a:prstGeom>
          <a:noFill/>
          <a:ln>
            <a:noFill/>
          </a:ln>
        </p:spPr>
      </p:pic>
      <p:pic>
        <p:nvPicPr>
          <p:cNvPr descr="\frac{\partial L}{\partial w_2} = \frac{\partial f^{(2)}}{\partial w_2} \;  \frac{\partial f^{(3)}}{\partial f^{(2)}} \; \frac{\partial f^{(4)}}{\partial f^{(3)}}  \frac{\partial L}{\partial f^{(4)}}" id="2439" name="Google Shape;2439;p75"/>
          <p:cNvPicPr preferRelativeResize="0"/>
          <p:nvPr/>
        </p:nvPicPr>
        <p:blipFill rotWithShape="1">
          <a:blip r:embed="rId4">
            <a:alphaModFix/>
          </a:blip>
          <a:srcRect b="0" l="0" r="0" t="0"/>
          <a:stretch/>
        </p:blipFill>
        <p:spPr>
          <a:xfrm>
            <a:off x="5120625" y="2167225"/>
            <a:ext cx="3142009" cy="602700"/>
          </a:xfrm>
          <a:prstGeom prst="rect">
            <a:avLst/>
          </a:prstGeom>
          <a:noFill/>
          <a:ln>
            <a:noFill/>
          </a:ln>
        </p:spPr>
      </p:pic>
      <p:pic>
        <p:nvPicPr>
          <p:cNvPr descr="\frac{\partial L}{\partial w_3} =  \frac{\partial f^{(3)}}{\partial w_3} \; \frac{\partial f^{(4)}}{\partial f^{(3)}}  \frac{\partial L}{\partial f^{(4)}}" id="2440" name="Google Shape;2440;p75"/>
          <p:cNvPicPr preferRelativeResize="0"/>
          <p:nvPr/>
        </p:nvPicPr>
        <p:blipFill rotWithShape="1">
          <a:blip r:embed="rId5">
            <a:alphaModFix/>
          </a:blip>
          <a:srcRect b="0" l="0" r="0" t="0"/>
          <a:stretch/>
        </p:blipFill>
        <p:spPr>
          <a:xfrm>
            <a:off x="5120625" y="2995350"/>
            <a:ext cx="2624676" cy="631575"/>
          </a:xfrm>
          <a:prstGeom prst="rect">
            <a:avLst/>
          </a:prstGeom>
          <a:noFill/>
          <a:ln>
            <a:noFill/>
          </a:ln>
        </p:spPr>
      </p:pic>
      <p:pic>
        <p:nvPicPr>
          <p:cNvPr descr="\frac{\partial L}{\partial w_4} =  \frac{\partial f^{(4)}}{\partial w_4}  \frac{\partial L}{\partial f^{(4)}}" id="2441" name="Google Shape;2441;p75"/>
          <p:cNvPicPr preferRelativeResize="0"/>
          <p:nvPr/>
        </p:nvPicPr>
        <p:blipFill rotWithShape="1">
          <a:blip r:embed="rId6">
            <a:alphaModFix/>
          </a:blip>
          <a:srcRect b="0" l="0" r="0" t="0"/>
          <a:stretch/>
        </p:blipFill>
        <p:spPr>
          <a:xfrm>
            <a:off x="5095350" y="3852350"/>
            <a:ext cx="2144225" cy="690225"/>
          </a:xfrm>
          <a:prstGeom prst="rect">
            <a:avLst/>
          </a:prstGeom>
          <a:noFill/>
          <a:ln>
            <a:noFill/>
          </a:ln>
        </p:spPr>
      </p:pic>
      <p:sp>
        <p:nvSpPr>
          <p:cNvPr id="2442" name="Google Shape;2442;p75"/>
          <p:cNvSpPr txBox="1"/>
          <p:nvPr/>
        </p:nvSpPr>
        <p:spPr>
          <a:xfrm>
            <a:off x="325575" y="3638800"/>
            <a:ext cx="44676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AutoNum type="arabicPeriod"/>
            </a:pPr>
            <a:r>
              <a:rPr b="0" i="0" lang="en-GB" sz="1400" u="none" cap="none" strike="noStrike">
                <a:solidFill>
                  <a:srgbClr val="000000"/>
                </a:solidFill>
                <a:latin typeface="Roboto"/>
                <a:ea typeface="Roboto"/>
                <a:cs typeface="Roboto"/>
                <a:sym typeface="Roboto"/>
              </a:rPr>
              <a:t>Run the</a:t>
            </a:r>
            <a:r>
              <a:rPr b="1" i="0" lang="en-GB" sz="1400" u="none" cap="none" strike="noStrike">
                <a:solidFill>
                  <a:srgbClr val="000000"/>
                </a:solidFill>
                <a:latin typeface="Roboto"/>
                <a:ea typeface="Roboto"/>
                <a:cs typeface="Roboto"/>
                <a:sym typeface="Roboto"/>
              </a:rPr>
              <a:t> forward step </a:t>
            </a:r>
            <a:r>
              <a:rPr b="0" i="0" lang="en-GB" sz="1400" u="none" cap="none" strike="noStrike">
                <a:solidFill>
                  <a:srgbClr val="000000"/>
                </a:solidFill>
                <a:latin typeface="Roboto"/>
                <a:ea typeface="Roboto"/>
                <a:cs typeface="Roboto"/>
                <a:sym typeface="Roboto"/>
              </a:rPr>
              <a:t>to obtain the activations of the network (points where to compute the derivatives).</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AutoNum type="arabicPeriod"/>
            </a:pPr>
            <a:r>
              <a:rPr b="1" i="0" lang="en-GB" sz="1400" u="none" cap="none" strike="noStrike">
                <a:solidFill>
                  <a:srgbClr val="000000"/>
                </a:solidFill>
                <a:latin typeface="Roboto"/>
                <a:ea typeface="Roboto"/>
                <a:cs typeface="Roboto"/>
                <a:sym typeface="Roboto"/>
              </a:rPr>
              <a:t>grad_prod</a:t>
            </a:r>
            <a:r>
              <a:rPr b="0" i="0" lang="en-GB" sz="1400" u="none" cap="none" strike="noStrike">
                <a:solidFill>
                  <a:srgbClr val="000000"/>
                </a:solidFill>
                <a:latin typeface="Roboto"/>
                <a:ea typeface="Roboto"/>
                <a:cs typeface="Roboto"/>
                <a:sym typeface="Roboto"/>
              </a:rPr>
              <a:t> = 1,  </a:t>
            </a:r>
            <a:r>
              <a:rPr b="1" i="0" lang="en-GB" sz="1400" u="none" cap="none" strike="noStrike">
                <a:solidFill>
                  <a:srgbClr val="000000"/>
                </a:solidFill>
                <a:latin typeface="Roboto"/>
                <a:ea typeface="Roboto"/>
                <a:cs typeface="Roboto"/>
                <a:sym typeface="Roboto"/>
              </a:rPr>
              <a:t>grad_par</a:t>
            </a:r>
            <a:r>
              <a:rPr b="0" i="0" lang="en-GB" sz="1400" u="none" cap="none" strike="noStrike">
                <a:solidFill>
                  <a:srgbClr val="000000"/>
                </a:solidFill>
                <a:latin typeface="Roboto"/>
                <a:ea typeface="Roboto"/>
                <a:cs typeface="Roboto"/>
                <a:sym typeface="Roboto"/>
              </a:rPr>
              <a:t> = {‘ ‘}</a:t>
            </a:r>
            <a:endParaRPr b="0" i="0" sz="1400" u="none" cap="none" strike="noStrike">
              <a:solidFill>
                <a:srgbClr val="000000"/>
              </a:solidFill>
              <a:latin typeface="Roboto"/>
              <a:ea typeface="Roboto"/>
              <a:cs typeface="Roboto"/>
              <a:sym typeface="Roboto"/>
            </a:endParaRPr>
          </a:p>
        </p:txBody>
      </p:sp>
      <p:sp>
        <p:nvSpPr>
          <p:cNvPr id="2443" name="Google Shape;2443;p75"/>
          <p:cNvSpPr txBox="1"/>
          <p:nvPr/>
        </p:nvSpPr>
        <p:spPr>
          <a:xfrm>
            <a:off x="271575" y="3159600"/>
            <a:ext cx="24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Step 0</a:t>
            </a:r>
            <a:endParaRPr b="1" i="0" sz="1400" u="none" cap="none" strike="noStrike">
              <a:solidFill>
                <a:srgbClr val="000000"/>
              </a:solidFill>
              <a:latin typeface="Roboto"/>
              <a:ea typeface="Roboto"/>
              <a:cs typeface="Roboto"/>
              <a:sym typeface="Roboto"/>
            </a:endParaRPr>
          </a:p>
        </p:txBody>
      </p:sp>
      <p:sp>
        <p:nvSpPr>
          <p:cNvPr id="2444" name="Google Shape;2444;p7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3"/>
                                        </p:tgtEl>
                                        <p:attrNameLst>
                                          <p:attrName>style.visibility</p:attrName>
                                        </p:attrNameLst>
                                      </p:cBhvr>
                                      <p:to>
                                        <p:strVal val="visible"/>
                                      </p:to>
                                    </p:set>
                                    <p:animEffect filter="fade" transition="in">
                                      <p:cBhvr>
                                        <p:cTn dur="1000"/>
                                        <p:tgtEl>
                                          <p:spTgt spid="2443"/>
                                        </p:tgtEl>
                                      </p:cBhvr>
                                    </p:animEffect>
                                  </p:childTnLst>
                                </p:cTn>
                              </p:par>
                              <p:par>
                                <p:cTn fill="hold" nodeType="withEffect" presetClass="entr" presetID="10" presetSubtype="0">
                                  <p:stCondLst>
                                    <p:cond delay="0"/>
                                  </p:stCondLst>
                                  <p:childTnLst>
                                    <p:set>
                                      <p:cBhvr>
                                        <p:cTn dur="1" fill="hold">
                                          <p:stCondLst>
                                            <p:cond delay="0"/>
                                          </p:stCondLst>
                                        </p:cTn>
                                        <p:tgtEl>
                                          <p:spTgt spid="2442"/>
                                        </p:tgtEl>
                                        <p:attrNameLst>
                                          <p:attrName>style.visibility</p:attrName>
                                        </p:attrNameLst>
                                      </p:cBhvr>
                                      <p:to>
                                        <p:strVal val="visible"/>
                                      </p:to>
                                    </p:set>
                                    <p:animEffect filter="fade" transition="in">
                                      <p:cBhvr>
                                        <p:cTn dur="1000"/>
                                        <p:tgtEl>
                                          <p:spTgt spid="2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448" name="Shape 2448"/>
        <p:cNvGrpSpPr/>
        <p:nvPr/>
      </p:nvGrpSpPr>
      <p:grpSpPr>
        <a:xfrm>
          <a:off x="0" y="0"/>
          <a:ext cx="0" cy="0"/>
          <a:chOff x="0" y="0"/>
          <a:chExt cx="0" cy="0"/>
        </a:xfrm>
      </p:grpSpPr>
      <p:sp>
        <p:nvSpPr>
          <p:cNvPr id="2449" name="Google Shape;2449;p76"/>
          <p:cNvSpPr/>
          <p:nvPr/>
        </p:nvSpPr>
        <p:spPr>
          <a:xfrm>
            <a:off x="4107975" y="1293688"/>
            <a:ext cx="6825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7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Backpropagation</a:t>
            </a:r>
            <a:endParaRPr sz="2600"/>
          </a:p>
        </p:txBody>
      </p:sp>
      <p:sp>
        <p:nvSpPr>
          <p:cNvPr id="2451" name="Google Shape;2451;p76"/>
          <p:cNvSpPr/>
          <p:nvPr/>
        </p:nvSpPr>
        <p:spPr>
          <a:xfrm>
            <a:off x="7967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(1)</a:t>
            </a:r>
            <a:endParaRPr b="0" baseline="30000" i="0" sz="1200" u="none" cap="none" strike="noStrike">
              <a:solidFill>
                <a:srgbClr val="000000"/>
              </a:solidFill>
              <a:latin typeface="Arial"/>
              <a:ea typeface="Arial"/>
              <a:cs typeface="Arial"/>
              <a:sym typeface="Arial"/>
            </a:endParaRPr>
          </a:p>
        </p:txBody>
      </p:sp>
      <p:cxnSp>
        <p:nvCxnSpPr>
          <p:cNvPr id="2452" name="Google Shape;2452;p76"/>
          <p:cNvCxnSpPr/>
          <p:nvPr/>
        </p:nvCxnSpPr>
        <p:spPr>
          <a:xfrm flipH="1" rot="10800000">
            <a:off x="1094475" y="19386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453" name="Google Shape;2453;p76"/>
          <p:cNvSpPr/>
          <p:nvPr/>
        </p:nvSpPr>
        <p:spPr>
          <a:xfrm>
            <a:off x="167625" y="1475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endParaRPr b="1" i="0" sz="1600" u="none" cap="none" strike="noStrike">
              <a:solidFill>
                <a:srgbClr val="000000"/>
              </a:solidFill>
              <a:latin typeface="Arial"/>
              <a:ea typeface="Arial"/>
              <a:cs typeface="Arial"/>
              <a:sym typeface="Arial"/>
            </a:endParaRPr>
          </a:p>
        </p:txBody>
      </p:sp>
      <p:cxnSp>
        <p:nvCxnSpPr>
          <p:cNvPr id="2454" name="Google Shape;2454;p76"/>
          <p:cNvCxnSpPr/>
          <p:nvPr/>
        </p:nvCxnSpPr>
        <p:spPr>
          <a:xfrm flipH="1" rot="10800000">
            <a:off x="578150"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455" name="Google Shape;2455;p76"/>
          <p:cNvSpPr/>
          <p:nvPr/>
        </p:nvSpPr>
        <p:spPr>
          <a:xfrm>
            <a:off x="9296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2456" name="Google Shape;2456;p76"/>
          <p:cNvSpPr txBox="1"/>
          <p:nvPr/>
        </p:nvSpPr>
        <p:spPr>
          <a:xfrm>
            <a:off x="65400" y="1820075"/>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input</a:t>
            </a:r>
            <a:endParaRPr b="0" i="0" sz="1200" u="none" cap="none" strike="noStrike">
              <a:solidFill>
                <a:srgbClr val="000000"/>
              </a:solidFill>
              <a:latin typeface="Roboto"/>
              <a:ea typeface="Roboto"/>
              <a:cs typeface="Roboto"/>
              <a:sym typeface="Roboto"/>
            </a:endParaRPr>
          </a:p>
        </p:txBody>
      </p:sp>
      <p:sp>
        <p:nvSpPr>
          <p:cNvPr id="2457" name="Google Shape;2457;p76"/>
          <p:cNvSpPr/>
          <p:nvPr/>
        </p:nvSpPr>
        <p:spPr>
          <a:xfrm>
            <a:off x="16349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(2)</a:t>
            </a:r>
            <a:endParaRPr b="0" baseline="30000" i="0" sz="1200" u="none" cap="none" strike="noStrike">
              <a:solidFill>
                <a:srgbClr val="000000"/>
              </a:solidFill>
              <a:latin typeface="Arial"/>
              <a:ea typeface="Arial"/>
              <a:cs typeface="Arial"/>
              <a:sym typeface="Arial"/>
            </a:endParaRPr>
          </a:p>
        </p:txBody>
      </p:sp>
      <p:cxnSp>
        <p:nvCxnSpPr>
          <p:cNvPr id="2458" name="Google Shape;2458;p76"/>
          <p:cNvCxnSpPr/>
          <p:nvPr/>
        </p:nvCxnSpPr>
        <p:spPr>
          <a:xfrm flipH="1" rot="10800000">
            <a:off x="19326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459" name="Google Shape;2459;p76"/>
          <p:cNvCxnSpPr/>
          <p:nvPr/>
        </p:nvCxnSpPr>
        <p:spPr>
          <a:xfrm flipH="1" rot="10800000">
            <a:off x="14009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460" name="Google Shape;2460;p76"/>
          <p:cNvSpPr/>
          <p:nvPr/>
        </p:nvSpPr>
        <p:spPr>
          <a:xfrm>
            <a:off x="17678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2461" name="Google Shape;2461;p76"/>
          <p:cNvSpPr/>
          <p:nvPr/>
        </p:nvSpPr>
        <p:spPr>
          <a:xfrm>
            <a:off x="41495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L</a:t>
            </a:r>
            <a:endParaRPr b="0" i="0" sz="1200" u="none" cap="none" strike="noStrike">
              <a:solidFill>
                <a:srgbClr val="000000"/>
              </a:solidFill>
              <a:latin typeface="Arial"/>
              <a:ea typeface="Arial"/>
              <a:cs typeface="Arial"/>
              <a:sym typeface="Arial"/>
            </a:endParaRPr>
          </a:p>
        </p:txBody>
      </p:sp>
      <p:cxnSp>
        <p:nvCxnSpPr>
          <p:cNvPr id="2462" name="Google Shape;2462;p76"/>
          <p:cNvCxnSpPr/>
          <p:nvPr/>
        </p:nvCxnSpPr>
        <p:spPr>
          <a:xfrm flipH="1" rot="10800000">
            <a:off x="3915525" y="16638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2463" name="Google Shape;2463;p76"/>
          <p:cNvCxnSpPr>
            <a:stCxn id="2451" idx="6"/>
          </p:cNvCxnSpPr>
          <p:nvPr/>
        </p:nvCxnSpPr>
        <p:spPr>
          <a:xfrm>
            <a:off x="1396125" y="1666525"/>
            <a:ext cx="0" cy="0"/>
          </a:xfrm>
          <a:prstGeom prst="straightConnector1">
            <a:avLst/>
          </a:prstGeom>
          <a:noFill/>
          <a:ln cap="flat" cmpd="sng" w="9525">
            <a:solidFill>
              <a:srgbClr val="424242"/>
            </a:solidFill>
            <a:prstDash val="solid"/>
            <a:round/>
            <a:headEnd len="sm" w="sm" type="none"/>
            <a:tailEnd len="sm" w="sm" type="none"/>
          </a:ln>
        </p:spPr>
      </p:cxnSp>
      <p:cxnSp>
        <p:nvCxnSpPr>
          <p:cNvPr id="2464" name="Google Shape;2464;p76"/>
          <p:cNvCxnSpPr/>
          <p:nvPr/>
        </p:nvCxnSpPr>
        <p:spPr>
          <a:xfrm flipH="1" rot="10800000">
            <a:off x="4447275" y="2014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465" name="Google Shape;2465;p76"/>
          <p:cNvSpPr/>
          <p:nvPr/>
        </p:nvSpPr>
        <p:spPr>
          <a:xfrm>
            <a:off x="4249575" y="23790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endParaRPr b="0" i="0" sz="800" u="none" cap="none" strike="noStrike">
              <a:solidFill>
                <a:srgbClr val="000000"/>
              </a:solidFill>
              <a:latin typeface="Arial"/>
              <a:ea typeface="Arial"/>
              <a:cs typeface="Arial"/>
              <a:sym typeface="Arial"/>
            </a:endParaRPr>
          </a:p>
        </p:txBody>
      </p:sp>
      <p:sp>
        <p:nvSpPr>
          <p:cNvPr id="2466" name="Google Shape;2466;p76"/>
          <p:cNvSpPr txBox="1"/>
          <p:nvPr/>
        </p:nvSpPr>
        <p:spPr>
          <a:xfrm>
            <a:off x="4215000" y="2808350"/>
            <a:ext cx="837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 </a:t>
            </a:r>
            <a:endParaRPr b="0" i="0" sz="1100" u="none" cap="none" strike="noStrike">
              <a:solidFill>
                <a:srgbClr val="000000"/>
              </a:solidFill>
              <a:latin typeface="Roboto"/>
              <a:ea typeface="Roboto"/>
              <a:cs typeface="Roboto"/>
              <a:sym typeface="Roboto"/>
            </a:endParaRPr>
          </a:p>
        </p:txBody>
      </p:sp>
      <p:sp>
        <p:nvSpPr>
          <p:cNvPr id="2467" name="Google Shape;2467;p76"/>
          <p:cNvSpPr txBox="1"/>
          <p:nvPr/>
        </p:nvSpPr>
        <p:spPr>
          <a:xfrm>
            <a:off x="1634925" y="2754625"/>
            <a:ext cx="98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Parameters </a:t>
            </a:r>
            <a:endParaRPr b="0" i="0" sz="1100" u="none" cap="none" strike="noStrike">
              <a:solidFill>
                <a:srgbClr val="000000"/>
              </a:solidFill>
              <a:latin typeface="Roboto"/>
              <a:ea typeface="Roboto"/>
              <a:cs typeface="Roboto"/>
              <a:sym typeface="Roboto"/>
            </a:endParaRPr>
          </a:p>
        </p:txBody>
      </p:sp>
      <p:sp>
        <p:nvSpPr>
          <p:cNvPr id="2468" name="Google Shape;2468;p76"/>
          <p:cNvSpPr txBox="1"/>
          <p:nvPr/>
        </p:nvSpPr>
        <p:spPr>
          <a:xfrm>
            <a:off x="215750" y="825600"/>
            <a:ext cx="8549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most efficient way is to start from the </a:t>
            </a:r>
            <a:r>
              <a:rPr b="1" i="0" lang="en-GB" sz="1400" u="none" cap="none" strike="noStrike">
                <a:solidFill>
                  <a:srgbClr val="000000"/>
                </a:solidFill>
                <a:latin typeface="Roboto"/>
                <a:ea typeface="Roboto"/>
                <a:cs typeface="Roboto"/>
                <a:sym typeface="Roboto"/>
              </a:rPr>
              <a:t>last computation</a:t>
            </a:r>
            <a:r>
              <a:rPr b="0" i="0" lang="en-GB" sz="1400" u="none" cap="none" strike="noStrike">
                <a:solidFill>
                  <a:srgbClr val="000000"/>
                </a:solidFill>
                <a:latin typeface="Roboto"/>
                <a:ea typeface="Roboto"/>
                <a:cs typeface="Roboto"/>
                <a:sym typeface="Roboto"/>
              </a:rPr>
              <a:t> and progressively save partial results:</a:t>
            </a:r>
            <a:endParaRPr b="0" i="0" sz="1400" u="none" cap="none" strike="noStrike">
              <a:solidFill>
                <a:srgbClr val="000000"/>
              </a:solidFill>
              <a:latin typeface="Roboto"/>
              <a:ea typeface="Roboto"/>
              <a:cs typeface="Roboto"/>
              <a:sym typeface="Roboto"/>
            </a:endParaRPr>
          </a:p>
        </p:txBody>
      </p:sp>
      <p:sp>
        <p:nvSpPr>
          <p:cNvPr id="2469" name="Google Shape;2469;p76"/>
          <p:cNvSpPr/>
          <p:nvPr/>
        </p:nvSpPr>
        <p:spPr>
          <a:xfrm>
            <a:off x="24731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(3)</a:t>
            </a:r>
            <a:endParaRPr b="0" baseline="30000" i="0" sz="1200" u="none" cap="none" strike="noStrike">
              <a:solidFill>
                <a:srgbClr val="000000"/>
              </a:solidFill>
              <a:latin typeface="Arial"/>
              <a:ea typeface="Arial"/>
              <a:cs typeface="Arial"/>
              <a:sym typeface="Arial"/>
            </a:endParaRPr>
          </a:p>
        </p:txBody>
      </p:sp>
      <p:cxnSp>
        <p:nvCxnSpPr>
          <p:cNvPr id="2470" name="Google Shape;2470;p76"/>
          <p:cNvCxnSpPr/>
          <p:nvPr/>
        </p:nvCxnSpPr>
        <p:spPr>
          <a:xfrm flipH="1" rot="10800000">
            <a:off x="27708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471" name="Google Shape;2471;p76"/>
          <p:cNvCxnSpPr/>
          <p:nvPr/>
        </p:nvCxnSpPr>
        <p:spPr>
          <a:xfrm flipH="1" rot="10800000">
            <a:off x="22391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472" name="Google Shape;2472;p76"/>
          <p:cNvSpPr/>
          <p:nvPr/>
        </p:nvSpPr>
        <p:spPr>
          <a:xfrm>
            <a:off x="26060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sp>
        <p:nvSpPr>
          <p:cNvPr id="2473" name="Google Shape;2473;p76"/>
          <p:cNvSpPr/>
          <p:nvPr/>
        </p:nvSpPr>
        <p:spPr>
          <a:xfrm>
            <a:off x="33113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(4)</a:t>
            </a:r>
            <a:endParaRPr b="0" baseline="30000" i="0" sz="1200" u="none" cap="none" strike="noStrike">
              <a:solidFill>
                <a:srgbClr val="000000"/>
              </a:solidFill>
              <a:latin typeface="Arial"/>
              <a:ea typeface="Arial"/>
              <a:cs typeface="Arial"/>
              <a:sym typeface="Arial"/>
            </a:endParaRPr>
          </a:p>
        </p:txBody>
      </p:sp>
      <p:cxnSp>
        <p:nvCxnSpPr>
          <p:cNvPr id="2474" name="Google Shape;2474;p76"/>
          <p:cNvCxnSpPr/>
          <p:nvPr/>
        </p:nvCxnSpPr>
        <p:spPr>
          <a:xfrm flipH="1" rot="10800000">
            <a:off x="36090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475" name="Google Shape;2475;p76"/>
          <p:cNvCxnSpPr/>
          <p:nvPr/>
        </p:nvCxnSpPr>
        <p:spPr>
          <a:xfrm flipH="1" rot="10800000">
            <a:off x="30773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476" name="Google Shape;2476;p76"/>
          <p:cNvSpPr/>
          <p:nvPr/>
        </p:nvSpPr>
        <p:spPr>
          <a:xfrm>
            <a:off x="34442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4</a:t>
            </a:r>
            <a:endParaRPr b="0" i="0" sz="800" u="none" cap="none" strike="noStrike">
              <a:solidFill>
                <a:srgbClr val="000000"/>
              </a:solidFill>
              <a:latin typeface="Arial"/>
              <a:ea typeface="Arial"/>
              <a:cs typeface="Arial"/>
              <a:sym typeface="Arial"/>
            </a:endParaRPr>
          </a:p>
        </p:txBody>
      </p:sp>
      <p:pic>
        <p:nvPicPr>
          <p:cNvPr descr="\frac{\partial L}{\partial w_1} = \frac{\partial f^{(1)}}{\partial w_1}\; \frac{\partial f^{(2)}}{\partial f^{(1)}} \;  \frac{\partial f^{(3)}}{\partial f^{(2)}} \; \frac{\partial f^{(4)}}{\partial f^{(3)}}  \frac{\partial L}{\partial f^{(4)}}" id="2477" name="Google Shape;2477;p76"/>
          <p:cNvPicPr preferRelativeResize="0"/>
          <p:nvPr/>
        </p:nvPicPr>
        <p:blipFill rotWithShape="1">
          <a:blip r:embed="rId3">
            <a:alphaModFix/>
          </a:blip>
          <a:srcRect b="0" l="0" r="0" t="0"/>
          <a:stretch/>
        </p:blipFill>
        <p:spPr>
          <a:xfrm>
            <a:off x="5145619" y="1369775"/>
            <a:ext cx="3779226" cy="602700"/>
          </a:xfrm>
          <a:prstGeom prst="rect">
            <a:avLst/>
          </a:prstGeom>
          <a:noFill/>
          <a:ln>
            <a:noFill/>
          </a:ln>
        </p:spPr>
      </p:pic>
      <p:pic>
        <p:nvPicPr>
          <p:cNvPr descr="\frac{\partial L}{\partial w_2} = \frac{\partial f^{(2)}}{\partial w_2} \;  \frac{\partial f^{(3)}}{\partial f^{(2)}} \; \frac{\partial f^{(4)}}{\partial f^{(3)}}  \frac{\partial L}{\partial f^{(4)}}" id="2478" name="Google Shape;2478;p76"/>
          <p:cNvPicPr preferRelativeResize="0"/>
          <p:nvPr/>
        </p:nvPicPr>
        <p:blipFill rotWithShape="1">
          <a:blip r:embed="rId4">
            <a:alphaModFix/>
          </a:blip>
          <a:srcRect b="0" l="0" r="0" t="0"/>
          <a:stretch/>
        </p:blipFill>
        <p:spPr>
          <a:xfrm>
            <a:off x="5120625" y="2167225"/>
            <a:ext cx="3142009" cy="602700"/>
          </a:xfrm>
          <a:prstGeom prst="rect">
            <a:avLst/>
          </a:prstGeom>
          <a:noFill/>
          <a:ln>
            <a:noFill/>
          </a:ln>
        </p:spPr>
      </p:pic>
      <p:pic>
        <p:nvPicPr>
          <p:cNvPr descr="\frac{\partial L}{\partial w_3} =  \frac{\partial f^{(3)}}{\partial w_3} \; \frac{\partial f^{(4)}}{\partial f^{(3)}}  \frac{\partial L}{\partial f^{(4)}}" id="2479" name="Google Shape;2479;p76"/>
          <p:cNvPicPr preferRelativeResize="0"/>
          <p:nvPr/>
        </p:nvPicPr>
        <p:blipFill rotWithShape="1">
          <a:blip r:embed="rId5">
            <a:alphaModFix/>
          </a:blip>
          <a:srcRect b="0" l="0" r="0" t="0"/>
          <a:stretch/>
        </p:blipFill>
        <p:spPr>
          <a:xfrm>
            <a:off x="5120625" y="2995350"/>
            <a:ext cx="2624676" cy="631575"/>
          </a:xfrm>
          <a:prstGeom prst="rect">
            <a:avLst/>
          </a:prstGeom>
          <a:noFill/>
          <a:ln>
            <a:noFill/>
          </a:ln>
        </p:spPr>
      </p:pic>
      <p:pic>
        <p:nvPicPr>
          <p:cNvPr descr="\frac{\partial L}{\partial w_4} =  \frac{\partial f^{(4)}}{\partial w_4}  \frac{\partial L}{\partial f^{(4)}}" id="2480" name="Google Shape;2480;p76"/>
          <p:cNvPicPr preferRelativeResize="0"/>
          <p:nvPr/>
        </p:nvPicPr>
        <p:blipFill rotWithShape="1">
          <a:blip r:embed="rId6">
            <a:alphaModFix/>
          </a:blip>
          <a:srcRect b="0" l="0" r="0" t="0"/>
          <a:stretch/>
        </p:blipFill>
        <p:spPr>
          <a:xfrm>
            <a:off x="5095350" y="3852350"/>
            <a:ext cx="2144225" cy="690225"/>
          </a:xfrm>
          <a:prstGeom prst="rect">
            <a:avLst/>
          </a:prstGeom>
          <a:noFill/>
          <a:ln>
            <a:noFill/>
          </a:ln>
        </p:spPr>
      </p:pic>
      <p:sp>
        <p:nvSpPr>
          <p:cNvPr id="2481" name="Google Shape;2481;p76"/>
          <p:cNvSpPr/>
          <p:nvPr/>
        </p:nvSpPr>
        <p:spPr>
          <a:xfrm>
            <a:off x="178725" y="3272925"/>
            <a:ext cx="3511800" cy="354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76"/>
          <p:cNvSpPr txBox="1"/>
          <p:nvPr/>
        </p:nvSpPr>
        <p:spPr>
          <a:xfrm>
            <a:off x="167625" y="2985650"/>
            <a:ext cx="911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Stored</a:t>
            </a:r>
            <a:endParaRPr b="1" i="0" sz="1100" u="none" cap="none" strike="noStrike">
              <a:solidFill>
                <a:srgbClr val="000000"/>
              </a:solidFill>
              <a:latin typeface="Roboto"/>
              <a:ea typeface="Roboto"/>
              <a:cs typeface="Roboto"/>
              <a:sym typeface="Roboto"/>
            </a:endParaRPr>
          </a:p>
        </p:txBody>
      </p:sp>
      <p:sp>
        <p:nvSpPr>
          <p:cNvPr id="2483" name="Google Shape;2483;p76"/>
          <p:cNvSpPr txBox="1"/>
          <p:nvPr/>
        </p:nvSpPr>
        <p:spPr>
          <a:xfrm>
            <a:off x="215750" y="32729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grad_prod</a:t>
            </a:r>
            <a:r>
              <a:rPr b="0" i="0" lang="en-GB" sz="1100" u="none" cap="none" strike="noStrike">
                <a:solidFill>
                  <a:srgbClr val="000000"/>
                </a:solidFill>
                <a:latin typeface="Roboto"/>
                <a:ea typeface="Roboto"/>
                <a:cs typeface="Roboto"/>
                <a:sym typeface="Roboto"/>
              </a:rPr>
              <a:t> = 1 </a:t>
            </a:r>
            <a:endParaRPr b="0" i="0" sz="1100" u="none" cap="none" strike="noStrike">
              <a:solidFill>
                <a:srgbClr val="000000"/>
              </a:solidFill>
              <a:latin typeface="Arial"/>
              <a:ea typeface="Arial"/>
              <a:cs typeface="Arial"/>
              <a:sym typeface="Arial"/>
            </a:endParaRPr>
          </a:p>
        </p:txBody>
      </p:sp>
      <p:sp>
        <p:nvSpPr>
          <p:cNvPr id="2484" name="Google Shape;2484;p76"/>
          <p:cNvSpPr txBox="1"/>
          <p:nvPr/>
        </p:nvSpPr>
        <p:spPr>
          <a:xfrm>
            <a:off x="65400" y="3983525"/>
            <a:ext cx="4953900" cy="646500"/>
          </a:xfrm>
          <a:prstGeom prst="rect">
            <a:avLst/>
          </a:prstGeom>
          <a:noFill/>
          <a:ln>
            <a:noFill/>
          </a:ln>
        </p:spPr>
        <p:txBody>
          <a:bodyPr anchorCtr="0" anchor="t" bIns="91425" lIns="91425" spcFirstLastPara="1" rIns="91425" wrap="square" tIns="91425">
            <a:spAutoFit/>
          </a:bodyPr>
          <a:lstStyle/>
          <a:p>
            <a:pPr indent="-292100" lvl="0" marL="914400" marR="0" rtl="0" algn="l">
              <a:lnSpc>
                <a:spcPct val="100000"/>
              </a:lnSpc>
              <a:spcBef>
                <a:spcPts val="0"/>
              </a:spcBef>
              <a:spcAft>
                <a:spcPts val="0"/>
              </a:spcAft>
              <a:buClr>
                <a:srgbClr val="000000"/>
              </a:buClr>
              <a:buSzPts val="1000"/>
              <a:buFont typeface="Roboto"/>
              <a:buAutoNum type="arabicPeriod"/>
            </a:pPr>
            <a:r>
              <a:rPr b="0" i="0" lang="en-GB" sz="1000" u="none" cap="none" strike="noStrike">
                <a:solidFill>
                  <a:srgbClr val="000000"/>
                </a:solidFill>
                <a:latin typeface="Roboto"/>
                <a:ea typeface="Roboto"/>
                <a:cs typeface="Roboto"/>
                <a:sym typeface="Roboto"/>
              </a:rPr>
              <a:t>Compute derivative wrt  the parameters (no parameters in this case)</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292100" lvl="0" marL="914400" marR="0" rtl="0" algn="l">
              <a:lnSpc>
                <a:spcPct val="100000"/>
              </a:lnSpc>
              <a:spcBef>
                <a:spcPts val="0"/>
              </a:spcBef>
              <a:spcAft>
                <a:spcPts val="0"/>
              </a:spcAft>
              <a:buClr>
                <a:srgbClr val="000000"/>
              </a:buClr>
              <a:buSzPts val="1000"/>
              <a:buFont typeface="Roboto"/>
              <a:buAutoNum type="arabicPeriod"/>
            </a:pPr>
            <a:r>
              <a:rPr b="0" i="0" lang="en-GB" sz="1000" u="none" cap="none" strike="noStrike">
                <a:solidFill>
                  <a:srgbClr val="000000"/>
                </a:solidFill>
                <a:latin typeface="Roboto"/>
                <a:ea typeface="Roboto"/>
                <a:cs typeface="Roboto"/>
                <a:sym typeface="Roboto"/>
              </a:rPr>
              <a:t>Update </a:t>
            </a:r>
            <a:r>
              <a:rPr b="0" i="1" lang="en-GB" sz="1000" u="none" cap="none" strike="noStrike">
                <a:solidFill>
                  <a:srgbClr val="000000"/>
                </a:solidFill>
                <a:latin typeface="Roboto"/>
                <a:ea typeface="Roboto"/>
                <a:cs typeface="Roboto"/>
                <a:sym typeface="Roboto"/>
              </a:rPr>
              <a:t>grad_prod</a:t>
            </a:r>
            <a:r>
              <a:rPr b="0" i="0" lang="en-GB" sz="1000" u="none" cap="none" strike="noStrike">
                <a:solidFill>
                  <a:srgbClr val="000000"/>
                </a:solidFill>
                <a:latin typeface="Roboto"/>
                <a:ea typeface="Roboto"/>
                <a:cs typeface="Roboto"/>
                <a:sym typeface="Roboto"/>
              </a:rPr>
              <a:t> = </a:t>
            </a:r>
            <a:r>
              <a:rPr b="0" i="1" lang="en-GB" sz="1000" u="none" cap="none" strike="noStrike">
                <a:solidFill>
                  <a:srgbClr val="000000"/>
                </a:solidFill>
                <a:latin typeface="Roboto"/>
                <a:ea typeface="Roboto"/>
                <a:cs typeface="Roboto"/>
                <a:sym typeface="Roboto"/>
              </a:rPr>
              <a:t>grad_prod </a:t>
            </a:r>
            <a:r>
              <a:rPr b="0" i="0" lang="en-GB" sz="1000" u="none" cap="none" strike="noStrike">
                <a:solidFill>
                  <a:srgbClr val="000000"/>
                </a:solidFill>
                <a:latin typeface="Roboto"/>
                <a:ea typeface="Roboto"/>
                <a:cs typeface="Roboto"/>
                <a:sym typeface="Roboto"/>
              </a:rPr>
              <a:t> *</a:t>
            </a:r>
            <a:endParaRPr b="0" i="0" sz="1000" u="none" cap="none" strike="noStrike">
              <a:solidFill>
                <a:srgbClr val="000000"/>
              </a:solidFill>
              <a:latin typeface="Roboto"/>
              <a:ea typeface="Roboto"/>
              <a:cs typeface="Roboto"/>
              <a:sym typeface="Roboto"/>
            </a:endParaRPr>
          </a:p>
        </p:txBody>
      </p:sp>
      <p:sp>
        <p:nvSpPr>
          <p:cNvPr id="2485" name="Google Shape;2485;p76"/>
          <p:cNvSpPr txBox="1"/>
          <p:nvPr/>
        </p:nvSpPr>
        <p:spPr>
          <a:xfrm>
            <a:off x="178725" y="3649238"/>
            <a:ext cx="745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Step 1</a:t>
            </a:r>
            <a:endParaRPr b="1" i="0" sz="1000" u="none" cap="none" strike="noStrike">
              <a:solidFill>
                <a:srgbClr val="000000"/>
              </a:solidFill>
              <a:latin typeface="Roboto"/>
              <a:ea typeface="Roboto"/>
              <a:cs typeface="Roboto"/>
              <a:sym typeface="Roboto"/>
            </a:endParaRPr>
          </a:p>
        </p:txBody>
      </p:sp>
      <p:pic>
        <p:nvPicPr>
          <p:cNvPr descr=" \frac{\partial L}{\partial f^{(4)}}" id="2486" name="Google Shape;2486;p76"/>
          <p:cNvPicPr preferRelativeResize="0"/>
          <p:nvPr/>
        </p:nvPicPr>
        <p:blipFill rotWithShape="1">
          <a:blip r:embed="rId7">
            <a:alphaModFix/>
          </a:blip>
          <a:srcRect b="0" l="0" r="0" t="0"/>
          <a:stretch/>
        </p:blipFill>
        <p:spPr>
          <a:xfrm>
            <a:off x="3005325" y="4325300"/>
            <a:ext cx="306000" cy="265191"/>
          </a:xfrm>
          <a:prstGeom prst="rect">
            <a:avLst/>
          </a:prstGeom>
          <a:noFill/>
          <a:ln>
            <a:noFill/>
          </a:ln>
        </p:spPr>
      </p:pic>
      <p:sp>
        <p:nvSpPr>
          <p:cNvPr id="2487" name="Google Shape;2487;p7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491" name="Shape 2491"/>
        <p:cNvGrpSpPr/>
        <p:nvPr/>
      </p:nvGrpSpPr>
      <p:grpSpPr>
        <a:xfrm>
          <a:off x="0" y="0"/>
          <a:ext cx="0" cy="0"/>
          <a:chOff x="0" y="0"/>
          <a:chExt cx="0" cy="0"/>
        </a:xfrm>
      </p:grpSpPr>
      <p:sp>
        <p:nvSpPr>
          <p:cNvPr id="2492" name="Google Shape;2492;p77"/>
          <p:cNvSpPr/>
          <p:nvPr/>
        </p:nvSpPr>
        <p:spPr>
          <a:xfrm>
            <a:off x="3269775" y="1293688"/>
            <a:ext cx="6825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77"/>
          <p:cNvSpPr/>
          <p:nvPr/>
        </p:nvSpPr>
        <p:spPr>
          <a:xfrm>
            <a:off x="6646575" y="3777463"/>
            <a:ext cx="6825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7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Backpropagation</a:t>
            </a:r>
            <a:endParaRPr sz="2600"/>
          </a:p>
        </p:txBody>
      </p:sp>
      <p:sp>
        <p:nvSpPr>
          <p:cNvPr id="2495" name="Google Shape;2495;p77"/>
          <p:cNvSpPr/>
          <p:nvPr/>
        </p:nvSpPr>
        <p:spPr>
          <a:xfrm>
            <a:off x="7967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(1)</a:t>
            </a:r>
            <a:endParaRPr b="0" baseline="30000" i="0" sz="1200" u="none" cap="none" strike="noStrike">
              <a:solidFill>
                <a:srgbClr val="000000"/>
              </a:solidFill>
              <a:latin typeface="Arial"/>
              <a:ea typeface="Arial"/>
              <a:cs typeface="Arial"/>
              <a:sym typeface="Arial"/>
            </a:endParaRPr>
          </a:p>
        </p:txBody>
      </p:sp>
      <p:cxnSp>
        <p:nvCxnSpPr>
          <p:cNvPr id="2496" name="Google Shape;2496;p77"/>
          <p:cNvCxnSpPr/>
          <p:nvPr/>
        </p:nvCxnSpPr>
        <p:spPr>
          <a:xfrm flipH="1" rot="10800000">
            <a:off x="1094475" y="19386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497" name="Google Shape;2497;p77"/>
          <p:cNvSpPr/>
          <p:nvPr/>
        </p:nvSpPr>
        <p:spPr>
          <a:xfrm>
            <a:off x="167625" y="1475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endParaRPr b="1" i="0" sz="1600" u="none" cap="none" strike="noStrike">
              <a:solidFill>
                <a:srgbClr val="000000"/>
              </a:solidFill>
              <a:latin typeface="Arial"/>
              <a:ea typeface="Arial"/>
              <a:cs typeface="Arial"/>
              <a:sym typeface="Arial"/>
            </a:endParaRPr>
          </a:p>
        </p:txBody>
      </p:sp>
      <p:cxnSp>
        <p:nvCxnSpPr>
          <p:cNvPr id="2498" name="Google Shape;2498;p77"/>
          <p:cNvCxnSpPr/>
          <p:nvPr/>
        </p:nvCxnSpPr>
        <p:spPr>
          <a:xfrm flipH="1" rot="10800000">
            <a:off x="578150"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499" name="Google Shape;2499;p77"/>
          <p:cNvSpPr/>
          <p:nvPr/>
        </p:nvSpPr>
        <p:spPr>
          <a:xfrm>
            <a:off x="9296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2500" name="Google Shape;2500;p77"/>
          <p:cNvSpPr txBox="1"/>
          <p:nvPr/>
        </p:nvSpPr>
        <p:spPr>
          <a:xfrm>
            <a:off x="65400" y="1820075"/>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input</a:t>
            </a:r>
            <a:endParaRPr b="0" i="0" sz="1200" u="none" cap="none" strike="noStrike">
              <a:solidFill>
                <a:srgbClr val="000000"/>
              </a:solidFill>
              <a:latin typeface="Roboto"/>
              <a:ea typeface="Roboto"/>
              <a:cs typeface="Roboto"/>
              <a:sym typeface="Roboto"/>
            </a:endParaRPr>
          </a:p>
        </p:txBody>
      </p:sp>
      <p:sp>
        <p:nvSpPr>
          <p:cNvPr id="2501" name="Google Shape;2501;p77"/>
          <p:cNvSpPr/>
          <p:nvPr/>
        </p:nvSpPr>
        <p:spPr>
          <a:xfrm>
            <a:off x="16349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(2)</a:t>
            </a:r>
            <a:endParaRPr b="0" baseline="30000" i="0" sz="1200" u="none" cap="none" strike="noStrike">
              <a:solidFill>
                <a:srgbClr val="000000"/>
              </a:solidFill>
              <a:latin typeface="Arial"/>
              <a:ea typeface="Arial"/>
              <a:cs typeface="Arial"/>
              <a:sym typeface="Arial"/>
            </a:endParaRPr>
          </a:p>
        </p:txBody>
      </p:sp>
      <p:cxnSp>
        <p:nvCxnSpPr>
          <p:cNvPr id="2502" name="Google Shape;2502;p77"/>
          <p:cNvCxnSpPr/>
          <p:nvPr/>
        </p:nvCxnSpPr>
        <p:spPr>
          <a:xfrm flipH="1" rot="10800000">
            <a:off x="19326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503" name="Google Shape;2503;p77"/>
          <p:cNvCxnSpPr/>
          <p:nvPr/>
        </p:nvCxnSpPr>
        <p:spPr>
          <a:xfrm flipH="1" rot="10800000">
            <a:off x="14009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504" name="Google Shape;2504;p77"/>
          <p:cNvSpPr/>
          <p:nvPr/>
        </p:nvSpPr>
        <p:spPr>
          <a:xfrm>
            <a:off x="17678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2505" name="Google Shape;2505;p77"/>
          <p:cNvSpPr/>
          <p:nvPr/>
        </p:nvSpPr>
        <p:spPr>
          <a:xfrm>
            <a:off x="41495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L</a:t>
            </a:r>
            <a:endParaRPr b="0" i="0" sz="1200" u="none" cap="none" strike="noStrike">
              <a:solidFill>
                <a:srgbClr val="000000"/>
              </a:solidFill>
              <a:latin typeface="Arial"/>
              <a:ea typeface="Arial"/>
              <a:cs typeface="Arial"/>
              <a:sym typeface="Arial"/>
            </a:endParaRPr>
          </a:p>
        </p:txBody>
      </p:sp>
      <p:cxnSp>
        <p:nvCxnSpPr>
          <p:cNvPr id="2506" name="Google Shape;2506;p77"/>
          <p:cNvCxnSpPr/>
          <p:nvPr/>
        </p:nvCxnSpPr>
        <p:spPr>
          <a:xfrm flipH="1" rot="10800000">
            <a:off x="3915525" y="16638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2507" name="Google Shape;2507;p77"/>
          <p:cNvCxnSpPr>
            <a:stCxn id="2495" idx="6"/>
          </p:cNvCxnSpPr>
          <p:nvPr/>
        </p:nvCxnSpPr>
        <p:spPr>
          <a:xfrm>
            <a:off x="1396125" y="1666525"/>
            <a:ext cx="0" cy="0"/>
          </a:xfrm>
          <a:prstGeom prst="straightConnector1">
            <a:avLst/>
          </a:prstGeom>
          <a:noFill/>
          <a:ln cap="flat" cmpd="sng" w="9525">
            <a:solidFill>
              <a:srgbClr val="424242"/>
            </a:solidFill>
            <a:prstDash val="solid"/>
            <a:round/>
            <a:headEnd len="sm" w="sm" type="none"/>
            <a:tailEnd len="sm" w="sm" type="none"/>
          </a:ln>
        </p:spPr>
      </p:cxnSp>
      <p:cxnSp>
        <p:nvCxnSpPr>
          <p:cNvPr id="2508" name="Google Shape;2508;p77"/>
          <p:cNvCxnSpPr/>
          <p:nvPr/>
        </p:nvCxnSpPr>
        <p:spPr>
          <a:xfrm flipH="1" rot="10800000">
            <a:off x="4447275" y="2014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509" name="Google Shape;2509;p77"/>
          <p:cNvSpPr/>
          <p:nvPr/>
        </p:nvSpPr>
        <p:spPr>
          <a:xfrm>
            <a:off x="4249575" y="23790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endParaRPr b="0" i="0" sz="800" u="none" cap="none" strike="noStrike">
              <a:solidFill>
                <a:srgbClr val="000000"/>
              </a:solidFill>
              <a:latin typeface="Arial"/>
              <a:ea typeface="Arial"/>
              <a:cs typeface="Arial"/>
              <a:sym typeface="Arial"/>
            </a:endParaRPr>
          </a:p>
        </p:txBody>
      </p:sp>
      <p:sp>
        <p:nvSpPr>
          <p:cNvPr id="2510" name="Google Shape;2510;p77"/>
          <p:cNvSpPr txBox="1"/>
          <p:nvPr/>
        </p:nvSpPr>
        <p:spPr>
          <a:xfrm>
            <a:off x="4215000" y="2808350"/>
            <a:ext cx="837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 </a:t>
            </a:r>
            <a:endParaRPr b="0" i="0" sz="1100" u="none" cap="none" strike="noStrike">
              <a:solidFill>
                <a:srgbClr val="000000"/>
              </a:solidFill>
              <a:latin typeface="Roboto"/>
              <a:ea typeface="Roboto"/>
              <a:cs typeface="Roboto"/>
              <a:sym typeface="Roboto"/>
            </a:endParaRPr>
          </a:p>
        </p:txBody>
      </p:sp>
      <p:sp>
        <p:nvSpPr>
          <p:cNvPr id="2511" name="Google Shape;2511;p77"/>
          <p:cNvSpPr txBox="1"/>
          <p:nvPr/>
        </p:nvSpPr>
        <p:spPr>
          <a:xfrm>
            <a:off x="1634925" y="2754625"/>
            <a:ext cx="98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Parameters </a:t>
            </a:r>
            <a:endParaRPr b="0" i="0" sz="1100" u="none" cap="none" strike="noStrike">
              <a:solidFill>
                <a:srgbClr val="000000"/>
              </a:solidFill>
              <a:latin typeface="Roboto"/>
              <a:ea typeface="Roboto"/>
              <a:cs typeface="Roboto"/>
              <a:sym typeface="Roboto"/>
            </a:endParaRPr>
          </a:p>
        </p:txBody>
      </p:sp>
      <p:sp>
        <p:nvSpPr>
          <p:cNvPr id="2512" name="Google Shape;2512;p77"/>
          <p:cNvSpPr txBox="1"/>
          <p:nvPr/>
        </p:nvSpPr>
        <p:spPr>
          <a:xfrm>
            <a:off x="215750" y="825600"/>
            <a:ext cx="8549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most efficient way is to start from the </a:t>
            </a:r>
            <a:r>
              <a:rPr b="1" i="0" lang="en-GB" sz="1400" u="none" cap="none" strike="noStrike">
                <a:solidFill>
                  <a:srgbClr val="000000"/>
                </a:solidFill>
                <a:latin typeface="Roboto"/>
                <a:ea typeface="Roboto"/>
                <a:cs typeface="Roboto"/>
                <a:sym typeface="Roboto"/>
              </a:rPr>
              <a:t>last computation</a:t>
            </a:r>
            <a:r>
              <a:rPr b="0" i="0" lang="en-GB" sz="1400" u="none" cap="none" strike="noStrike">
                <a:solidFill>
                  <a:srgbClr val="000000"/>
                </a:solidFill>
                <a:latin typeface="Roboto"/>
                <a:ea typeface="Roboto"/>
                <a:cs typeface="Roboto"/>
                <a:sym typeface="Roboto"/>
              </a:rPr>
              <a:t> and progressively save partial results:</a:t>
            </a:r>
            <a:endParaRPr b="0" i="0" sz="1400" u="none" cap="none" strike="noStrike">
              <a:solidFill>
                <a:srgbClr val="000000"/>
              </a:solidFill>
              <a:latin typeface="Roboto"/>
              <a:ea typeface="Roboto"/>
              <a:cs typeface="Roboto"/>
              <a:sym typeface="Roboto"/>
            </a:endParaRPr>
          </a:p>
        </p:txBody>
      </p:sp>
      <p:sp>
        <p:nvSpPr>
          <p:cNvPr id="2513" name="Google Shape;2513;p77"/>
          <p:cNvSpPr/>
          <p:nvPr/>
        </p:nvSpPr>
        <p:spPr>
          <a:xfrm>
            <a:off x="24731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(3)</a:t>
            </a:r>
            <a:endParaRPr b="0" baseline="30000" i="0" sz="1200" u="none" cap="none" strike="noStrike">
              <a:solidFill>
                <a:srgbClr val="000000"/>
              </a:solidFill>
              <a:latin typeface="Arial"/>
              <a:ea typeface="Arial"/>
              <a:cs typeface="Arial"/>
              <a:sym typeface="Arial"/>
            </a:endParaRPr>
          </a:p>
        </p:txBody>
      </p:sp>
      <p:cxnSp>
        <p:nvCxnSpPr>
          <p:cNvPr id="2514" name="Google Shape;2514;p77"/>
          <p:cNvCxnSpPr/>
          <p:nvPr/>
        </p:nvCxnSpPr>
        <p:spPr>
          <a:xfrm flipH="1" rot="10800000">
            <a:off x="27708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515" name="Google Shape;2515;p77"/>
          <p:cNvCxnSpPr/>
          <p:nvPr/>
        </p:nvCxnSpPr>
        <p:spPr>
          <a:xfrm flipH="1" rot="10800000">
            <a:off x="22391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516" name="Google Shape;2516;p77"/>
          <p:cNvSpPr/>
          <p:nvPr/>
        </p:nvSpPr>
        <p:spPr>
          <a:xfrm>
            <a:off x="26060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sp>
        <p:nvSpPr>
          <p:cNvPr id="2517" name="Google Shape;2517;p77"/>
          <p:cNvSpPr/>
          <p:nvPr/>
        </p:nvSpPr>
        <p:spPr>
          <a:xfrm>
            <a:off x="33113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(4)</a:t>
            </a:r>
            <a:endParaRPr b="0" baseline="30000" i="0" sz="1200" u="none" cap="none" strike="noStrike">
              <a:solidFill>
                <a:srgbClr val="000000"/>
              </a:solidFill>
              <a:latin typeface="Arial"/>
              <a:ea typeface="Arial"/>
              <a:cs typeface="Arial"/>
              <a:sym typeface="Arial"/>
            </a:endParaRPr>
          </a:p>
        </p:txBody>
      </p:sp>
      <p:cxnSp>
        <p:nvCxnSpPr>
          <p:cNvPr id="2518" name="Google Shape;2518;p77"/>
          <p:cNvCxnSpPr/>
          <p:nvPr/>
        </p:nvCxnSpPr>
        <p:spPr>
          <a:xfrm flipH="1" rot="10800000">
            <a:off x="36090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519" name="Google Shape;2519;p77"/>
          <p:cNvCxnSpPr/>
          <p:nvPr/>
        </p:nvCxnSpPr>
        <p:spPr>
          <a:xfrm flipH="1" rot="10800000">
            <a:off x="30773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520" name="Google Shape;2520;p77"/>
          <p:cNvSpPr/>
          <p:nvPr/>
        </p:nvSpPr>
        <p:spPr>
          <a:xfrm>
            <a:off x="34442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4</a:t>
            </a:r>
            <a:endParaRPr b="0" i="0" sz="800" u="none" cap="none" strike="noStrike">
              <a:solidFill>
                <a:srgbClr val="000000"/>
              </a:solidFill>
              <a:latin typeface="Arial"/>
              <a:ea typeface="Arial"/>
              <a:cs typeface="Arial"/>
              <a:sym typeface="Arial"/>
            </a:endParaRPr>
          </a:p>
        </p:txBody>
      </p:sp>
      <p:pic>
        <p:nvPicPr>
          <p:cNvPr descr="\frac{\partial L}{\partial w_1} = \frac{\partial f^{(1)}}{\partial w_1}\; \frac{\partial f^{(2)}}{\partial f^{(1)}} \;  \frac{\partial f^{(3)}}{\partial f^{(2)}} \; \frac{\partial f^{(4)}}{\partial f^{(3)}}  \frac{\partial L}{\partial f^{(4)}}" id="2521" name="Google Shape;2521;p77"/>
          <p:cNvPicPr preferRelativeResize="0"/>
          <p:nvPr/>
        </p:nvPicPr>
        <p:blipFill rotWithShape="1">
          <a:blip r:embed="rId3">
            <a:alphaModFix/>
          </a:blip>
          <a:srcRect b="0" l="0" r="0" t="0"/>
          <a:stretch/>
        </p:blipFill>
        <p:spPr>
          <a:xfrm>
            <a:off x="5145619" y="1369775"/>
            <a:ext cx="3779226" cy="602700"/>
          </a:xfrm>
          <a:prstGeom prst="rect">
            <a:avLst/>
          </a:prstGeom>
          <a:noFill/>
          <a:ln>
            <a:noFill/>
          </a:ln>
        </p:spPr>
      </p:pic>
      <p:pic>
        <p:nvPicPr>
          <p:cNvPr descr="\frac{\partial L}{\partial w_2} = \frac{\partial f^{(2)}}{\partial w_2} \;  \frac{\partial f^{(3)}}{\partial f^{(2)}} \; \frac{\partial f^{(4)}}{\partial f^{(3)}}  \frac{\partial L}{\partial f^{(4)}}" id="2522" name="Google Shape;2522;p77"/>
          <p:cNvPicPr preferRelativeResize="0"/>
          <p:nvPr/>
        </p:nvPicPr>
        <p:blipFill rotWithShape="1">
          <a:blip r:embed="rId4">
            <a:alphaModFix/>
          </a:blip>
          <a:srcRect b="0" l="0" r="0" t="0"/>
          <a:stretch/>
        </p:blipFill>
        <p:spPr>
          <a:xfrm>
            <a:off x="5120625" y="2167225"/>
            <a:ext cx="3142009" cy="602700"/>
          </a:xfrm>
          <a:prstGeom prst="rect">
            <a:avLst/>
          </a:prstGeom>
          <a:noFill/>
          <a:ln>
            <a:noFill/>
          </a:ln>
        </p:spPr>
      </p:pic>
      <p:pic>
        <p:nvPicPr>
          <p:cNvPr descr="\frac{\partial L}{\partial w_3} =  \frac{\partial f^{(3)}}{\partial w_3} \; \frac{\partial f^{(4)}}{\partial f^{(3)}}  \frac{\partial L}{\partial f^{(4)}}" id="2523" name="Google Shape;2523;p77"/>
          <p:cNvPicPr preferRelativeResize="0"/>
          <p:nvPr/>
        </p:nvPicPr>
        <p:blipFill rotWithShape="1">
          <a:blip r:embed="rId5">
            <a:alphaModFix/>
          </a:blip>
          <a:srcRect b="0" l="0" r="0" t="0"/>
          <a:stretch/>
        </p:blipFill>
        <p:spPr>
          <a:xfrm>
            <a:off x="5120625" y="2995350"/>
            <a:ext cx="2624676" cy="631575"/>
          </a:xfrm>
          <a:prstGeom prst="rect">
            <a:avLst/>
          </a:prstGeom>
          <a:noFill/>
          <a:ln>
            <a:noFill/>
          </a:ln>
        </p:spPr>
      </p:pic>
      <p:pic>
        <p:nvPicPr>
          <p:cNvPr descr="\frac{\partial L}{\partial w_4} =  \frac{\partial f^{(4)}}{\partial w_4}  \frac{\partial L}{\partial f^{(4)}}" id="2524" name="Google Shape;2524;p77"/>
          <p:cNvPicPr preferRelativeResize="0"/>
          <p:nvPr/>
        </p:nvPicPr>
        <p:blipFill rotWithShape="1">
          <a:blip r:embed="rId6">
            <a:alphaModFix/>
          </a:blip>
          <a:srcRect b="0" l="0" r="0" t="0"/>
          <a:stretch/>
        </p:blipFill>
        <p:spPr>
          <a:xfrm>
            <a:off x="5095350" y="3852350"/>
            <a:ext cx="2144225" cy="690225"/>
          </a:xfrm>
          <a:prstGeom prst="rect">
            <a:avLst/>
          </a:prstGeom>
          <a:noFill/>
          <a:ln>
            <a:noFill/>
          </a:ln>
        </p:spPr>
      </p:pic>
      <p:sp>
        <p:nvSpPr>
          <p:cNvPr id="2525" name="Google Shape;2525;p77"/>
          <p:cNvSpPr/>
          <p:nvPr/>
        </p:nvSpPr>
        <p:spPr>
          <a:xfrm>
            <a:off x="178725" y="3272925"/>
            <a:ext cx="3511800" cy="354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77"/>
          <p:cNvSpPr txBox="1"/>
          <p:nvPr/>
        </p:nvSpPr>
        <p:spPr>
          <a:xfrm>
            <a:off x="167625" y="2985650"/>
            <a:ext cx="911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Stored</a:t>
            </a:r>
            <a:endParaRPr b="1" i="0" sz="1100" u="none" cap="none" strike="noStrike">
              <a:solidFill>
                <a:srgbClr val="000000"/>
              </a:solidFill>
              <a:latin typeface="Roboto"/>
              <a:ea typeface="Roboto"/>
              <a:cs typeface="Roboto"/>
              <a:sym typeface="Roboto"/>
            </a:endParaRPr>
          </a:p>
        </p:txBody>
      </p:sp>
      <p:sp>
        <p:nvSpPr>
          <p:cNvPr id="2527" name="Google Shape;2527;p77"/>
          <p:cNvSpPr txBox="1"/>
          <p:nvPr/>
        </p:nvSpPr>
        <p:spPr>
          <a:xfrm>
            <a:off x="215750" y="32729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grad_prod</a:t>
            </a:r>
            <a:r>
              <a:rPr b="0" i="0" lang="en-GB" sz="1100" u="none" cap="none" strike="noStrike">
                <a:solidFill>
                  <a:srgbClr val="000000"/>
                </a:solidFill>
                <a:latin typeface="Roboto"/>
                <a:ea typeface="Roboto"/>
                <a:cs typeface="Roboto"/>
                <a:sym typeface="Roboto"/>
              </a:rPr>
              <a:t> =            </a:t>
            </a:r>
            <a:endParaRPr b="0" i="0" sz="1100" u="none" cap="none" strike="noStrike">
              <a:solidFill>
                <a:srgbClr val="000000"/>
              </a:solidFill>
              <a:latin typeface="Arial"/>
              <a:ea typeface="Arial"/>
              <a:cs typeface="Arial"/>
              <a:sym typeface="Arial"/>
            </a:endParaRPr>
          </a:p>
        </p:txBody>
      </p:sp>
      <p:sp>
        <p:nvSpPr>
          <p:cNvPr id="2528" name="Google Shape;2528;p77"/>
          <p:cNvSpPr txBox="1"/>
          <p:nvPr/>
        </p:nvSpPr>
        <p:spPr>
          <a:xfrm>
            <a:off x="178725" y="3649238"/>
            <a:ext cx="745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Step 2</a:t>
            </a:r>
            <a:endParaRPr b="1" i="0" sz="1000" u="none" cap="none" strike="noStrike">
              <a:solidFill>
                <a:srgbClr val="000000"/>
              </a:solidFill>
              <a:latin typeface="Roboto"/>
              <a:ea typeface="Roboto"/>
              <a:cs typeface="Roboto"/>
              <a:sym typeface="Roboto"/>
            </a:endParaRPr>
          </a:p>
        </p:txBody>
      </p:sp>
      <p:pic>
        <p:nvPicPr>
          <p:cNvPr descr=" \frac{\partial L}{\partial f^{(4)}}" id="2529" name="Google Shape;2529;p77"/>
          <p:cNvPicPr preferRelativeResize="0"/>
          <p:nvPr/>
        </p:nvPicPr>
        <p:blipFill rotWithShape="1">
          <a:blip r:embed="rId7">
            <a:alphaModFix/>
          </a:blip>
          <a:srcRect b="0" l="0" r="0" t="0"/>
          <a:stretch/>
        </p:blipFill>
        <p:spPr>
          <a:xfrm>
            <a:off x="1079025" y="3339650"/>
            <a:ext cx="306000" cy="265200"/>
          </a:xfrm>
          <a:prstGeom prst="rect">
            <a:avLst/>
          </a:prstGeom>
          <a:noFill/>
          <a:ln>
            <a:noFill/>
          </a:ln>
        </p:spPr>
      </p:pic>
      <p:sp>
        <p:nvSpPr>
          <p:cNvPr id="2530" name="Google Shape;2530;p77"/>
          <p:cNvSpPr txBox="1"/>
          <p:nvPr/>
        </p:nvSpPr>
        <p:spPr>
          <a:xfrm>
            <a:off x="-257850" y="3924625"/>
            <a:ext cx="5052000" cy="1108200"/>
          </a:xfrm>
          <a:prstGeom prst="rect">
            <a:avLst/>
          </a:prstGeom>
          <a:noFill/>
          <a:ln>
            <a:noFill/>
          </a:ln>
        </p:spPr>
        <p:txBody>
          <a:bodyPr anchorCtr="0" anchor="t" bIns="91425" lIns="91425" spcFirstLastPara="1" rIns="91425" wrap="square" tIns="91425">
            <a:spAutoFit/>
          </a:bodyPr>
          <a:lstStyle/>
          <a:p>
            <a:pPr indent="-292100" lvl="0" marL="914400" marR="0" rtl="0" algn="l">
              <a:lnSpc>
                <a:spcPct val="100000"/>
              </a:lnSpc>
              <a:spcBef>
                <a:spcPts val="0"/>
              </a:spcBef>
              <a:spcAft>
                <a:spcPts val="0"/>
              </a:spcAft>
              <a:buClr>
                <a:srgbClr val="000000"/>
              </a:buClr>
              <a:buSzPts val="1000"/>
              <a:buFont typeface="Roboto"/>
              <a:buAutoNum type="arabicPeriod"/>
            </a:pPr>
            <a:r>
              <a:rPr b="0" i="0" lang="en-GB" sz="1000" u="none" cap="none" strike="noStrike">
                <a:solidFill>
                  <a:srgbClr val="000000"/>
                </a:solidFill>
                <a:latin typeface="Roboto"/>
                <a:ea typeface="Roboto"/>
                <a:cs typeface="Roboto"/>
                <a:sym typeface="Roboto"/>
              </a:rPr>
              <a:t>Compute derivative wrt the parameter w4:</a:t>
            </a:r>
            <a:endParaRPr b="0" i="0" sz="10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grad_par{‘w4’} = grad_prod *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292100" lvl="0" marL="914400" marR="0" rtl="0" algn="l">
              <a:lnSpc>
                <a:spcPct val="100000"/>
              </a:lnSpc>
              <a:spcBef>
                <a:spcPts val="0"/>
              </a:spcBef>
              <a:spcAft>
                <a:spcPts val="0"/>
              </a:spcAft>
              <a:buClr>
                <a:srgbClr val="000000"/>
              </a:buClr>
              <a:buSzPts val="1000"/>
              <a:buFont typeface="Roboto"/>
              <a:buAutoNum type="arabicPeriod"/>
            </a:pPr>
            <a:r>
              <a:rPr b="0" i="0" lang="en-GB" sz="1000" u="none" cap="none" strike="noStrike">
                <a:solidFill>
                  <a:srgbClr val="000000"/>
                </a:solidFill>
                <a:latin typeface="Roboto"/>
                <a:ea typeface="Roboto"/>
                <a:cs typeface="Roboto"/>
                <a:sym typeface="Roboto"/>
              </a:rPr>
              <a:t>Update </a:t>
            </a:r>
            <a:r>
              <a:rPr b="0" i="1" lang="en-GB" sz="1000" u="none" cap="none" strike="noStrike">
                <a:solidFill>
                  <a:srgbClr val="000000"/>
                </a:solidFill>
                <a:latin typeface="Roboto"/>
                <a:ea typeface="Roboto"/>
                <a:cs typeface="Roboto"/>
                <a:sym typeface="Roboto"/>
              </a:rPr>
              <a:t>grad_prod</a:t>
            </a:r>
            <a:r>
              <a:rPr b="0" i="0" lang="en-GB" sz="1000" u="none" cap="none" strike="noStrike">
                <a:solidFill>
                  <a:srgbClr val="000000"/>
                </a:solidFill>
                <a:latin typeface="Roboto"/>
                <a:ea typeface="Roboto"/>
                <a:cs typeface="Roboto"/>
                <a:sym typeface="Roboto"/>
              </a:rPr>
              <a:t> = </a:t>
            </a:r>
            <a:r>
              <a:rPr b="0" i="1" lang="en-GB" sz="1000" u="none" cap="none" strike="noStrike">
                <a:solidFill>
                  <a:srgbClr val="000000"/>
                </a:solidFill>
                <a:latin typeface="Roboto"/>
                <a:ea typeface="Roboto"/>
                <a:cs typeface="Roboto"/>
                <a:sym typeface="Roboto"/>
              </a:rPr>
              <a:t>grad_prod </a:t>
            </a:r>
            <a:r>
              <a:rPr b="0" i="0" lang="en-GB" sz="1000" u="none" cap="none" strike="noStrike">
                <a:solidFill>
                  <a:srgbClr val="000000"/>
                </a:solidFill>
                <a:latin typeface="Roboto"/>
                <a:ea typeface="Roboto"/>
                <a:cs typeface="Roboto"/>
                <a:sym typeface="Roboto"/>
              </a:rPr>
              <a:t> *</a:t>
            </a:r>
            <a:endParaRPr b="0" i="0" sz="1000" u="none" cap="none" strike="noStrike">
              <a:solidFill>
                <a:srgbClr val="000000"/>
              </a:solidFill>
              <a:latin typeface="Roboto"/>
              <a:ea typeface="Roboto"/>
              <a:cs typeface="Roboto"/>
              <a:sym typeface="Roboto"/>
            </a:endParaRPr>
          </a:p>
        </p:txBody>
      </p:sp>
      <p:pic>
        <p:nvPicPr>
          <p:cNvPr descr=" \frac{\partial f^{(4)}}{\partial w4}" id="2531" name="Google Shape;2531;p77"/>
          <p:cNvPicPr preferRelativeResize="0"/>
          <p:nvPr/>
        </p:nvPicPr>
        <p:blipFill rotWithShape="1">
          <a:blip r:embed="rId8">
            <a:alphaModFix/>
          </a:blip>
          <a:srcRect b="0" l="0" r="0" t="0"/>
          <a:stretch/>
        </p:blipFill>
        <p:spPr>
          <a:xfrm>
            <a:off x="2420900" y="4230675"/>
            <a:ext cx="306000" cy="277435"/>
          </a:xfrm>
          <a:prstGeom prst="rect">
            <a:avLst/>
          </a:prstGeom>
          <a:noFill/>
          <a:ln>
            <a:noFill/>
          </a:ln>
        </p:spPr>
      </p:pic>
      <p:pic>
        <p:nvPicPr>
          <p:cNvPr descr=" \frac{\partial f^{(4)}}{\partial  f^{(3)}}" id="2532" name="Google Shape;2532;p77"/>
          <p:cNvPicPr preferRelativeResize="0"/>
          <p:nvPr/>
        </p:nvPicPr>
        <p:blipFill rotWithShape="1">
          <a:blip r:embed="rId9">
            <a:alphaModFix/>
          </a:blip>
          <a:srcRect b="0" l="0" r="0" t="0"/>
          <a:stretch/>
        </p:blipFill>
        <p:spPr>
          <a:xfrm>
            <a:off x="2606025" y="4617475"/>
            <a:ext cx="399300" cy="388646"/>
          </a:xfrm>
          <a:prstGeom prst="rect">
            <a:avLst/>
          </a:prstGeom>
          <a:noFill/>
          <a:ln>
            <a:noFill/>
          </a:ln>
        </p:spPr>
      </p:pic>
      <p:sp>
        <p:nvSpPr>
          <p:cNvPr id="2533" name="Google Shape;2533;p7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537" name="Shape 2537"/>
        <p:cNvGrpSpPr/>
        <p:nvPr/>
      </p:nvGrpSpPr>
      <p:grpSpPr>
        <a:xfrm>
          <a:off x="0" y="0"/>
          <a:ext cx="0" cy="0"/>
          <a:chOff x="0" y="0"/>
          <a:chExt cx="0" cy="0"/>
        </a:xfrm>
      </p:grpSpPr>
      <p:sp>
        <p:nvSpPr>
          <p:cNvPr id="2538" name="Google Shape;2538;p78"/>
          <p:cNvSpPr/>
          <p:nvPr/>
        </p:nvSpPr>
        <p:spPr>
          <a:xfrm>
            <a:off x="2473125" y="1266825"/>
            <a:ext cx="6825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78"/>
          <p:cNvSpPr/>
          <p:nvPr/>
        </p:nvSpPr>
        <p:spPr>
          <a:xfrm>
            <a:off x="6557075" y="2891125"/>
            <a:ext cx="12960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7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Backpropagation</a:t>
            </a:r>
            <a:endParaRPr sz="2600"/>
          </a:p>
        </p:txBody>
      </p:sp>
      <p:sp>
        <p:nvSpPr>
          <p:cNvPr id="2541" name="Google Shape;2541;p78"/>
          <p:cNvSpPr/>
          <p:nvPr/>
        </p:nvSpPr>
        <p:spPr>
          <a:xfrm>
            <a:off x="7967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(1)</a:t>
            </a:r>
            <a:endParaRPr b="0" baseline="30000" i="0" sz="1200" u="none" cap="none" strike="noStrike">
              <a:solidFill>
                <a:srgbClr val="000000"/>
              </a:solidFill>
              <a:latin typeface="Arial"/>
              <a:ea typeface="Arial"/>
              <a:cs typeface="Arial"/>
              <a:sym typeface="Arial"/>
            </a:endParaRPr>
          </a:p>
        </p:txBody>
      </p:sp>
      <p:cxnSp>
        <p:nvCxnSpPr>
          <p:cNvPr id="2542" name="Google Shape;2542;p78"/>
          <p:cNvCxnSpPr/>
          <p:nvPr/>
        </p:nvCxnSpPr>
        <p:spPr>
          <a:xfrm flipH="1" rot="10800000">
            <a:off x="1094475" y="19386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543" name="Google Shape;2543;p78"/>
          <p:cNvSpPr/>
          <p:nvPr/>
        </p:nvSpPr>
        <p:spPr>
          <a:xfrm>
            <a:off x="167625" y="1475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endParaRPr b="1" i="0" sz="1600" u="none" cap="none" strike="noStrike">
              <a:solidFill>
                <a:srgbClr val="000000"/>
              </a:solidFill>
              <a:latin typeface="Arial"/>
              <a:ea typeface="Arial"/>
              <a:cs typeface="Arial"/>
              <a:sym typeface="Arial"/>
            </a:endParaRPr>
          </a:p>
        </p:txBody>
      </p:sp>
      <p:cxnSp>
        <p:nvCxnSpPr>
          <p:cNvPr id="2544" name="Google Shape;2544;p78"/>
          <p:cNvCxnSpPr/>
          <p:nvPr/>
        </p:nvCxnSpPr>
        <p:spPr>
          <a:xfrm flipH="1" rot="10800000">
            <a:off x="578150"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545" name="Google Shape;2545;p78"/>
          <p:cNvSpPr/>
          <p:nvPr/>
        </p:nvSpPr>
        <p:spPr>
          <a:xfrm>
            <a:off x="9296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2546" name="Google Shape;2546;p78"/>
          <p:cNvSpPr txBox="1"/>
          <p:nvPr/>
        </p:nvSpPr>
        <p:spPr>
          <a:xfrm>
            <a:off x="65400" y="1820075"/>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input</a:t>
            </a:r>
            <a:endParaRPr b="0" i="0" sz="1200" u="none" cap="none" strike="noStrike">
              <a:solidFill>
                <a:srgbClr val="000000"/>
              </a:solidFill>
              <a:latin typeface="Roboto"/>
              <a:ea typeface="Roboto"/>
              <a:cs typeface="Roboto"/>
              <a:sym typeface="Roboto"/>
            </a:endParaRPr>
          </a:p>
        </p:txBody>
      </p:sp>
      <p:sp>
        <p:nvSpPr>
          <p:cNvPr id="2547" name="Google Shape;2547;p78"/>
          <p:cNvSpPr/>
          <p:nvPr/>
        </p:nvSpPr>
        <p:spPr>
          <a:xfrm>
            <a:off x="16349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(2)</a:t>
            </a:r>
            <a:endParaRPr b="0" baseline="30000" i="0" sz="1200" u="none" cap="none" strike="noStrike">
              <a:solidFill>
                <a:srgbClr val="000000"/>
              </a:solidFill>
              <a:latin typeface="Arial"/>
              <a:ea typeface="Arial"/>
              <a:cs typeface="Arial"/>
              <a:sym typeface="Arial"/>
            </a:endParaRPr>
          </a:p>
        </p:txBody>
      </p:sp>
      <p:cxnSp>
        <p:nvCxnSpPr>
          <p:cNvPr id="2548" name="Google Shape;2548;p78"/>
          <p:cNvCxnSpPr/>
          <p:nvPr/>
        </p:nvCxnSpPr>
        <p:spPr>
          <a:xfrm flipH="1" rot="10800000">
            <a:off x="19326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549" name="Google Shape;2549;p78"/>
          <p:cNvCxnSpPr/>
          <p:nvPr/>
        </p:nvCxnSpPr>
        <p:spPr>
          <a:xfrm flipH="1" rot="10800000">
            <a:off x="14009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550" name="Google Shape;2550;p78"/>
          <p:cNvSpPr/>
          <p:nvPr/>
        </p:nvSpPr>
        <p:spPr>
          <a:xfrm>
            <a:off x="17678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2551" name="Google Shape;2551;p78"/>
          <p:cNvSpPr/>
          <p:nvPr/>
        </p:nvSpPr>
        <p:spPr>
          <a:xfrm>
            <a:off x="41495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L</a:t>
            </a:r>
            <a:endParaRPr b="0" i="0" sz="1200" u="none" cap="none" strike="noStrike">
              <a:solidFill>
                <a:srgbClr val="000000"/>
              </a:solidFill>
              <a:latin typeface="Arial"/>
              <a:ea typeface="Arial"/>
              <a:cs typeface="Arial"/>
              <a:sym typeface="Arial"/>
            </a:endParaRPr>
          </a:p>
        </p:txBody>
      </p:sp>
      <p:cxnSp>
        <p:nvCxnSpPr>
          <p:cNvPr id="2552" name="Google Shape;2552;p78"/>
          <p:cNvCxnSpPr/>
          <p:nvPr/>
        </p:nvCxnSpPr>
        <p:spPr>
          <a:xfrm flipH="1" rot="10800000">
            <a:off x="3915525" y="16638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2553" name="Google Shape;2553;p78"/>
          <p:cNvCxnSpPr>
            <a:stCxn id="2541" idx="6"/>
          </p:cNvCxnSpPr>
          <p:nvPr/>
        </p:nvCxnSpPr>
        <p:spPr>
          <a:xfrm>
            <a:off x="1396125" y="1666525"/>
            <a:ext cx="0" cy="0"/>
          </a:xfrm>
          <a:prstGeom prst="straightConnector1">
            <a:avLst/>
          </a:prstGeom>
          <a:noFill/>
          <a:ln cap="flat" cmpd="sng" w="9525">
            <a:solidFill>
              <a:srgbClr val="424242"/>
            </a:solidFill>
            <a:prstDash val="solid"/>
            <a:round/>
            <a:headEnd len="sm" w="sm" type="none"/>
            <a:tailEnd len="sm" w="sm" type="none"/>
          </a:ln>
        </p:spPr>
      </p:cxnSp>
      <p:cxnSp>
        <p:nvCxnSpPr>
          <p:cNvPr id="2554" name="Google Shape;2554;p78"/>
          <p:cNvCxnSpPr/>
          <p:nvPr/>
        </p:nvCxnSpPr>
        <p:spPr>
          <a:xfrm flipH="1" rot="10800000">
            <a:off x="4447275" y="2014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555" name="Google Shape;2555;p78"/>
          <p:cNvSpPr/>
          <p:nvPr/>
        </p:nvSpPr>
        <p:spPr>
          <a:xfrm>
            <a:off x="4249575" y="23790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endParaRPr b="0" i="0" sz="800" u="none" cap="none" strike="noStrike">
              <a:solidFill>
                <a:srgbClr val="000000"/>
              </a:solidFill>
              <a:latin typeface="Arial"/>
              <a:ea typeface="Arial"/>
              <a:cs typeface="Arial"/>
              <a:sym typeface="Arial"/>
            </a:endParaRPr>
          </a:p>
        </p:txBody>
      </p:sp>
      <p:sp>
        <p:nvSpPr>
          <p:cNvPr id="2556" name="Google Shape;2556;p78"/>
          <p:cNvSpPr txBox="1"/>
          <p:nvPr/>
        </p:nvSpPr>
        <p:spPr>
          <a:xfrm>
            <a:off x="4215000" y="2808350"/>
            <a:ext cx="837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 </a:t>
            </a:r>
            <a:endParaRPr b="0" i="0" sz="1100" u="none" cap="none" strike="noStrike">
              <a:solidFill>
                <a:srgbClr val="000000"/>
              </a:solidFill>
              <a:latin typeface="Roboto"/>
              <a:ea typeface="Roboto"/>
              <a:cs typeface="Roboto"/>
              <a:sym typeface="Roboto"/>
            </a:endParaRPr>
          </a:p>
        </p:txBody>
      </p:sp>
      <p:sp>
        <p:nvSpPr>
          <p:cNvPr id="2557" name="Google Shape;2557;p78"/>
          <p:cNvSpPr txBox="1"/>
          <p:nvPr/>
        </p:nvSpPr>
        <p:spPr>
          <a:xfrm>
            <a:off x="1634925" y="2754625"/>
            <a:ext cx="98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Parameters </a:t>
            </a:r>
            <a:endParaRPr b="0" i="0" sz="1100" u="none" cap="none" strike="noStrike">
              <a:solidFill>
                <a:srgbClr val="000000"/>
              </a:solidFill>
              <a:latin typeface="Roboto"/>
              <a:ea typeface="Roboto"/>
              <a:cs typeface="Roboto"/>
              <a:sym typeface="Roboto"/>
            </a:endParaRPr>
          </a:p>
        </p:txBody>
      </p:sp>
      <p:sp>
        <p:nvSpPr>
          <p:cNvPr id="2558" name="Google Shape;2558;p78"/>
          <p:cNvSpPr txBox="1"/>
          <p:nvPr/>
        </p:nvSpPr>
        <p:spPr>
          <a:xfrm>
            <a:off x="215750" y="825600"/>
            <a:ext cx="8549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most efficient way is to start from the </a:t>
            </a:r>
            <a:r>
              <a:rPr b="1" i="0" lang="en-GB" sz="1400" u="none" cap="none" strike="noStrike">
                <a:solidFill>
                  <a:srgbClr val="000000"/>
                </a:solidFill>
                <a:latin typeface="Roboto"/>
                <a:ea typeface="Roboto"/>
                <a:cs typeface="Roboto"/>
                <a:sym typeface="Roboto"/>
              </a:rPr>
              <a:t>last computation</a:t>
            </a:r>
            <a:r>
              <a:rPr b="0" i="0" lang="en-GB" sz="1400" u="none" cap="none" strike="noStrike">
                <a:solidFill>
                  <a:srgbClr val="000000"/>
                </a:solidFill>
                <a:latin typeface="Roboto"/>
                <a:ea typeface="Roboto"/>
                <a:cs typeface="Roboto"/>
                <a:sym typeface="Roboto"/>
              </a:rPr>
              <a:t> and progressively save partial results:</a:t>
            </a:r>
            <a:endParaRPr b="0" i="0" sz="1400" u="none" cap="none" strike="noStrike">
              <a:solidFill>
                <a:srgbClr val="000000"/>
              </a:solidFill>
              <a:latin typeface="Roboto"/>
              <a:ea typeface="Roboto"/>
              <a:cs typeface="Roboto"/>
              <a:sym typeface="Roboto"/>
            </a:endParaRPr>
          </a:p>
        </p:txBody>
      </p:sp>
      <p:sp>
        <p:nvSpPr>
          <p:cNvPr id="2559" name="Google Shape;2559;p78"/>
          <p:cNvSpPr/>
          <p:nvPr/>
        </p:nvSpPr>
        <p:spPr>
          <a:xfrm>
            <a:off x="24731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(3)</a:t>
            </a:r>
            <a:endParaRPr b="0" baseline="30000" i="0" sz="1200" u="none" cap="none" strike="noStrike">
              <a:solidFill>
                <a:srgbClr val="000000"/>
              </a:solidFill>
              <a:latin typeface="Arial"/>
              <a:ea typeface="Arial"/>
              <a:cs typeface="Arial"/>
              <a:sym typeface="Arial"/>
            </a:endParaRPr>
          </a:p>
        </p:txBody>
      </p:sp>
      <p:cxnSp>
        <p:nvCxnSpPr>
          <p:cNvPr id="2560" name="Google Shape;2560;p78"/>
          <p:cNvCxnSpPr/>
          <p:nvPr/>
        </p:nvCxnSpPr>
        <p:spPr>
          <a:xfrm flipH="1" rot="10800000">
            <a:off x="27708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561" name="Google Shape;2561;p78"/>
          <p:cNvCxnSpPr/>
          <p:nvPr/>
        </p:nvCxnSpPr>
        <p:spPr>
          <a:xfrm flipH="1" rot="10800000">
            <a:off x="22391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562" name="Google Shape;2562;p78"/>
          <p:cNvSpPr/>
          <p:nvPr/>
        </p:nvSpPr>
        <p:spPr>
          <a:xfrm>
            <a:off x="26060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sp>
        <p:nvSpPr>
          <p:cNvPr id="2563" name="Google Shape;2563;p78"/>
          <p:cNvSpPr/>
          <p:nvPr/>
        </p:nvSpPr>
        <p:spPr>
          <a:xfrm>
            <a:off x="33113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(4)</a:t>
            </a:r>
            <a:endParaRPr b="0" baseline="30000" i="0" sz="1200" u="none" cap="none" strike="noStrike">
              <a:solidFill>
                <a:srgbClr val="000000"/>
              </a:solidFill>
              <a:latin typeface="Arial"/>
              <a:ea typeface="Arial"/>
              <a:cs typeface="Arial"/>
              <a:sym typeface="Arial"/>
            </a:endParaRPr>
          </a:p>
        </p:txBody>
      </p:sp>
      <p:cxnSp>
        <p:nvCxnSpPr>
          <p:cNvPr id="2564" name="Google Shape;2564;p78"/>
          <p:cNvCxnSpPr/>
          <p:nvPr/>
        </p:nvCxnSpPr>
        <p:spPr>
          <a:xfrm flipH="1" rot="10800000">
            <a:off x="36090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565" name="Google Shape;2565;p78"/>
          <p:cNvCxnSpPr/>
          <p:nvPr/>
        </p:nvCxnSpPr>
        <p:spPr>
          <a:xfrm flipH="1" rot="10800000">
            <a:off x="30773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566" name="Google Shape;2566;p78"/>
          <p:cNvSpPr/>
          <p:nvPr/>
        </p:nvSpPr>
        <p:spPr>
          <a:xfrm>
            <a:off x="34442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4</a:t>
            </a:r>
            <a:endParaRPr b="0" i="0" sz="800" u="none" cap="none" strike="noStrike">
              <a:solidFill>
                <a:srgbClr val="000000"/>
              </a:solidFill>
              <a:latin typeface="Arial"/>
              <a:ea typeface="Arial"/>
              <a:cs typeface="Arial"/>
              <a:sym typeface="Arial"/>
            </a:endParaRPr>
          </a:p>
        </p:txBody>
      </p:sp>
      <p:pic>
        <p:nvPicPr>
          <p:cNvPr descr="\frac{\partial L}{\partial w_1} = \frac{\partial f^{(1)}}{\partial w_1}\; \frac{\partial f^{(2)}}{\partial f^{(1)}} \;  \frac{\partial f^{(3)}}{\partial f^{(2)}} \; \frac{\partial f^{(4)}}{\partial f^{(3)}}  \frac{\partial L}{\partial f^{(4)}}" id="2567" name="Google Shape;2567;p78"/>
          <p:cNvPicPr preferRelativeResize="0"/>
          <p:nvPr/>
        </p:nvPicPr>
        <p:blipFill rotWithShape="1">
          <a:blip r:embed="rId3">
            <a:alphaModFix/>
          </a:blip>
          <a:srcRect b="0" l="0" r="0" t="0"/>
          <a:stretch/>
        </p:blipFill>
        <p:spPr>
          <a:xfrm>
            <a:off x="5145619" y="1369775"/>
            <a:ext cx="3779226" cy="602700"/>
          </a:xfrm>
          <a:prstGeom prst="rect">
            <a:avLst/>
          </a:prstGeom>
          <a:noFill/>
          <a:ln>
            <a:noFill/>
          </a:ln>
        </p:spPr>
      </p:pic>
      <p:pic>
        <p:nvPicPr>
          <p:cNvPr descr="\frac{\partial L}{\partial w_2} = \frac{\partial f^{(2)}}{\partial w_2} \;  \frac{\partial f^{(3)}}{\partial f^{(2)}} \; \frac{\partial f^{(4)}}{\partial f^{(3)}}  \frac{\partial L}{\partial f^{(4)}}" id="2568" name="Google Shape;2568;p78"/>
          <p:cNvPicPr preferRelativeResize="0"/>
          <p:nvPr/>
        </p:nvPicPr>
        <p:blipFill rotWithShape="1">
          <a:blip r:embed="rId4">
            <a:alphaModFix/>
          </a:blip>
          <a:srcRect b="0" l="0" r="0" t="0"/>
          <a:stretch/>
        </p:blipFill>
        <p:spPr>
          <a:xfrm>
            <a:off x="5120625" y="2167225"/>
            <a:ext cx="3142009" cy="602700"/>
          </a:xfrm>
          <a:prstGeom prst="rect">
            <a:avLst/>
          </a:prstGeom>
          <a:noFill/>
          <a:ln>
            <a:noFill/>
          </a:ln>
        </p:spPr>
      </p:pic>
      <p:pic>
        <p:nvPicPr>
          <p:cNvPr descr="\frac{\partial L}{\partial w_3} =  \frac{\partial f^{(3)}}{\partial w_3} \; \frac{\partial f^{(4)}}{\partial f^{(3)}}  \frac{\partial L}{\partial f^{(4)}}" id="2569" name="Google Shape;2569;p78"/>
          <p:cNvPicPr preferRelativeResize="0"/>
          <p:nvPr/>
        </p:nvPicPr>
        <p:blipFill rotWithShape="1">
          <a:blip r:embed="rId5">
            <a:alphaModFix/>
          </a:blip>
          <a:srcRect b="0" l="0" r="0" t="0"/>
          <a:stretch/>
        </p:blipFill>
        <p:spPr>
          <a:xfrm>
            <a:off x="5120625" y="2995350"/>
            <a:ext cx="2624676" cy="631575"/>
          </a:xfrm>
          <a:prstGeom prst="rect">
            <a:avLst/>
          </a:prstGeom>
          <a:noFill/>
          <a:ln>
            <a:noFill/>
          </a:ln>
        </p:spPr>
      </p:pic>
      <p:pic>
        <p:nvPicPr>
          <p:cNvPr descr="\frac{\partial L}{\partial w_4} =  \frac{\partial f^{(4)}}{\partial w_4}  \frac{\partial L}{\partial f^{(4)}}" id="2570" name="Google Shape;2570;p78"/>
          <p:cNvPicPr preferRelativeResize="0"/>
          <p:nvPr/>
        </p:nvPicPr>
        <p:blipFill rotWithShape="1">
          <a:blip r:embed="rId6">
            <a:alphaModFix/>
          </a:blip>
          <a:srcRect b="0" l="0" r="0" t="0"/>
          <a:stretch/>
        </p:blipFill>
        <p:spPr>
          <a:xfrm>
            <a:off x="5095350" y="3852350"/>
            <a:ext cx="2144225" cy="690225"/>
          </a:xfrm>
          <a:prstGeom prst="rect">
            <a:avLst/>
          </a:prstGeom>
          <a:noFill/>
          <a:ln>
            <a:noFill/>
          </a:ln>
        </p:spPr>
      </p:pic>
      <p:sp>
        <p:nvSpPr>
          <p:cNvPr id="2571" name="Google Shape;2571;p78"/>
          <p:cNvSpPr/>
          <p:nvPr/>
        </p:nvSpPr>
        <p:spPr>
          <a:xfrm>
            <a:off x="178725" y="3272925"/>
            <a:ext cx="3511800" cy="354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78"/>
          <p:cNvSpPr txBox="1"/>
          <p:nvPr/>
        </p:nvSpPr>
        <p:spPr>
          <a:xfrm>
            <a:off x="167625" y="2985650"/>
            <a:ext cx="911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Stored</a:t>
            </a:r>
            <a:endParaRPr b="1" i="0" sz="1100" u="none" cap="none" strike="noStrike">
              <a:solidFill>
                <a:srgbClr val="000000"/>
              </a:solidFill>
              <a:latin typeface="Roboto"/>
              <a:ea typeface="Roboto"/>
              <a:cs typeface="Roboto"/>
              <a:sym typeface="Roboto"/>
            </a:endParaRPr>
          </a:p>
        </p:txBody>
      </p:sp>
      <p:sp>
        <p:nvSpPr>
          <p:cNvPr id="2573" name="Google Shape;2573;p78"/>
          <p:cNvSpPr txBox="1"/>
          <p:nvPr/>
        </p:nvSpPr>
        <p:spPr>
          <a:xfrm>
            <a:off x="215750" y="32729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grad_prod</a:t>
            </a:r>
            <a:r>
              <a:rPr b="0" i="0" lang="en-GB" sz="1100" u="none" cap="none" strike="noStrike">
                <a:solidFill>
                  <a:srgbClr val="000000"/>
                </a:solidFill>
                <a:latin typeface="Roboto"/>
                <a:ea typeface="Roboto"/>
                <a:cs typeface="Roboto"/>
                <a:sym typeface="Roboto"/>
              </a:rPr>
              <a:t> =            *              </a:t>
            </a:r>
            <a:endParaRPr b="0" i="0" sz="1100" u="none" cap="none" strike="noStrike">
              <a:solidFill>
                <a:srgbClr val="000000"/>
              </a:solidFill>
              <a:latin typeface="Arial"/>
              <a:ea typeface="Arial"/>
              <a:cs typeface="Arial"/>
              <a:sym typeface="Arial"/>
            </a:endParaRPr>
          </a:p>
        </p:txBody>
      </p:sp>
      <p:sp>
        <p:nvSpPr>
          <p:cNvPr id="2574" name="Google Shape;2574;p78"/>
          <p:cNvSpPr txBox="1"/>
          <p:nvPr/>
        </p:nvSpPr>
        <p:spPr>
          <a:xfrm>
            <a:off x="178725" y="3649238"/>
            <a:ext cx="745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Step 3</a:t>
            </a:r>
            <a:endParaRPr b="1" i="0" sz="1000" u="none" cap="none" strike="noStrike">
              <a:solidFill>
                <a:srgbClr val="000000"/>
              </a:solidFill>
              <a:latin typeface="Roboto"/>
              <a:ea typeface="Roboto"/>
              <a:cs typeface="Roboto"/>
              <a:sym typeface="Roboto"/>
            </a:endParaRPr>
          </a:p>
        </p:txBody>
      </p:sp>
      <p:pic>
        <p:nvPicPr>
          <p:cNvPr descr=" \frac{\partial L}{\partial f^{(4)}}" id="2575" name="Google Shape;2575;p78"/>
          <p:cNvPicPr preferRelativeResize="0"/>
          <p:nvPr/>
        </p:nvPicPr>
        <p:blipFill rotWithShape="1">
          <a:blip r:embed="rId7">
            <a:alphaModFix/>
          </a:blip>
          <a:srcRect b="0" l="0" r="0" t="0"/>
          <a:stretch/>
        </p:blipFill>
        <p:spPr>
          <a:xfrm>
            <a:off x="1079025" y="3339650"/>
            <a:ext cx="306000" cy="265200"/>
          </a:xfrm>
          <a:prstGeom prst="rect">
            <a:avLst/>
          </a:prstGeom>
          <a:noFill/>
          <a:ln>
            <a:noFill/>
          </a:ln>
        </p:spPr>
      </p:pic>
      <p:sp>
        <p:nvSpPr>
          <p:cNvPr id="2576" name="Google Shape;2576;p78"/>
          <p:cNvSpPr txBox="1"/>
          <p:nvPr/>
        </p:nvSpPr>
        <p:spPr>
          <a:xfrm>
            <a:off x="-257850" y="3924625"/>
            <a:ext cx="5052000" cy="1108200"/>
          </a:xfrm>
          <a:prstGeom prst="rect">
            <a:avLst/>
          </a:prstGeom>
          <a:noFill/>
          <a:ln>
            <a:noFill/>
          </a:ln>
        </p:spPr>
        <p:txBody>
          <a:bodyPr anchorCtr="0" anchor="t" bIns="91425" lIns="91425" spcFirstLastPara="1" rIns="91425" wrap="square" tIns="91425">
            <a:spAutoFit/>
          </a:bodyPr>
          <a:lstStyle/>
          <a:p>
            <a:pPr indent="-292100" lvl="0" marL="914400" marR="0" rtl="0" algn="l">
              <a:lnSpc>
                <a:spcPct val="100000"/>
              </a:lnSpc>
              <a:spcBef>
                <a:spcPts val="0"/>
              </a:spcBef>
              <a:spcAft>
                <a:spcPts val="0"/>
              </a:spcAft>
              <a:buClr>
                <a:srgbClr val="000000"/>
              </a:buClr>
              <a:buSzPts val="1000"/>
              <a:buFont typeface="Roboto"/>
              <a:buAutoNum type="arabicPeriod"/>
            </a:pPr>
            <a:r>
              <a:rPr b="0" i="0" lang="en-GB" sz="1000" u="none" cap="none" strike="noStrike">
                <a:solidFill>
                  <a:srgbClr val="000000"/>
                </a:solidFill>
                <a:latin typeface="Roboto"/>
                <a:ea typeface="Roboto"/>
                <a:cs typeface="Roboto"/>
                <a:sym typeface="Roboto"/>
              </a:rPr>
              <a:t>Compute derivative wrt the parameter w3:</a:t>
            </a:r>
            <a:endParaRPr b="0" i="0" sz="10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grad_par{‘w3’} = grad_prod *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292100" lvl="0" marL="914400" marR="0" rtl="0" algn="l">
              <a:lnSpc>
                <a:spcPct val="100000"/>
              </a:lnSpc>
              <a:spcBef>
                <a:spcPts val="0"/>
              </a:spcBef>
              <a:spcAft>
                <a:spcPts val="0"/>
              </a:spcAft>
              <a:buClr>
                <a:srgbClr val="000000"/>
              </a:buClr>
              <a:buSzPts val="1000"/>
              <a:buFont typeface="Roboto"/>
              <a:buAutoNum type="arabicPeriod"/>
            </a:pPr>
            <a:r>
              <a:rPr b="0" i="0" lang="en-GB" sz="1000" u="none" cap="none" strike="noStrike">
                <a:solidFill>
                  <a:srgbClr val="000000"/>
                </a:solidFill>
                <a:latin typeface="Roboto"/>
                <a:ea typeface="Roboto"/>
                <a:cs typeface="Roboto"/>
                <a:sym typeface="Roboto"/>
              </a:rPr>
              <a:t>Update </a:t>
            </a:r>
            <a:r>
              <a:rPr b="0" i="1" lang="en-GB" sz="1000" u="none" cap="none" strike="noStrike">
                <a:solidFill>
                  <a:srgbClr val="000000"/>
                </a:solidFill>
                <a:latin typeface="Roboto"/>
                <a:ea typeface="Roboto"/>
                <a:cs typeface="Roboto"/>
                <a:sym typeface="Roboto"/>
              </a:rPr>
              <a:t>grad_prod</a:t>
            </a:r>
            <a:r>
              <a:rPr b="0" i="0" lang="en-GB" sz="1000" u="none" cap="none" strike="noStrike">
                <a:solidFill>
                  <a:srgbClr val="000000"/>
                </a:solidFill>
                <a:latin typeface="Roboto"/>
                <a:ea typeface="Roboto"/>
                <a:cs typeface="Roboto"/>
                <a:sym typeface="Roboto"/>
              </a:rPr>
              <a:t> = </a:t>
            </a:r>
            <a:r>
              <a:rPr b="0" i="1" lang="en-GB" sz="1000" u="none" cap="none" strike="noStrike">
                <a:solidFill>
                  <a:srgbClr val="000000"/>
                </a:solidFill>
                <a:latin typeface="Roboto"/>
                <a:ea typeface="Roboto"/>
                <a:cs typeface="Roboto"/>
                <a:sym typeface="Roboto"/>
              </a:rPr>
              <a:t>grad_prod </a:t>
            </a:r>
            <a:r>
              <a:rPr b="0" i="0" lang="en-GB" sz="1000" u="none" cap="none" strike="noStrike">
                <a:solidFill>
                  <a:srgbClr val="000000"/>
                </a:solidFill>
                <a:latin typeface="Roboto"/>
                <a:ea typeface="Roboto"/>
                <a:cs typeface="Roboto"/>
                <a:sym typeface="Roboto"/>
              </a:rPr>
              <a:t> *</a:t>
            </a:r>
            <a:endParaRPr b="0" i="0" sz="1000" u="none" cap="none" strike="noStrike">
              <a:solidFill>
                <a:srgbClr val="000000"/>
              </a:solidFill>
              <a:latin typeface="Roboto"/>
              <a:ea typeface="Roboto"/>
              <a:cs typeface="Roboto"/>
              <a:sym typeface="Roboto"/>
            </a:endParaRPr>
          </a:p>
        </p:txBody>
      </p:sp>
      <p:pic>
        <p:nvPicPr>
          <p:cNvPr descr=" \frac{\partial f^{(4)}}{\partial  f^{(3)}}" id="2577" name="Google Shape;2577;p78"/>
          <p:cNvPicPr preferRelativeResize="0"/>
          <p:nvPr/>
        </p:nvPicPr>
        <p:blipFill rotWithShape="1">
          <a:blip r:embed="rId8">
            <a:alphaModFix/>
          </a:blip>
          <a:srcRect b="0" l="0" r="0" t="0"/>
          <a:stretch/>
        </p:blipFill>
        <p:spPr>
          <a:xfrm>
            <a:off x="1562750" y="3301000"/>
            <a:ext cx="306000" cy="297839"/>
          </a:xfrm>
          <a:prstGeom prst="rect">
            <a:avLst/>
          </a:prstGeom>
          <a:noFill/>
          <a:ln>
            <a:noFill/>
          </a:ln>
        </p:spPr>
      </p:pic>
      <p:pic>
        <p:nvPicPr>
          <p:cNvPr descr=" \frac{\partial f^{(3)}}{\partial  w_3}" id="2578" name="Google Shape;2578;p78"/>
          <p:cNvPicPr preferRelativeResize="0"/>
          <p:nvPr/>
        </p:nvPicPr>
        <p:blipFill rotWithShape="1">
          <a:blip r:embed="rId9">
            <a:alphaModFix/>
          </a:blip>
          <a:srcRect b="0" l="0" r="0" t="0"/>
          <a:stretch/>
        </p:blipFill>
        <p:spPr>
          <a:xfrm>
            <a:off x="2395525" y="4231000"/>
            <a:ext cx="347979" cy="338700"/>
          </a:xfrm>
          <a:prstGeom prst="rect">
            <a:avLst/>
          </a:prstGeom>
          <a:noFill/>
          <a:ln>
            <a:noFill/>
          </a:ln>
        </p:spPr>
      </p:pic>
      <p:pic>
        <p:nvPicPr>
          <p:cNvPr descr=" \frac{\partial f^{(3)}}{\partial f^{(2)}}" id="2579" name="Google Shape;2579;p78"/>
          <p:cNvPicPr preferRelativeResize="0"/>
          <p:nvPr/>
        </p:nvPicPr>
        <p:blipFill rotWithShape="1">
          <a:blip r:embed="rId10">
            <a:alphaModFix/>
          </a:blip>
          <a:srcRect b="0" l="0" r="0" t="0"/>
          <a:stretch/>
        </p:blipFill>
        <p:spPr>
          <a:xfrm>
            <a:off x="2636350" y="4641500"/>
            <a:ext cx="399300" cy="388660"/>
          </a:xfrm>
          <a:prstGeom prst="rect">
            <a:avLst/>
          </a:prstGeom>
          <a:noFill/>
          <a:ln>
            <a:noFill/>
          </a:ln>
        </p:spPr>
      </p:pic>
      <p:sp>
        <p:nvSpPr>
          <p:cNvPr id="2580" name="Google Shape;2580;p7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584" name="Shape 2584"/>
        <p:cNvGrpSpPr/>
        <p:nvPr/>
      </p:nvGrpSpPr>
      <p:grpSpPr>
        <a:xfrm>
          <a:off x="0" y="0"/>
          <a:ext cx="0" cy="0"/>
          <a:chOff x="0" y="0"/>
          <a:chExt cx="0" cy="0"/>
        </a:xfrm>
      </p:grpSpPr>
      <p:sp>
        <p:nvSpPr>
          <p:cNvPr id="2585" name="Google Shape;2585;p79"/>
          <p:cNvSpPr/>
          <p:nvPr/>
        </p:nvSpPr>
        <p:spPr>
          <a:xfrm>
            <a:off x="1586663" y="1266838"/>
            <a:ext cx="6825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79"/>
          <p:cNvSpPr/>
          <p:nvPr/>
        </p:nvSpPr>
        <p:spPr>
          <a:xfrm>
            <a:off x="6526900" y="2063925"/>
            <a:ext cx="17745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7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Backpropagation</a:t>
            </a:r>
            <a:endParaRPr sz="2600"/>
          </a:p>
        </p:txBody>
      </p:sp>
      <p:sp>
        <p:nvSpPr>
          <p:cNvPr id="2588" name="Google Shape;2588;p79"/>
          <p:cNvSpPr/>
          <p:nvPr/>
        </p:nvSpPr>
        <p:spPr>
          <a:xfrm>
            <a:off x="7967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(1)</a:t>
            </a:r>
            <a:endParaRPr b="0" baseline="30000" i="0" sz="1200" u="none" cap="none" strike="noStrike">
              <a:solidFill>
                <a:srgbClr val="000000"/>
              </a:solidFill>
              <a:latin typeface="Arial"/>
              <a:ea typeface="Arial"/>
              <a:cs typeface="Arial"/>
              <a:sym typeface="Arial"/>
            </a:endParaRPr>
          </a:p>
        </p:txBody>
      </p:sp>
      <p:cxnSp>
        <p:nvCxnSpPr>
          <p:cNvPr id="2589" name="Google Shape;2589;p79"/>
          <p:cNvCxnSpPr/>
          <p:nvPr/>
        </p:nvCxnSpPr>
        <p:spPr>
          <a:xfrm flipH="1" rot="10800000">
            <a:off x="1094475" y="19386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590" name="Google Shape;2590;p79"/>
          <p:cNvSpPr/>
          <p:nvPr/>
        </p:nvSpPr>
        <p:spPr>
          <a:xfrm>
            <a:off x="167625" y="1475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endParaRPr b="1" i="0" sz="1600" u="none" cap="none" strike="noStrike">
              <a:solidFill>
                <a:srgbClr val="000000"/>
              </a:solidFill>
              <a:latin typeface="Arial"/>
              <a:ea typeface="Arial"/>
              <a:cs typeface="Arial"/>
              <a:sym typeface="Arial"/>
            </a:endParaRPr>
          </a:p>
        </p:txBody>
      </p:sp>
      <p:cxnSp>
        <p:nvCxnSpPr>
          <p:cNvPr id="2591" name="Google Shape;2591;p79"/>
          <p:cNvCxnSpPr/>
          <p:nvPr/>
        </p:nvCxnSpPr>
        <p:spPr>
          <a:xfrm flipH="1" rot="10800000">
            <a:off x="578150"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592" name="Google Shape;2592;p79"/>
          <p:cNvSpPr/>
          <p:nvPr/>
        </p:nvSpPr>
        <p:spPr>
          <a:xfrm>
            <a:off x="9296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2593" name="Google Shape;2593;p79"/>
          <p:cNvSpPr txBox="1"/>
          <p:nvPr/>
        </p:nvSpPr>
        <p:spPr>
          <a:xfrm>
            <a:off x="65400" y="1820075"/>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input</a:t>
            </a:r>
            <a:endParaRPr b="0" i="0" sz="1200" u="none" cap="none" strike="noStrike">
              <a:solidFill>
                <a:srgbClr val="000000"/>
              </a:solidFill>
              <a:latin typeface="Roboto"/>
              <a:ea typeface="Roboto"/>
              <a:cs typeface="Roboto"/>
              <a:sym typeface="Roboto"/>
            </a:endParaRPr>
          </a:p>
        </p:txBody>
      </p:sp>
      <p:sp>
        <p:nvSpPr>
          <p:cNvPr id="2594" name="Google Shape;2594;p79"/>
          <p:cNvSpPr/>
          <p:nvPr/>
        </p:nvSpPr>
        <p:spPr>
          <a:xfrm>
            <a:off x="16349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(2)</a:t>
            </a:r>
            <a:endParaRPr b="0" baseline="30000" i="0" sz="1200" u="none" cap="none" strike="noStrike">
              <a:solidFill>
                <a:srgbClr val="000000"/>
              </a:solidFill>
              <a:latin typeface="Arial"/>
              <a:ea typeface="Arial"/>
              <a:cs typeface="Arial"/>
              <a:sym typeface="Arial"/>
            </a:endParaRPr>
          </a:p>
        </p:txBody>
      </p:sp>
      <p:cxnSp>
        <p:nvCxnSpPr>
          <p:cNvPr id="2595" name="Google Shape;2595;p79"/>
          <p:cNvCxnSpPr/>
          <p:nvPr/>
        </p:nvCxnSpPr>
        <p:spPr>
          <a:xfrm flipH="1" rot="10800000">
            <a:off x="19326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596" name="Google Shape;2596;p79"/>
          <p:cNvCxnSpPr/>
          <p:nvPr/>
        </p:nvCxnSpPr>
        <p:spPr>
          <a:xfrm flipH="1" rot="10800000">
            <a:off x="14009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597" name="Google Shape;2597;p79"/>
          <p:cNvSpPr/>
          <p:nvPr/>
        </p:nvSpPr>
        <p:spPr>
          <a:xfrm>
            <a:off x="17678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2598" name="Google Shape;2598;p79"/>
          <p:cNvSpPr/>
          <p:nvPr/>
        </p:nvSpPr>
        <p:spPr>
          <a:xfrm>
            <a:off x="41495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L</a:t>
            </a:r>
            <a:endParaRPr b="0" i="0" sz="1200" u="none" cap="none" strike="noStrike">
              <a:solidFill>
                <a:srgbClr val="000000"/>
              </a:solidFill>
              <a:latin typeface="Arial"/>
              <a:ea typeface="Arial"/>
              <a:cs typeface="Arial"/>
              <a:sym typeface="Arial"/>
            </a:endParaRPr>
          </a:p>
        </p:txBody>
      </p:sp>
      <p:cxnSp>
        <p:nvCxnSpPr>
          <p:cNvPr id="2599" name="Google Shape;2599;p79"/>
          <p:cNvCxnSpPr/>
          <p:nvPr/>
        </p:nvCxnSpPr>
        <p:spPr>
          <a:xfrm flipH="1" rot="10800000">
            <a:off x="3915525" y="16638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2600" name="Google Shape;2600;p79"/>
          <p:cNvCxnSpPr>
            <a:stCxn id="2588" idx="6"/>
          </p:cNvCxnSpPr>
          <p:nvPr/>
        </p:nvCxnSpPr>
        <p:spPr>
          <a:xfrm>
            <a:off x="1396125" y="1666525"/>
            <a:ext cx="0" cy="0"/>
          </a:xfrm>
          <a:prstGeom prst="straightConnector1">
            <a:avLst/>
          </a:prstGeom>
          <a:noFill/>
          <a:ln cap="flat" cmpd="sng" w="9525">
            <a:solidFill>
              <a:srgbClr val="424242"/>
            </a:solidFill>
            <a:prstDash val="solid"/>
            <a:round/>
            <a:headEnd len="sm" w="sm" type="none"/>
            <a:tailEnd len="sm" w="sm" type="none"/>
          </a:ln>
        </p:spPr>
      </p:cxnSp>
      <p:cxnSp>
        <p:nvCxnSpPr>
          <p:cNvPr id="2601" name="Google Shape;2601;p79"/>
          <p:cNvCxnSpPr/>
          <p:nvPr/>
        </p:nvCxnSpPr>
        <p:spPr>
          <a:xfrm flipH="1" rot="10800000">
            <a:off x="4447275" y="2014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602" name="Google Shape;2602;p79"/>
          <p:cNvSpPr/>
          <p:nvPr/>
        </p:nvSpPr>
        <p:spPr>
          <a:xfrm>
            <a:off x="4249575" y="23790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endParaRPr b="0" i="0" sz="800" u="none" cap="none" strike="noStrike">
              <a:solidFill>
                <a:srgbClr val="000000"/>
              </a:solidFill>
              <a:latin typeface="Arial"/>
              <a:ea typeface="Arial"/>
              <a:cs typeface="Arial"/>
              <a:sym typeface="Arial"/>
            </a:endParaRPr>
          </a:p>
        </p:txBody>
      </p:sp>
      <p:sp>
        <p:nvSpPr>
          <p:cNvPr id="2603" name="Google Shape;2603;p79"/>
          <p:cNvSpPr txBox="1"/>
          <p:nvPr/>
        </p:nvSpPr>
        <p:spPr>
          <a:xfrm>
            <a:off x="4215000" y="2808350"/>
            <a:ext cx="837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 </a:t>
            </a:r>
            <a:endParaRPr b="0" i="0" sz="1100" u="none" cap="none" strike="noStrike">
              <a:solidFill>
                <a:srgbClr val="000000"/>
              </a:solidFill>
              <a:latin typeface="Roboto"/>
              <a:ea typeface="Roboto"/>
              <a:cs typeface="Roboto"/>
              <a:sym typeface="Roboto"/>
            </a:endParaRPr>
          </a:p>
        </p:txBody>
      </p:sp>
      <p:sp>
        <p:nvSpPr>
          <p:cNvPr id="2604" name="Google Shape;2604;p79"/>
          <p:cNvSpPr txBox="1"/>
          <p:nvPr/>
        </p:nvSpPr>
        <p:spPr>
          <a:xfrm>
            <a:off x="1634925" y="2754625"/>
            <a:ext cx="98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Parameters </a:t>
            </a:r>
            <a:endParaRPr b="0" i="0" sz="1100" u="none" cap="none" strike="noStrike">
              <a:solidFill>
                <a:srgbClr val="000000"/>
              </a:solidFill>
              <a:latin typeface="Roboto"/>
              <a:ea typeface="Roboto"/>
              <a:cs typeface="Roboto"/>
              <a:sym typeface="Roboto"/>
            </a:endParaRPr>
          </a:p>
        </p:txBody>
      </p:sp>
      <p:sp>
        <p:nvSpPr>
          <p:cNvPr id="2605" name="Google Shape;2605;p79"/>
          <p:cNvSpPr txBox="1"/>
          <p:nvPr/>
        </p:nvSpPr>
        <p:spPr>
          <a:xfrm>
            <a:off x="215750" y="825600"/>
            <a:ext cx="8549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most efficient way is to start from the </a:t>
            </a:r>
            <a:r>
              <a:rPr b="1" i="0" lang="en-GB" sz="1400" u="none" cap="none" strike="noStrike">
                <a:solidFill>
                  <a:srgbClr val="000000"/>
                </a:solidFill>
                <a:latin typeface="Roboto"/>
                <a:ea typeface="Roboto"/>
                <a:cs typeface="Roboto"/>
                <a:sym typeface="Roboto"/>
              </a:rPr>
              <a:t>last computation</a:t>
            </a:r>
            <a:r>
              <a:rPr b="0" i="0" lang="en-GB" sz="1400" u="none" cap="none" strike="noStrike">
                <a:solidFill>
                  <a:srgbClr val="000000"/>
                </a:solidFill>
                <a:latin typeface="Roboto"/>
                <a:ea typeface="Roboto"/>
                <a:cs typeface="Roboto"/>
                <a:sym typeface="Roboto"/>
              </a:rPr>
              <a:t> and progressively save partial results:</a:t>
            </a:r>
            <a:endParaRPr b="0" i="0" sz="1400" u="none" cap="none" strike="noStrike">
              <a:solidFill>
                <a:srgbClr val="000000"/>
              </a:solidFill>
              <a:latin typeface="Roboto"/>
              <a:ea typeface="Roboto"/>
              <a:cs typeface="Roboto"/>
              <a:sym typeface="Roboto"/>
            </a:endParaRPr>
          </a:p>
        </p:txBody>
      </p:sp>
      <p:sp>
        <p:nvSpPr>
          <p:cNvPr id="2606" name="Google Shape;2606;p79"/>
          <p:cNvSpPr/>
          <p:nvPr/>
        </p:nvSpPr>
        <p:spPr>
          <a:xfrm>
            <a:off x="24731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(3)</a:t>
            </a:r>
            <a:endParaRPr b="0" baseline="30000" i="0" sz="1200" u="none" cap="none" strike="noStrike">
              <a:solidFill>
                <a:srgbClr val="000000"/>
              </a:solidFill>
              <a:latin typeface="Arial"/>
              <a:ea typeface="Arial"/>
              <a:cs typeface="Arial"/>
              <a:sym typeface="Arial"/>
            </a:endParaRPr>
          </a:p>
        </p:txBody>
      </p:sp>
      <p:cxnSp>
        <p:nvCxnSpPr>
          <p:cNvPr id="2607" name="Google Shape;2607;p79"/>
          <p:cNvCxnSpPr/>
          <p:nvPr/>
        </p:nvCxnSpPr>
        <p:spPr>
          <a:xfrm flipH="1" rot="10800000">
            <a:off x="27708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608" name="Google Shape;2608;p79"/>
          <p:cNvCxnSpPr/>
          <p:nvPr/>
        </p:nvCxnSpPr>
        <p:spPr>
          <a:xfrm flipH="1" rot="10800000">
            <a:off x="22391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609" name="Google Shape;2609;p79"/>
          <p:cNvSpPr/>
          <p:nvPr/>
        </p:nvSpPr>
        <p:spPr>
          <a:xfrm>
            <a:off x="26060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sp>
        <p:nvSpPr>
          <p:cNvPr id="2610" name="Google Shape;2610;p79"/>
          <p:cNvSpPr/>
          <p:nvPr/>
        </p:nvSpPr>
        <p:spPr>
          <a:xfrm>
            <a:off x="33113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(4)</a:t>
            </a:r>
            <a:endParaRPr b="0" baseline="30000" i="0" sz="1200" u="none" cap="none" strike="noStrike">
              <a:solidFill>
                <a:srgbClr val="000000"/>
              </a:solidFill>
              <a:latin typeface="Arial"/>
              <a:ea typeface="Arial"/>
              <a:cs typeface="Arial"/>
              <a:sym typeface="Arial"/>
            </a:endParaRPr>
          </a:p>
        </p:txBody>
      </p:sp>
      <p:cxnSp>
        <p:nvCxnSpPr>
          <p:cNvPr id="2611" name="Google Shape;2611;p79"/>
          <p:cNvCxnSpPr/>
          <p:nvPr/>
        </p:nvCxnSpPr>
        <p:spPr>
          <a:xfrm flipH="1" rot="10800000">
            <a:off x="36090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612" name="Google Shape;2612;p79"/>
          <p:cNvCxnSpPr/>
          <p:nvPr/>
        </p:nvCxnSpPr>
        <p:spPr>
          <a:xfrm flipH="1" rot="10800000">
            <a:off x="30773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613" name="Google Shape;2613;p79"/>
          <p:cNvSpPr/>
          <p:nvPr/>
        </p:nvSpPr>
        <p:spPr>
          <a:xfrm>
            <a:off x="34442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4</a:t>
            </a:r>
            <a:endParaRPr b="0" i="0" sz="800" u="none" cap="none" strike="noStrike">
              <a:solidFill>
                <a:srgbClr val="000000"/>
              </a:solidFill>
              <a:latin typeface="Arial"/>
              <a:ea typeface="Arial"/>
              <a:cs typeface="Arial"/>
              <a:sym typeface="Arial"/>
            </a:endParaRPr>
          </a:p>
        </p:txBody>
      </p:sp>
      <p:pic>
        <p:nvPicPr>
          <p:cNvPr descr="\frac{\partial L}{\partial w_1} = \frac{\partial f^{(1)}}{\partial w_1}\; \frac{\partial f^{(2)}}{\partial f^{(1)}} \;  \frac{\partial f^{(3)}}{\partial f^{(2)}} \; \frac{\partial f^{(4)}}{\partial f^{(3)}}  \frac{\partial L}{\partial f^{(4)}}" id="2614" name="Google Shape;2614;p79"/>
          <p:cNvPicPr preferRelativeResize="0"/>
          <p:nvPr/>
        </p:nvPicPr>
        <p:blipFill rotWithShape="1">
          <a:blip r:embed="rId3">
            <a:alphaModFix/>
          </a:blip>
          <a:srcRect b="0" l="0" r="0" t="0"/>
          <a:stretch/>
        </p:blipFill>
        <p:spPr>
          <a:xfrm>
            <a:off x="5145619" y="1369775"/>
            <a:ext cx="3779226" cy="602700"/>
          </a:xfrm>
          <a:prstGeom prst="rect">
            <a:avLst/>
          </a:prstGeom>
          <a:noFill/>
          <a:ln>
            <a:noFill/>
          </a:ln>
        </p:spPr>
      </p:pic>
      <p:pic>
        <p:nvPicPr>
          <p:cNvPr descr="\frac{\partial L}{\partial w_2} = \frac{\partial f^{(2)}}{\partial w_2} \;  \frac{\partial f^{(3)}}{\partial f^{(2)}} \; \frac{\partial f^{(4)}}{\partial f^{(3)}}  \frac{\partial L}{\partial f^{(4)}}" id="2615" name="Google Shape;2615;p79"/>
          <p:cNvPicPr preferRelativeResize="0"/>
          <p:nvPr/>
        </p:nvPicPr>
        <p:blipFill rotWithShape="1">
          <a:blip r:embed="rId4">
            <a:alphaModFix/>
          </a:blip>
          <a:srcRect b="0" l="0" r="0" t="0"/>
          <a:stretch/>
        </p:blipFill>
        <p:spPr>
          <a:xfrm>
            <a:off x="5120625" y="2167225"/>
            <a:ext cx="3142009" cy="602700"/>
          </a:xfrm>
          <a:prstGeom prst="rect">
            <a:avLst/>
          </a:prstGeom>
          <a:noFill/>
          <a:ln>
            <a:noFill/>
          </a:ln>
        </p:spPr>
      </p:pic>
      <p:pic>
        <p:nvPicPr>
          <p:cNvPr descr="\frac{\partial L}{\partial w_3} =  \frac{\partial f^{(3)}}{\partial w_3} \; \frac{\partial f^{(4)}}{\partial f^{(3)}}  \frac{\partial L}{\partial f^{(4)}}" id="2616" name="Google Shape;2616;p79"/>
          <p:cNvPicPr preferRelativeResize="0"/>
          <p:nvPr/>
        </p:nvPicPr>
        <p:blipFill rotWithShape="1">
          <a:blip r:embed="rId5">
            <a:alphaModFix/>
          </a:blip>
          <a:srcRect b="0" l="0" r="0" t="0"/>
          <a:stretch/>
        </p:blipFill>
        <p:spPr>
          <a:xfrm>
            <a:off x="5120625" y="2995350"/>
            <a:ext cx="2624676" cy="631575"/>
          </a:xfrm>
          <a:prstGeom prst="rect">
            <a:avLst/>
          </a:prstGeom>
          <a:noFill/>
          <a:ln>
            <a:noFill/>
          </a:ln>
        </p:spPr>
      </p:pic>
      <p:pic>
        <p:nvPicPr>
          <p:cNvPr descr="\frac{\partial L}{\partial w_4} =  \frac{\partial f^{(4)}}{\partial w_4}  \frac{\partial L}{\partial f^{(4)}}" id="2617" name="Google Shape;2617;p79"/>
          <p:cNvPicPr preferRelativeResize="0"/>
          <p:nvPr/>
        </p:nvPicPr>
        <p:blipFill rotWithShape="1">
          <a:blip r:embed="rId6">
            <a:alphaModFix/>
          </a:blip>
          <a:srcRect b="0" l="0" r="0" t="0"/>
          <a:stretch/>
        </p:blipFill>
        <p:spPr>
          <a:xfrm>
            <a:off x="5095350" y="3852350"/>
            <a:ext cx="2144225" cy="690225"/>
          </a:xfrm>
          <a:prstGeom prst="rect">
            <a:avLst/>
          </a:prstGeom>
          <a:noFill/>
          <a:ln>
            <a:noFill/>
          </a:ln>
        </p:spPr>
      </p:pic>
      <p:sp>
        <p:nvSpPr>
          <p:cNvPr id="2618" name="Google Shape;2618;p79"/>
          <p:cNvSpPr/>
          <p:nvPr/>
        </p:nvSpPr>
        <p:spPr>
          <a:xfrm>
            <a:off x="178725" y="3272925"/>
            <a:ext cx="3511800" cy="354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79"/>
          <p:cNvSpPr txBox="1"/>
          <p:nvPr/>
        </p:nvSpPr>
        <p:spPr>
          <a:xfrm>
            <a:off x="167625" y="2985650"/>
            <a:ext cx="911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Stored</a:t>
            </a:r>
            <a:endParaRPr b="1" i="0" sz="1100" u="none" cap="none" strike="noStrike">
              <a:solidFill>
                <a:srgbClr val="000000"/>
              </a:solidFill>
              <a:latin typeface="Roboto"/>
              <a:ea typeface="Roboto"/>
              <a:cs typeface="Roboto"/>
              <a:sym typeface="Roboto"/>
            </a:endParaRPr>
          </a:p>
        </p:txBody>
      </p:sp>
      <p:sp>
        <p:nvSpPr>
          <p:cNvPr id="2620" name="Google Shape;2620;p79"/>
          <p:cNvSpPr txBox="1"/>
          <p:nvPr/>
        </p:nvSpPr>
        <p:spPr>
          <a:xfrm>
            <a:off x="215750" y="32729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grad_prod</a:t>
            </a:r>
            <a:r>
              <a:rPr b="0" i="0" lang="en-GB" sz="1100" u="none" cap="none" strike="noStrike">
                <a:solidFill>
                  <a:srgbClr val="000000"/>
                </a:solidFill>
                <a:latin typeface="Roboto"/>
                <a:ea typeface="Roboto"/>
                <a:cs typeface="Roboto"/>
                <a:sym typeface="Roboto"/>
              </a:rPr>
              <a:t> =            *            *    </a:t>
            </a:r>
            <a:endParaRPr b="0" i="0" sz="1100" u="none" cap="none" strike="noStrike">
              <a:solidFill>
                <a:srgbClr val="000000"/>
              </a:solidFill>
              <a:latin typeface="Arial"/>
              <a:ea typeface="Arial"/>
              <a:cs typeface="Arial"/>
              <a:sym typeface="Arial"/>
            </a:endParaRPr>
          </a:p>
        </p:txBody>
      </p:sp>
      <p:sp>
        <p:nvSpPr>
          <p:cNvPr id="2621" name="Google Shape;2621;p79"/>
          <p:cNvSpPr txBox="1"/>
          <p:nvPr/>
        </p:nvSpPr>
        <p:spPr>
          <a:xfrm>
            <a:off x="178725" y="3649238"/>
            <a:ext cx="745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Step 4</a:t>
            </a:r>
            <a:endParaRPr b="1" i="0" sz="1000" u="none" cap="none" strike="noStrike">
              <a:solidFill>
                <a:srgbClr val="000000"/>
              </a:solidFill>
              <a:latin typeface="Roboto"/>
              <a:ea typeface="Roboto"/>
              <a:cs typeface="Roboto"/>
              <a:sym typeface="Roboto"/>
            </a:endParaRPr>
          </a:p>
        </p:txBody>
      </p:sp>
      <p:pic>
        <p:nvPicPr>
          <p:cNvPr descr=" \frac{\partial L}{\partial f^{(4)}}" id="2622" name="Google Shape;2622;p79"/>
          <p:cNvPicPr preferRelativeResize="0"/>
          <p:nvPr/>
        </p:nvPicPr>
        <p:blipFill rotWithShape="1">
          <a:blip r:embed="rId7">
            <a:alphaModFix/>
          </a:blip>
          <a:srcRect b="0" l="0" r="0" t="0"/>
          <a:stretch/>
        </p:blipFill>
        <p:spPr>
          <a:xfrm>
            <a:off x="1079025" y="3339650"/>
            <a:ext cx="306000" cy="265200"/>
          </a:xfrm>
          <a:prstGeom prst="rect">
            <a:avLst/>
          </a:prstGeom>
          <a:noFill/>
          <a:ln>
            <a:noFill/>
          </a:ln>
        </p:spPr>
      </p:pic>
      <p:sp>
        <p:nvSpPr>
          <p:cNvPr id="2623" name="Google Shape;2623;p79"/>
          <p:cNvSpPr txBox="1"/>
          <p:nvPr/>
        </p:nvSpPr>
        <p:spPr>
          <a:xfrm>
            <a:off x="-257850" y="3924625"/>
            <a:ext cx="3511800" cy="1108200"/>
          </a:xfrm>
          <a:prstGeom prst="rect">
            <a:avLst/>
          </a:prstGeom>
          <a:noFill/>
          <a:ln>
            <a:noFill/>
          </a:ln>
        </p:spPr>
        <p:txBody>
          <a:bodyPr anchorCtr="0" anchor="t" bIns="91425" lIns="91425" spcFirstLastPara="1" rIns="91425" wrap="square" tIns="91425">
            <a:spAutoFit/>
          </a:bodyPr>
          <a:lstStyle/>
          <a:p>
            <a:pPr indent="-292100" lvl="0" marL="914400" marR="0" rtl="0" algn="l">
              <a:lnSpc>
                <a:spcPct val="100000"/>
              </a:lnSpc>
              <a:spcBef>
                <a:spcPts val="0"/>
              </a:spcBef>
              <a:spcAft>
                <a:spcPts val="0"/>
              </a:spcAft>
              <a:buClr>
                <a:srgbClr val="000000"/>
              </a:buClr>
              <a:buSzPts val="1000"/>
              <a:buFont typeface="Roboto"/>
              <a:buAutoNum type="arabicPeriod"/>
            </a:pPr>
            <a:r>
              <a:rPr b="0" i="0" lang="en-GB" sz="1000" u="none" cap="none" strike="noStrike">
                <a:solidFill>
                  <a:srgbClr val="000000"/>
                </a:solidFill>
                <a:latin typeface="Roboto"/>
                <a:ea typeface="Roboto"/>
                <a:cs typeface="Roboto"/>
                <a:sym typeface="Roboto"/>
              </a:rPr>
              <a:t>Compute derivative wrt the parameter w2:</a:t>
            </a:r>
            <a:endParaRPr b="0" i="0" sz="10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grad_par{‘w2’} = grad_prod *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292100" lvl="0" marL="914400" marR="0" rtl="0" algn="l">
              <a:lnSpc>
                <a:spcPct val="100000"/>
              </a:lnSpc>
              <a:spcBef>
                <a:spcPts val="0"/>
              </a:spcBef>
              <a:spcAft>
                <a:spcPts val="0"/>
              </a:spcAft>
              <a:buClr>
                <a:srgbClr val="000000"/>
              </a:buClr>
              <a:buSzPts val="1000"/>
              <a:buFont typeface="Roboto"/>
              <a:buAutoNum type="arabicPeriod"/>
            </a:pPr>
            <a:r>
              <a:rPr b="0" i="0" lang="en-GB" sz="1000" u="none" cap="none" strike="noStrike">
                <a:solidFill>
                  <a:srgbClr val="000000"/>
                </a:solidFill>
                <a:latin typeface="Roboto"/>
                <a:ea typeface="Roboto"/>
                <a:cs typeface="Roboto"/>
                <a:sym typeface="Roboto"/>
              </a:rPr>
              <a:t>Update </a:t>
            </a:r>
            <a:r>
              <a:rPr b="0" i="1" lang="en-GB" sz="1000" u="none" cap="none" strike="noStrike">
                <a:solidFill>
                  <a:srgbClr val="000000"/>
                </a:solidFill>
                <a:latin typeface="Roboto"/>
                <a:ea typeface="Roboto"/>
                <a:cs typeface="Roboto"/>
                <a:sym typeface="Roboto"/>
              </a:rPr>
              <a:t>grad_prod</a:t>
            </a:r>
            <a:r>
              <a:rPr b="0" i="0" lang="en-GB" sz="1000" u="none" cap="none" strike="noStrike">
                <a:solidFill>
                  <a:srgbClr val="000000"/>
                </a:solidFill>
                <a:latin typeface="Roboto"/>
                <a:ea typeface="Roboto"/>
                <a:cs typeface="Roboto"/>
                <a:sym typeface="Roboto"/>
              </a:rPr>
              <a:t> = </a:t>
            </a:r>
            <a:r>
              <a:rPr b="0" i="1" lang="en-GB" sz="1000" u="none" cap="none" strike="noStrike">
                <a:solidFill>
                  <a:srgbClr val="000000"/>
                </a:solidFill>
                <a:latin typeface="Roboto"/>
                <a:ea typeface="Roboto"/>
                <a:cs typeface="Roboto"/>
                <a:sym typeface="Roboto"/>
              </a:rPr>
              <a:t>grad_prod </a:t>
            </a:r>
            <a:r>
              <a:rPr b="0" i="0" lang="en-GB" sz="1000" u="none" cap="none" strike="noStrike">
                <a:solidFill>
                  <a:srgbClr val="000000"/>
                </a:solidFill>
                <a:latin typeface="Roboto"/>
                <a:ea typeface="Roboto"/>
                <a:cs typeface="Roboto"/>
                <a:sym typeface="Roboto"/>
              </a:rPr>
              <a:t> *</a:t>
            </a:r>
            <a:endParaRPr b="0" i="0" sz="1000" u="none" cap="none" strike="noStrike">
              <a:solidFill>
                <a:srgbClr val="000000"/>
              </a:solidFill>
              <a:latin typeface="Roboto"/>
              <a:ea typeface="Roboto"/>
              <a:cs typeface="Roboto"/>
              <a:sym typeface="Roboto"/>
            </a:endParaRPr>
          </a:p>
        </p:txBody>
      </p:sp>
      <p:pic>
        <p:nvPicPr>
          <p:cNvPr descr=" \frac{\partial f^{(4)}}{\partial  f^{(3)}}" id="2624" name="Google Shape;2624;p79"/>
          <p:cNvPicPr preferRelativeResize="0"/>
          <p:nvPr/>
        </p:nvPicPr>
        <p:blipFill rotWithShape="1">
          <a:blip r:embed="rId8">
            <a:alphaModFix/>
          </a:blip>
          <a:srcRect b="0" l="0" r="0" t="0"/>
          <a:stretch/>
        </p:blipFill>
        <p:spPr>
          <a:xfrm>
            <a:off x="1562750" y="3301000"/>
            <a:ext cx="306000" cy="297839"/>
          </a:xfrm>
          <a:prstGeom prst="rect">
            <a:avLst/>
          </a:prstGeom>
          <a:noFill/>
          <a:ln>
            <a:noFill/>
          </a:ln>
        </p:spPr>
      </p:pic>
      <p:pic>
        <p:nvPicPr>
          <p:cNvPr descr=" \frac{\partial f^{(3)}}{\partial f^{(2)}}" id="2625" name="Google Shape;2625;p79"/>
          <p:cNvPicPr preferRelativeResize="0"/>
          <p:nvPr/>
        </p:nvPicPr>
        <p:blipFill rotWithShape="1">
          <a:blip r:embed="rId9">
            <a:alphaModFix/>
          </a:blip>
          <a:srcRect b="0" l="0" r="0" t="0"/>
          <a:stretch/>
        </p:blipFill>
        <p:spPr>
          <a:xfrm>
            <a:off x="2046475" y="3280575"/>
            <a:ext cx="347975" cy="338694"/>
          </a:xfrm>
          <a:prstGeom prst="rect">
            <a:avLst/>
          </a:prstGeom>
          <a:noFill/>
          <a:ln>
            <a:noFill/>
          </a:ln>
        </p:spPr>
      </p:pic>
      <p:pic>
        <p:nvPicPr>
          <p:cNvPr descr=" \frac{\partial f^{(2)}}{\partial f^{(1)}}" id="2626" name="Google Shape;2626;p79"/>
          <p:cNvPicPr preferRelativeResize="0"/>
          <p:nvPr/>
        </p:nvPicPr>
        <p:blipFill rotWithShape="1">
          <a:blip r:embed="rId10">
            <a:alphaModFix/>
          </a:blip>
          <a:srcRect b="0" l="0" r="0" t="0"/>
          <a:stretch/>
        </p:blipFill>
        <p:spPr>
          <a:xfrm>
            <a:off x="2623725" y="4622425"/>
            <a:ext cx="421637" cy="410400"/>
          </a:xfrm>
          <a:prstGeom prst="rect">
            <a:avLst/>
          </a:prstGeom>
          <a:noFill/>
          <a:ln>
            <a:noFill/>
          </a:ln>
        </p:spPr>
      </p:pic>
      <p:pic>
        <p:nvPicPr>
          <p:cNvPr descr="\frac{\partial f^{(2)}}{\partial w_2}" id="2627" name="Google Shape;2627;p79"/>
          <p:cNvPicPr preferRelativeResize="0"/>
          <p:nvPr/>
        </p:nvPicPr>
        <p:blipFill rotWithShape="1">
          <a:blip r:embed="rId11">
            <a:alphaModFix/>
          </a:blip>
          <a:srcRect b="0" l="0" r="0" t="0"/>
          <a:stretch/>
        </p:blipFill>
        <p:spPr>
          <a:xfrm>
            <a:off x="2430420" y="4186475"/>
            <a:ext cx="399300" cy="388652"/>
          </a:xfrm>
          <a:prstGeom prst="rect">
            <a:avLst/>
          </a:prstGeom>
          <a:noFill/>
          <a:ln>
            <a:noFill/>
          </a:ln>
        </p:spPr>
      </p:pic>
      <p:sp>
        <p:nvSpPr>
          <p:cNvPr id="2628" name="Google Shape;2628;p7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632" name="Shape 2632"/>
        <p:cNvGrpSpPr/>
        <p:nvPr/>
      </p:nvGrpSpPr>
      <p:grpSpPr>
        <a:xfrm>
          <a:off x="0" y="0"/>
          <a:ext cx="0" cy="0"/>
          <a:chOff x="0" y="0"/>
          <a:chExt cx="0" cy="0"/>
        </a:xfrm>
      </p:grpSpPr>
      <p:sp>
        <p:nvSpPr>
          <p:cNvPr id="2633" name="Google Shape;2633;p80"/>
          <p:cNvSpPr/>
          <p:nvPr/>
        </p:nvSpPr>
        <p:spPr>
          <a:xfrm>
            <a:off x="759663" y="1245163"/>
            <a:ext cx="6825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80"/>
          <p:cNvSpPr/>
          <p:nvPr/>
        </p:nvSpPr>
        <p:spPr>
          <a:xfrm>
            <a:off x="6539525" y="1276525"/>
            <a:ext cx="2418600" cy="840000"/>
          </a:xfrm>
          <a:prstGeom prst="roundRect">
            <a:avLst>
              <a:gd fmla="val 16667" name="adj"/>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8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Backpropagation</a:t>
            </a:r>
            <a:endParaRPr sz="2600"/>
          </a:p>
        </p:txBody>
      </p:sp>
      <p:sp>
        <p:nvSpPr>
          <p:cNvPr id="2636" name="Google Shape;2636;p80"/>
          <p:cNvSpPr txBox="1"/>
          <p:nvPr/>
        </p:nvSpPr>
        <p:spPr>
          <a:xfrm>
            <a:off x="4215000" y="2808350"/>
            <a:ext cx="837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Label </a:t>
            </a:r>
            <a:endParaRPr b="0" i="0" sz="1100" u="none" cap="none" strike="noStrike">
              <a:solidFill>
                <a:srgbClr val="000000"/>
              </a:solidFill>
              <a:latin typeface="Roboto"/>
              <a:ea typeface="Roboto"/>
              <a:cs typeface="Roboto"/>
              <a:sym typeface="Roboto"/>
            </a:endParaRPr>
          </a:p>
        </p:txBody>
      </p:sp>
      <p:sp>
        <p:nvSpPr>
          <p:cNvPr id="2637" name="Google Shape;2637;p80"/>
          <p:cNvSpPr txBox="1"/>
          <p:nvPr/>
        </p:nvSpPr>
        <p:spPr>
          <a:xfrm>
            <a:off x="215750" y="825600"/>
            <a:ext cx="8549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most efficient way is to start from the </a:t>
            </a:r>
            <a:r>
              <a:rPr b="1" i="0" lang="en-GB" sz="1400" u="none" cap="none" strike="noStrike">
                <a:solidFill>
                  <a:srgbClr val="000000"/>
                </a:solidFill>
                <a:latin typeface="Roboto"/>
                <a:ea typeface="Roboto"/>
                <a:cs typeface="Roboto"/>
                <a:sym typeface="Roboto"/>
              </a:rPr>
              <a:t>last computation</a:t>
            </a:r>
            <a:r>
              <a:rPr b="0" i="0" lang="en-GB" sz="1400" u="none" cap="none" strike="noStrike">
                <a:solidFill>
                  <a:srgbClr val="000000"/>
                </a:solidFill>
                <a:latin typeface="Roboto"/>
                <a:ea typeface="Roboto"/>
                <a:cs typeface="Roboto"/>
                <a:sym typeface="Roboto"/>
              </a:rPr>
              <a:t> and progressively save partial results:</a:t>
            </a:r>
            <a:endParaRPr b="0" i="0" sz="1400" u="none" cap="none" strike="noStrike">
              <a:solidFill>
                <a:srgbClr val="000000"/>
              </a:solidFill>
              <a:latin typeface="Roboto"/>
              <a:ea typeface="Roboto"/>
              <a:cs typeface="Roboto"/>
              <a:sym typeface="Roboto"/>
            </a:endParaRPr>
          </a:p>
        </p:txBody>
      </p:sp>
      <p:pic>
        <p:nvPicPr>
          <p:cNvPr descr="\frac{\partial L}{\partial w_1} = \frac{\partial f^{(1)}}{\partial w_1}\; \frac{\partial f^{(2)}}{\partial f^{(1)}} \;  \frac{\partial f^{(3)}}{\partial f^{(2)}} \; \frac{\partial f^{(4)}}{\partial f^{(3)}}  \frac{\partial L}{\partial f^{(4)}}" id="2638" name="Google Shape;2638;p80"/>
          <p:cNvPicPr preferRelativeResize="0"/>
          <p:nvPr/>
        </p:nvPicPr>
        <p:blipFill rotWithShape="1">
          <a:blip r:embed="rId3">
            <a:alphaModFix/>
          </a:blip>
          <a:srcRect b="0" l="0" r="0" t="0"/>
          <a:stretch/>
        </p:blipFill>
        <p:spPr>
          <a:xfrm>
            <a:off x="5145619" y="1369775"/>
            <a:ext cx="3779226" cy="602700"/>
          </a:xfrm>
          <a:prstGeom prst="rect">
            <a:avLst/>
          </a:prstGeom>
          <a:noFill/>
          <a:ln>
            <a:noFill/>
          </a:ln>
        </p:spPr>
      </p:pic>
      <p:pic>
        <p:nvPicPr>
          <p:cNvPr descr="\frac{\partial L}{\partial w_2} = \frac{\partial f^{(2)}}{\partial w_2} \;  \frac{\partial f^{(3)}}{\partial f^{(2)}} \; \frac{\partial f^{(4)}}{\partial f^{(3)}}  \frac{\partial L}{\partial f^{(4)}}" id="2639" name="Google Shape;2639;p80"/>
          <p:cNvPicPr preferRelativeResize="0"/>
          <p:nvPr/>
        </p:nvPicPr>
        <p:blipFill rotWithShape="1">
          <a:blip r:embed="rId4">
            <a:alphaModFix/>
          </a:blip>
          <a:srcRect b="0" l="0" r="0" t="0"/>
          <a:stretch/>
        </p:blipFill>
        <p:spPr>
          <a:xfrm>
            <a:off x="5120625" y="2167225"/>
            <a:ext cx="3142009" cy="602700"/>
          </a:xfrm>
          <a:prstGeom prst="rect">
            <a:avLst/>
          </a:prstGeom>
          <a:noFill/>
          <a:ln>
            <a:noFill/>
          </a:ln>
        </p:spPr>
      </p:pic>
      <p:pic>
        <p:nvPicPr>
          <p:cNvPr descr="\frac{\partial L}{\partial w_3} =  \frac{\partial f^{(3)}}{\partial w_3} \; \frac{\partial f^{(4)}}{\partial f^{(3)}}  \frac{\partial L}{\partial f^{(4)}}" id="2640" name="Google Shape;2640;p80"/>
          <p:cNvPicPr preferRelativeResize="0"/>
          <p:nvPr/>
        </p:nvPicPr>
        <p:blipFill rotWithShape="1">
          <a:blip r:embed="rId5">
            <a:alphaModFix/>
          </a:blip>
          <a:srcRect b="0" l="0" r="0" t="0"/>
          <a:stretch/>
        </p:blipFill>
        <p:spPr>
          <a:xfrm>
            <a:off x="5120625" y="2995350"/>
            <a:ext cx="2624676" cy="631575"/>
          </a:xfrm>
          <a:prstGeom prst="rect">
            <a:avLst/>
          </a:prstGeom>
          <a:noFill/>
          <a:ln>
            <a:noFill/>
          </a:ln>
        </p:spPr>
      </p:pic>
      <p:pic>
        <p:nvPicPr>
          <p:cNvPr descr="\frac{\partial L}{\partial w_4} =  \frac{\partial f^{(4)}}{\partial w_4}  \frac{\partial L}{\partial f^{(4)}}" id="2641" name="Google Shape;2641;p80"/>
          <p:cNvPicPr preferRelativeResize="0"/>
          <p:nvPr/>
        </p:nvPicPr>
        <p:blipFill rotWithShape="1">
          <a:blip r:embed="rId6">
            <a:alphaModFix/>
          </a:blip>
          <a:srcRect b="0" l="0" r="0" t="0"/>
          <a:stretch/>
        </p:blipFill>
        <p:spPr>
          <a:xfrm>
            <a:off x="5095350" y="3852350"/>
            <a:ext cx="2144225" cy="690225"/>
          </a:xfrm>
          <a:prstGeom prst="rect">
            <a:avLst/>
          </a:prstGeom>
          <a:noFill/>
          <a:ln>
            <a:noFill/>
          </a:ln>
        </p:spPr>
      </p:pic>
      <p:sp>
        <p:nvSpPr>
          <p:cNvPr id="2642" name="Google Shape;2642;p80"/>
          <p:cNvSpPr/>
          <p:nvPr/>
        </p:nvSpPr>
        <p:spPr>
          <a:xfrm>
            <a:off x="178725" y="3272925"/>
            <a:ext cx="3511800" cy="354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80"/>
          <p:cNvSpPr txBox="1"/>
          <p:nvPr/>
        </p:nvSpPr>
        <p:spPr>
          <a:xfrm>
            <a:off x="167625" y="2985650"/>
            <a:ext cx="911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Stored</a:t>
            </a:r>
            <a:endParaRPr b="1" i="0" sz="1100" u="none" cap="none" strike="noStrike">
              <a:solidFill>
                <a:srgbClr val="000000"/>
              </a:solidFill>
              <a:latin typeface="Roboto"/>
              <a:ea typeface="Roboto"/>
              <a:cs typeface="Roboto"/>
              <a:sym typeface="Roboto"/>
            </a:endParaRPr>
          </a:p>
        </p:txBody>
      </p:sp>
      <p:sp>
        <p:nvSpPr>
          <p:cNvPr id="2644" name="Google Shape;2644;p80"/>
          <p:cNvSpPr txBox="1"/>
          <p:nvPr/>
        </p:nvSpPr>
        <p:spPr>
          <a:xfrm>
            <a:off x="215750" y="3272925"/>
            <a:ext cx="347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Roboto"/>
                <a:ea typeface="Roboto"/>
                <a:cs typeface="Roboto"/>
                <a:sym typeface="Roboto"/>
              </a:rPr>
              <a:t>grad_prod</a:t>
            </a:r>
            <a:r>
              <a:rPr b="0" i="0" lang="en-GB" sz="1100" u="none" cap="none" strike="noStrike">
                <a:solidFill>
                  <a:srgbClr val="000000"/>
                </a:solidFill>
                <a:latin typeface="Roboto"/>
                <a:ea typeface="Roboto"/>
                <a:cs typeface="Roboto"/>
                <a:sym typeface="Roboto"/>
              </a:rPr>
              <a:t> =            *            *              *              </a:t>
            </a:r>
            <a:endParaRPr b="0" i="0" sz="1100" u="none" cap="none" strike="noStrike">
              <a:solidFill>
                <a:srgbClr val="000000"/>
              </a:solidFill>
              <a:latin typeface="Arial"/>
              <a:ea typeface="Arial"/>
              <a:cs typeface="Arial"/>
              <a:sym typeface="Arial"/>
            </a:endParaRPr>
          </a:p>
        </p:txBody>
      </p:sp>
      <p:sp>
        <p:nvSpPr>
          <p:cNvPr id="2645" name="Google Shape;2645;p80"/>
          <p:cNvSpPr txBox="1"/>
          <p:nvPr/>
        </p:nvSpPr>
        <p:spPr>
          <a:xfrm>
            <a:off x="178725" y="3649238"/>
            <a:ext cx="745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Step 5</a:t>
            </a:r>
            <a:endParaRPr b="1" i="0" sz="1000" u="none" cap="none" strike="noStrike">
              <a:solidFill>
                <a:srgbClr val="000000"/>
              </a:solidFill>
              <a:latin typeface="Roboto"/>
              <a:ea typeface="Roboto"/>
              <a:cs typeface="Roboto"/>
              <a:sym typeface="Roboto"/>
            </a:endParaRPr>
          </a:p>
        </p:txBody>
      </p:sp>
      <p:pic>
        <p:nvPicPr>
          <p:cNvPr descr=" \frac{\partial L}{\partial f^{(4)}}" id="2646" name="Google Shape;2646;p80"/>
          <p:cNvPicPr preferRelativeResize="0"/>
          <p:nvPr/>
        </p:nvPicPr>
        <p:blipFill rotWithShape="1">
          <a:blip r:embed="rId7">
            <a:alphaModFix/>
          </a:blip>
          <a:srcRect b="0" l="0" r="0" t="0"/>
          <a:stretch/>
        </p:blipFill>
        <p:spPr>
          <a:xfrm>
            <a:off x="1079025" y="3339650"/>
            <a:ext cx="306000" cy="265200"/>
          </a:xfrm>
          <a:prstGeom prst="rect">
            <a:avLst/>
          </a:prstGeom>
          <a:noFill/>
          <a:ln>
            <a:noFill/>
          </a:ln>
        </p:spPr>
      </p:pic>
      <p:sp>
        <p:nvSpPr>
          <p:cNvPr id="2647" name="Google Shape;2647;p80"/>
          <p:cNvSpPr txBox="1"/>
          <p:nvPr/>
        </p:nvSpPr>
        <p:spPr>
          <a:xfrm>
            <a:off x="-257850" y="3924625"/>
            <a:ext cx="5052000" cy="646500"/>
          </a:xfrm>
          <a:prstGeom prst="rect">
            <a:avLst/>
          </a:prstGeom>
          <a:noFill/>
          <a:ln>
            <a:noFill/>
          </a:ln>
        </p:spPr>
        <p:txBody>
          <a:bodyPr anchorCtr="0" anchor="t" bIns="91425" lIns="91425" spcFirstLastPara="1" rIns="91425" wrap="square" tIns="91425">
            <a:spAutoFit/>
          </a:bodyPr>
          <a:lstStyle/>
          <a:p>
            <a:pPr indent="-292100" lvl="0" marL="914400" marR="0" rtl="0" algn="l">
              <a:lnSpc>
                <a:spcPct val="100000"/>
              </a:lnSpc>
              <a:spcBef>
                <a:spcPts val="0"/>
              </a:spcBef>
              <a:spcAft>
                <a:spcPts val="0"/>
              </a:spcAft>
              <a:buClr>
                <a:srgbClr val="000000"/>
              </a:buClr>
              <a:buSzPts val="1000"/>
              <a:buFont typeface="Roboto"/>
              <a:buAutoNum type="arabicPeriod"/>
            </a:pPr>
            <a:r>
              <a:rPr b="0" i="0" lang="en-GB" sz="1000" u="none" cap="none" strike="noStrike">
                <a:solidFill>
                  <a:srgbClr val="000000"/>
                </a:solidFill>
                <a:latin typeface="Roboto"/>
                <a:ea typeface="Roboto"/>
                <a:cs typeface="Roboto"/>
                <a:sym typeface="Roboto"/>
              </a:rPr>
              <a:t>Compute derivative wrt the parameter w1:</a:t>
            </a:r>
            <a:endParaRPr b="0" i="0" sz="10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grad_par{‘w1’} = grad_prod * </a:t>
            </a:r>
            <a:endParaRPr b="0" i="0" sz="1000" u="none" cap="none" strike="noStrike">
              <a:solidFill>
                <a:srgbClr val="000000"/>
              </a:solidFill>
              <a:latin typeface="Roboto"/>
              <a:ea typeface="Roboto"/>
              <a:cs typeface="Roboto"/>
              <a:sym typeface="Roboto"/>
            </a:endParaRPr>
          </a:p>
        </p:txBody>
      </p:sp>
      <p:pic>
        <p:nvPicPr>
          <p:cNvPr descr=" \frac{\partial f^{(4)}}{\partial  f^{(3)}}" id="2648" name="Google Shape;2648;p80"/>
          <p:cNvPicPr preferRelativeResize="0"/>
          <p:nvPr/>
        </p:nvPicPr>
        <p:blipFill rotWithShape="1">
          <a:blip r:embed="rId8">
            <a:alphaModFix/>
          </a:blip>
          <a:srcRect b="0" l="0" r="0" t="0"/>
          <a:stretch/>
        </p:blipFill>
        <p:spPr>
          <a:xfrm>
            <a:off x="1562750" y="3301000"/>
            <a:ext cx="306000" cy="297839"/>
          </a:xfrm>
          <a:prstGeom prst="rect">
            <a:avLst/>
          </a:prstGeom>
          <a:noFill/>
          <a:ln>
            <a:noFill/>
          </a:ln>
        </p:spPr>
      </p:pic>
      <p:pic>
        <p:nvPicPr>
          <p:cNvPr descr=" \frac{\partial f^{(3)}}{\partial f^{(2)}}" id="2649" name="Google Shape;2649;p80"/>
          <p:cNvPicPr preferRelativeResize="0"/>
          <p:nvPr/>
        </p:nvPicPr>
        <p:blipFill rotWithShape="1">
          <a:blip r:embed="rId9">
            <a:alphaModFix/>
          </a:blip>
          <a:srcRect b="0" l="0" r="0" t="0"/>
          <a:stretch/>
        </p:blipFill>
        <p:spPr>
          <a:xfrm>
            <a:off x="2046475" y="3280575"/>
            <a:ext cx="347975" cy="338694"/>
          </a:xfrm>
          <a:prstGeom prst="rect">
            <a:avLst/>
          </a:prstGeom>
          <a:noFill/>
          <a:ln>
            <a:noFill/>
          </a:ln>
        </p:spPr>
      </p:pic>
      <p:pic>
        <p:nvPicPr>
          <p:cNvPr descr=" \frac{\partial f^{(2)}}{\partial f^{(1)}}" id="2650" name="Google Shape;2650;p80"/>
          <p:cNvPicPr preferRelativeResize="0"/>
          <p:nvPr/>
        </p:nvPicPr>
        <p:blipFill rotWithShape="1">
          <a:blip r:embed="rId10">
            <a:alphaModFix/>
          </a:blip>
          <a:srcRect b="0" l="0" r="0" t="0"/>
          <a:stretch/>
        </p:blipFill>
        <p:spPr>
          <a:xfrm>
            <a:off x="2631688" y="3280575"/>
            <a:ext cx="347975" cy="338711"/>
          </a:xfrm>
          <a:prstGeom prst="rect">
            <a:avLst/>
          </a:prstGeom>
          <a:noFill/>
          <a:ln>
            <a:noFill/>
          </a:ln>
        </p:spPr>
      </p:pic>
      <p:pic>
        <p:nvPicPr>
          <p:cNvPr descr=" \frac{\partial f^{(1)}}{\partial w_1}" id="2651" name="Google Shape;2651;p80"/>
          <p:cNvPicPr preferRelativeResize="0"/>
          <p:nvPr/>
        </p:nvPicPr>
        <p:blipFill rotWithShape="1">
          <a:blip r:embed="rId11">
            <a:alphaModFix/>
          </a:blip>
          <a:srcRect b="0" l="0" r="0" t="0"/>
          <a:stretch/>
        </p:blipFill>
        <p:spPr>
          <a:xfrm>
            <a:off x="2428200" y="4196725"/>
            <a:ext cx="347975" cy="338691"/>
          </a:xfrm>
          <a:prstGeom prst="rect">
            <a:avLst/>
          </a:prstGeom>
          <a:noFill/>
          <a:ln>
            <a:noFill/>
          </a:ln>
        </p:spPr>
      </p:pic>
      <p:sp>
        <p:nvSpPr>
          <p:cNvPr id="2652" name="Google Shape;2652;p80"/>
          <p:cNvSpPr txBox="1"/>
          <p:nvPr/>
        </p:nvSpPr>
        <p:spPr>
          <a:xfrm>
            <a:off x="197775" y="4595475"/>
            <a:ext cx="8760300" cy="554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The principle is the same when working with </a:t>
            </a:r>
            <a:r>
              <a:rPr b="1" i="0" lang="en-GB" sz="1200" u="none" cap="none" strike="noStrike">
                <a:solidFill>
                  <a:srgbClr val="000000"/>
                </a:solidFill>
                <a:latin typeface="Roboto"/>
                <a:ea typeface="Roboto"/>
                <a:cs typeface="Roboto"/>
                <a:sym typeface="Roboto"/>
              </a:rPr>
              <a:t>vectors</a:t>
            </a:r>
            <a:r>
              <a:rPr b="0" i="0" lang="en-GB" sz="1200" u="none" cap="none" strike="noStrike">
                <a:solidFill>
                  <a:srgbClr val="000000"/>
                </a:solidFill>
                <a:latin typeface="Roboto"/>
                <a:ea typeface="Roboto"/>
                <a:cs typeface="Roboto"/>
                <a:sym typeface="Roboto"/>
              </a:rPr>
              <a:t> instead of </a:t>
            </a:r>
            <a:r>
              <a:rPr b="1" i="0" lang="en-GB" sz="1200" u="none" cap="none" strike="noStrike">
                <a:solidFill>
                  <a:srgbClr val="000000"/>
                </a:solidFill>
                <a:latin typeface="Roboto"/>
                <a:ea typeface="Roboto"/>
                <a:cs typeface="Roboto"/>
                <a:sym typeface="Roboto"/>
              </a:rPr>
              <a:t>scalars</a:t>
            </a:r>
            <a:r>
              <a:rPr b="0" i="0" lang="en-GB" sz="1200" u="none" cap="none" strike="noStrike">
                <a:solidFill>
                  <a:srgbClr val="000000"/>
                </a:solidFill>
                <a:latin typeface="Roboto"/>
                <a:ea typeface="Roboto"/>
                <a:cs typeface="Roboto"/>
                <a:sym typeface="Roboto"/>
              </a:rPr>
              <a:t>. The products between numbers will become </a:t>
            </a:r>
            <a:r>
              <a:rPr b="1" i="0" lang="en-GB" sz="1200" u="none" cap="none" strike="noStrike">
                <a:solidFill>
                  <a:srgbClr val="000000"/>
                </a:solidFill>
                <a:latin typeface="Roboto"/>
                <a:ea typeface="Roboto"/>
                <a:cs typeface="Roboto"/>
                <a:sym typeface="Roboto"/>
              </a:rPr>
              <a:t>dot products</a:t>
            </a:r>
            <a:r>
              <a:rPr b="0" i="0" lang="en-GB" sz="1200" u="none" cap="none" strike="noStrike">
                <a:solidFill>
                  <a:srgbClr val="000000"/>
                </a:solidFill>
                <a:latin typeface="Roboto"/>
                <a:ea typeface="Roboto"/>
                <a:cs typeface="Roboto"/>
                <a:sym typeface="Roboto"/>
              </a:rPr>
              <a:t> between </a:t>
            </a:r>
            <a:r>
              <a:rPr b="1" i="0" lang="en-GB" sz="1200" u="none" cap="none" strike="noStrike">
                <a:solidFill>
                  <a:srgbClr val="000000"/>
                </a:solidFill>
                <a:latin typeface="Roboto"/>
                <a:ea typeface="Roboto"/>
                <a:cs typeface="Roboto"/>
                <a:sym typeface="Roboto"/>
              </a:rPr>
              <a:t>matrices</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pic>
        <p:nvPicPr>
          <p:cNvPr id="2653" name="Google Shape;2653;p80"/>
          <p:cNvPicPr preferRelativeResize="0"/>
          <p:nvPr/>
        </p:nvPicPr>
        <p:blipFill rotWithShape="1">
          <a:blip r:embed="rId12">
            <a:alphaModFix/>
          </a:blip>
          <a:srcRect b="0" l="0" r="0" t="0"/>
          <a:stretch/>
        </p:blipFill>
        <p:spPr>
          <a:xfrm>
            <a:off x="272400" y="4658775"/>
            <a:ext cx="400199" cy="315385"/>
          </a:xfrm>
          <a:prstGeom prst="rect">
            <a:avLst/>
          </a:prstGeom>
          <a:noFill/>
          <a:ln>
            <a:noFill/>
          </a:ln>
        </p:spPr>
      </p:pic>
      <p:sp>
        <p:nvSpPr>
          <p:cNvPr id="2654" name="Google Shape;2654;p8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2655" name="Google Shape;2655;p80"/>
          <p:cNvSpPr/>
          <p:nvPr/>
        </p:nvSpPr>
        <p:spPr>
          <a:xfrm>
            <a:off x="7967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(1)</a:t>
            </a:r>
            <a:endParaRPr b="0" baseline="30000" i="0" sz="1200" u="none" cap="none" strike="noStrike">
              <a:solidFill>
                <a:srgbClr val="000000"/>
              </a:solidFill>
              <a:latin typeface="Arial"/>
              <a:ea typeface="Arial"/>
              <a:cs typeface="Arial"/>
              <a:sym typeface="Arial"/>
            </a:endParaRPr>
          </a:p>
        </p:txBody>
      </p:sp>
      <p:cxnSp>
        <p:nvCxnSpPr>
          <p:cNvPr id="2656" name="Google Shape;2656;p80"/>
          <p:cNvCxnSpPr/>
          <p:nvPr/>
        </p:nvCxnSpPr>
        <p:spPr>
          <a:xfrm flipH="1" rot="10800000">
            <a:off x="1094475" y="19386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657" name="Google Shape;2657;p80"/>
          <p:cNvSpPr/>
          <p:nvPr/>
        </p:nvSpPr>
        <p:spPr>
          <a:xfrm>
            <a:off x="167625" y="1475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endParaRPr b="1" i="0" sz="1600" u="none" cap="none" strike="noStrike">
              <a:solidFill>
                <a:srgbClr val="000000"/>
              </a:solidFill>
              <a:latin typeface="Arial"/>
              <a:ea typeface="Arial"/>
              <a:cs typeface="Arial"/>
              <a:sym typeface="Arial"/>
            </a:endParaRPr>
          </a:p>
        </p:txBody>
      </p:sp>
      <p:cxnSp>
        <p:nvCxnSpPr>
          <p:cNvPr id="2658" name="Google Shape;2658;p80"/>
          <p:cNvCxnSpPr/>
          <p:nvPr/>
        </p:nvCxnSpPr>
        <p:spPr>
          <a:xfrm flipH="1" rot="10800000">
            <a:off x="578150"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659" name="Google Shape;2659;p80"/>
          <p:cNvSpPr/>
          <p:nvPr/>
        </p:nvSpPr>
        <p:spPr>
          <a:xfrm>
            <a:off x="9296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2660" name="Google Shape;2660;p80"/>
          <p:cNvSpPr txBox="1"/>
          <p:nvPr/>
        </p:nvSpPr>
        <p:spPr>
          <a:xfrm>
            <a:off x="65400" y="1820075"/>
            <a:ext cx="713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input</a:t>
            </a:r>
            <a:endParaRPr b="0" i="0" sz="1200" u="none" cap="none" strike="noStrike">
              <a:solidFill>
                <a:srgbClr val="000000"/>
              </a:solidFill>
              <a:latin typeface="Roboto"/>
              <a:ea typeface="Roboto"/>
              <a:cs typeface="Roboto"/>
              <a:sym typeface="Roboto"/>
            </a:endParaRPr>
          </a:p>
        </p:txBody>
      </p:sp>
      <p:sp>
        <p:nvSpPr>
          <p:cNvPr id="2661" name="Google Shape;2661;p80"/>
          <p:cNvSpPr/>
          <p:nvPr/>
        </p:nvSpPr>
        <p:spPr>
          <a:xfrm>
            <a:off x="16349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(2)</a:t>
            </a:r>
            <a:endParaRPr b="0" baseline="30000" i="0" sz="1200" u="none" cap="none" strike="noStrike">
              <a:solidFill>
                <a:srgbClr val="000000"/>
              </a:solidFill>
              <a:latin typeface="Arial"/>
              <a:ea typeface="Arial"/>
              <a:cs typeface="Arial"/>
              <a:sym typeface="Arial"/>
            </a:endParaRPr>
          </a:p>
        </p:txBody>
      </p:sp>
      <p:cxnSp>
        <p:nvCxnSpPr>
          <p:cNvPr id="2662" name="Google Shape;2662;p80"/>
          <p:cNvCxnSpPr/>
          <p:nvPr/>
        </p:nvCxnSpPr>
        <p:spPr>
          <a:xfrm flipH="1" rot="10800000">
            <a:off x="19326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663" name="Google Shape;2663;p80"/>
          <p:cNvCxnSpPr/>
          <p:nvPr/>
        </p:nvCxnSpPr>
        <p:spPr>
          <a:xfrm flipH="1" rot="10800000">
            <a:off x="14009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664" name="Google Shape;2664;p80"/>
          <p:cNvSpPr/>
          <p:nvPr/>
        </p:nvSpPr>
        <p:spPr>
          <a:xfrm>
            <a:off x="17678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2665" name="Google Shape;2665;p80"/>
          <p:cNvSpPr/>
          <p:nvPr/>
        </p:nvSpPr>
        <p:spPr>
          <a:xfrm>
            <a:off x="41495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L</a:t>
            </a:r>
            <a:endParaRPr b="0" i="0" sz="1200" u="none" cap="none" strike="noStrike">
              <a:solidFill>
                <a:srgbClr val="000000"/>
              </a:solidFill>
              <a:latin typeface="Arial"/>
              <a:ea typeface="Arial"/>
              <a:cs typeface="Arial"/>
              <a:sym typeface="Arial"/>
            </a:endParaRPr>
          </a:p>
        </p:txBody>
      </p:sp>
      <p:cxnSp>
        <p:nvCxnSpPr>
          <p:cNvPr id="2666" name="Google Shape;2666;p80"/>
          <p:cNvCxnSpPr/>
          <p:nvPr/>
        </p:nvCxnSpPr>
        <p:spPr>
          <a:xfrm flipH="1" rot="10800000">
            <a:off x="3915525" y="16638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2667" name="Google Shape;2667;p80"/>
          <p:cNvCxnSpPr>
            <a:stCxn id="2655" idx="6"/>
          </p:cNvCxnSpPr>
          <p:nvPr/>
        </p:nvCxnSpPr>
        <p:spPr>
          <a:xfrm>
            <a:off x="1396125" y="1666525"/>
            <a:ext cx="0" cy="0"/>
          </a:xfrm>
          <a:prstGeom prst="straightConnector1">
            <a:avLst/>
          </a:prstGeom>
          <a:noFill/>
          <a:ln cap="flat" cmpd="sng" w="9525">
            <a:solidFill>
              <a:srgbClr val="424242"/>
            </a:solidFill>
            <a:prstDash val="solid"/>
            <a:round/>
            <a:headEnd len="sm" w="sm" type="none"/>
            <a:tailEnd len="sm" w="sm" type="none"/>
          </a:ln>
        </p:spPr>
      </p:cxnSp>
      <p:cxnSp>
        <p:nvCxnSpPr>
          <p:cNvPr id="2668" name="Google Shape;2668;p80"/>
          <p:cNvCxnSpPr/>
          <p:nvPr/>
        </p:nvCxnSpPr>
        <p:spPr>
          <a:xfrm flipH="1" rot="10800000">
            <a:off x="4447275" y="2014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669" name="Google Shape;2669;p80"/>
          <p:cNvSpPr/>
          <p:nvPr/>
        </p:nvSpPr>
        <p:spPr>
          <a:xfrm>
            <a:off x="4249575" y="23790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endParaRPr b="0" i="0" sz="800" u="none" cap="none" strike="noStrike">
              <a:solidFill>
                <a:srgbClr val="000000"/>
              </a:solidFill>
              <a:latin typeface="Arial"/>
              <a:ea typeface="Arial"/>
              <a:cs typeface="Arial"/>
              <a:sym typeface="Arial"/>
            </a:endParaRPr>
          </a:p>
        </p:txBody>
      </p:sp>
      <p:sp>
        <p:nvSpPr>
          <p:cNvPr id="2670" name="Google Shape;2670;p80"/>
          <p:cNvSpPr txBox="1"/>
          <p:nvPr/>
        </p:nvSpPr>
        <p:spPr>
          <a:xfrm>
            <a:off x="1634925" y="2754625"/>
            <a:ext cx="98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Parameters </a:t>
            </a:r>
            <a:endParaRPr b="0" i="0" sz="1100" u="none" cap="none" strike="noStrike">
              <a:solidFill>
                <a:srgbClr val="000000"/>
              </a:solidFill>
              <a:latin typeface="Roboto"/>
              <a:ea typeface="Roboto"/>
              <a:cs typeface="Roboto"/>
              <a:sym typeface="Roboto"/>
            </a:endParaRPr>
          </a:p>
        </p:txBody>
      </p:sp>
      <p:sp>
        <p:nvSpPr>
          <p:cNvPr id="2671" name="Google Shape;2671;p80"/>
          <p:cNvSpPr/>
          <p:nvPr/>
        </p:nvSpPr>
        <p:spPr>
          <a:xfrm>
            <a:off x="24731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(3)</a:t>
            </a:r>
            <a:endParaRPr b="0" baseline="30000" i="0" sz="1200" u="none" cap="none" strike="noStrike">
              <a:solidFill>
                <a:srgbClr val="000000"/>
              </a:solidFill>
              <a:latin typeface="Arial"/>
              <a:ea typeface="Arial"/>
              <a:cs typeface="Arial"/>
              <a:sym typeface="Arial"/>
            </a:endParaRPr>
          </a:p>
        </p:txBody>
      </p:sp>
      <p:cxnSp>
        <p:nvCxnSpPr>
          <p:cNvPr id="2672" name="Google Shape;2672;p80"/>
          <p:cNvCxnSpPr/>
          <p:nvPr/>
        </p:nvCxnSpPr>
        <p:spPr>
          <a:xfrm flipH="1" rot="10800000">
            <a:off x="27708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673" name="Google Shape;2673;p80"/>
          <p:cNvCxnSpPr/>
          <p:nvPr/>
        </p:nvCxnSpPr>
        <p:spPr>
          <a:xfrm flipH="1" rot="10800000">
            <a:off x="22391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674" name="Google Shape;2674;p80"/>
          <p:cNvSpPr/>
          <p:nvPr/>
        </p:nvSpPr>
        <p:spPr>
          <a:xfrm>
            <a:off x="26060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sp>
        <p:nvSpPr>
          <p:cNvPr id="2675" name="Google Shape;2675;p80"/>
          <p:cNvSpPr/>
          <p:nvPr/>
        </p:nvSpPr>
        <p:spPr>
          <a:xfrm>
            <a:off x="3311325" y="1394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f</a:t>
            </a:r>
            <a:r>
              <a:rPr b="0" baseline="30000" i="0" lang="en-GB" sz="1200" u="none" cap="none" strike="noStrike">
                <a:solidFill>
                  <a:srgbClr val="000000"/>
                </a:solidFill>
                <a:latin typeface="Arial"/>
                <a:ea typeface="Arial"/>
                <a:cs typeface="Arial"/>
                <a:sym typeface="Arial"/>
              </a:rPr>
              <a:t>(4)</a:t>
            </a:r>
            <a:endParaRPr b="0" baseline="30000" i="0" sz="1200" u="none" cap="none" strike="noStrike">
              <a:solidFill>
                <a:srgbClr val="000000"/>
              </a:solidFill>
              <a:latin typeface="Arial"/>
              <a:ea typeface="Arial"/>
              <a:cs typeface="Arial"/>
              <a:sym typeface="Arial"/>
            </a:endParaRPr>
          </a:p>
        </p:txBody>
      </p:sp>
      <p:cxnSp>
        <p:nvCxnSpPr>
          <p:cNvPr id="2676" name="Google Shape;2676;p80"/>
          <p:cNvCxnSpPr/>
          <p:nvPr/>
        </p:nvCxnSpPr>
        <p:spPr>
          <a:xfrm flipH="1" rot="10800000">
            <a:off x="3609075" y="19386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2677" name="Google Shape;2677;p80"/>
          <p:cNvCxnSpPr/>
          <p:nvPr/>
        </p:nvCxnSpPr>
        <p:spPr>
          <a:xfrm flipH="1" rot="10800000">
            <a:off x="3077325" y="1663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678" name="Google Shape;2678;p80"/>
          <p:cNvSpPr/>
          <p:nvPr/>
        </p:nvSpPr>
        <p:spPr>
          <a:xfrm>
            <a:off x="3444225" y="2390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4</a:t>
            </a:r>
            <a:endParaRPr b="0" i="0" sz="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2"/>
                                        </p:tgtEl>
                                        <p:attrNameLst>
                                          <p:attrName>style.visibility</p:attrName>
                                        </p:attrNameLst>
                                      </p:cBhvr>
                                      <p:to>
                                        <p:strVal val="visible"/>
                                      </p:to>
                                    </p:set>
                                    <p:animEffect filter="fade" transition="in">
                                      <p:cBhvr>
                                        <p:cTn dur="1000"/>
                                        <p:tgtEl>
                                          <p:spTgt spid="2652"/>
                                        </p:tgtEl>
                                      </p:cBhvr>
                                    </p:animEffect>
                                  </p:childTnLst>
                                </p:cTn>
                              </p:par>
                              <p:par>
                                <p:cTn fill="hold" nodeType="withEffect" presetClass="entr" presetID="10" presetSubtype="0">
                                  <p:stCondLst>
                                    <p:cond delay="0"/>
                                  </p:stCondLst>
                                  <p:childTnLst>
                                    <p:set>
                                      <p:cBhvr>
                                        <p:cTn dur="1" fill="hold">
                                          <p:stCondLst>
                                            <p:cond delay="0"/>
                                          </p:stCondLst>
                                        </p:cTn>
                                        <p:tgtEl>
                                          <p:spTgt spid="2653"/>
                                        </p:tgtEl>
                                        <p:attrNameLst>
                                          <p:attrName>style.visibility</p:attrName>
                                        </p:attrNameLst>
                                      </p:cBhvr>
                                      <p:to>
                                        <p:strVal val="visible"/>
                                      </p:to>
                                    </p:set>
                                    <p:animEffect filter="fade" transition="in">
                                      <p:cBhvr>
                                        <p:cTn dur="1000"/>
                                        <p:tgtEl>
                                          <p:spTgt spid="2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49" name="Shape 349"/>
        <p:cNvGrpSpPr/>
        <p:nvPr/>
      </p:nvGrpSpPr>
      <p:grpSpPr>
        <a:xfrm>
          <a:off x="0" y="0"/>
          <a:ext cx="0" cy="0"/>
          <a:chOff x="0" y="0"/>
          <a:chExt cx="0" cy="0"/>
        </a:xfrm>
      </p:grpSpPr>
      <p:sp>
        <p:nvSpPr>
          <p:cNvPr id="350" name="Google Shape;350;p8"/>
          <p:cNvSpPr txBox="1"/>
          <p:nvPr>
            <p:ph type="title"/>
          </p:nvPr>
        </p:nvSpPr>
        <p:spPr>
          <a:xfrm>
            <a:off x="98250" y="49800"/>
            <a:ext cx="89523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Types of Problems</a:t>
            </a:r>
            <a:endParaRPr sz="2600"/>
          </a:p>
        </p:txBody>
      </p:sp>
      <p:sp>
        <p:nvSpPr>
          <p:cNvPr id="351" name="Google Shape;351;p8"/>
          <p:cNvSpPr txBox="1"/>
          <p:nvPr/>
        </p:nvSpPr>
        <p:spPr>
          <a:xfrm>
            <a:off x="279775" y="843075"/>
            <a:ext cx="8566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Sequence-to-sequence Classification: </a:t>
            </a:r>
            <a:r>
              <a:rPr b="0" i="0" lang="en-GB" sz="1400" u="none" cap="none" strike="noStrike">
                <a:solidFill>
                  <a:srgbClr val="000000"/>
                </a:solidFill>
                <a:latin typeface="Roboto"/>
                <a:ea typeface="Roboto"/>
                <a:cs typeface="Roboto"/>
                <a:sym typeface="Roboto"/>
              </a:rPr>
              <a:t>the machine learning algorithm converts an input sequence into another one.</a:t>
            </a:r>
            <a:endParaRPr b="0" i="0" sz="1400" u="none" cap="none" strike="noStrike">
              <a:solidFill>
                <a:srgbClr val="000000"/>
              </a:solidFill>
              <a:latin typeface="Roboto"/>
              <a:ea typeface="Roboto"/>
              <a:cs typeface="Roboto"/>
              <a:sym typeface="Roboto"/>
            </a:endParaRPr>
          </a:p>
        </p:txBody>
      </p:sp>
      <p:grpSp>
        <p:nvGrpSpPr>
          <p:cNvPr id="352" name="Google Shape;352;p8"/>
          <p:cNvGrpSpPr/>
          <p:nvPr/>
        </p:nvGrpSpPr>
        <p:grpSpPr>
          <a:xfrm>
            <a:off x="1227875" y="2126975"/>
            <a:ext cx="2525100" cy="1119350"/>
            <a:chOff x="6506475" y="-816025"/>
            <a:chExt cx="2525100" cy="1119350"/>
          </a:xfrm>
        </p:grpSpPr>
        <p:sp>
          <p:nvSpPr>
            <p:cNvPr id="353" name="Google Shape;353;p8"/>
            <p:cNvSpPr/>
            <p:nvPr/>
          </p:nvSpPr>
          <p:spPr>
            <a:xfrm>
              <a:off x="7242150" y="-816025"/>
              <a:ext cx="1077000" cy="6798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Machine Translation</a:t>
              </a:r>
              <a:endParaRPr b="0" i="0" sz="1200" u="none" cap="none" strike="noStrike">
                <a:solidFill>
                  <a:srgbClr val="000000"/>
                </a:solidFill>
                <a:latin typeface="Arial"/>
                <a:ea typeface="Arial"/>
                <a:cs typeface="Arial"/>
                <a:sym typeface="Arial"/>
              </a:endParaRPr>
            </a:p>
          </p:txBody>
        </p:sp>
        <p:cxnSp>
          <p:nvCxnSpPr>
            <p:cNvPr id="354" name="Google Shape;354;p8"/>
            <p:cNvCxnSpPr/>
            <p:nvPr/>
          </p:nvCxnSpPr>
          <p:spPr>
            <a:xfrm flipH="1" rot="10800000">
              <a:off x="6506475" y="-453225"/>
              <a:ext cx="696300" cy="8400"/>
            </a:xfrm>
            <a:prstGeom prst="straightConnector1">
              <a:avLst/>
            </a:prstGeom>
            <a:noFill/>
            <a:ln cap="flat" cmpd="sng" w="9525">
              <a:solidFill>
                <a:schemeClr val="dk2"/>
              </a:solidFill>
              <a:prstDash val="solid"/>
              <a:round/>
              <a:headEnd len="sm" w="sm" type="none"/>
              <a:tailEnd len="med" w="med" type="triangle"/>
            </a:ln>
          </p:spPr>
        </p:cxnSp>
        <p:sp>
          <p:nvSpPr>
            <p:cNvPr id="355" name="Google Shape;355;p8"/>
            <p:cNvSpPr txBox="1"/>
            <p:nvPr/>
          </p:nvSpPr>
          <p:spPr>
            <a:xfrm>
              <a:off x="754267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cxnSp>
          <p:nvCxnSpPr>
            <p:cNvPr id="356" name="Google Shape;356;p8"/>
            <p:cNvCxnSpPr/>
            <p:nvPr/>
          </p:nvCxnSpPr>
          <p:spPr>
            <a:xfrm flipH="1" rot="10800000">
              <a:off x="8335275" y="-453225"/>
              <a:ext cx="696300" cy="8400"/>
            </a:xfrm>
            <a:prstGeom prst="straightConnector1">
              <a:avLst/>
            </a:prstGeom>
            <a:noFill/>
            <a:ln cap="flat" cmpd="sng" w="9525">
              <a:solidFill>
                <a:schemeClr val="dk2"/>
              </a:solidFill>
              <a:prstDash val="solid"/>
              <a:round/>
              <a:headEnd len="sm" w="sm" type="none"/>
              <a:tailEnd len="med" w="med" type="triangle"/>
            </a:ln>
          </p:spPr>
        </p:cxnSp>
      </p:grpSp>
      <p:sp>
        <p:nvSpPr>
          <p:cNvPr id="357" name="Google Shape;357;p8"/>
          <p:cNvSpPr txBox="1"/>
          <p:nvPr/>
        </p:nvSpPr>
        <p:spPr>
          <a:xfrm>
            <a:off x="1666875" y="1558413"/>
            <a:ext cx="183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0000"/>
                </a:solidFill>
                <a:latin typeface="Roboto"/>
                <a:ea typeface="Roboto"/>
                <a:cs typeface="Roboto"/>
                <a:sym typeface="Roboto"/>
              </a:rPr>
              <a:t>Machine Translation</a:t>
            </a:r>
            <a:endParaRPr b="0" i="0" sz="1200" u="sng" cap="none" strike="noStrike">
              <a:solidFill>
                <a:srgbClr val="000000"/>
              </a:solidFill>
              <a:latin typeface="Roboto"/>
              <a:ea typeface="Roboto"/>
              <a:cs typeface="Roboto"/>
              <a:sym typeface="Roboto"/>
            </a:endParaRPr>
          </a:p>
        </p:txBody>
      </p:sp>
      <p:sp>
        <p:nvSpPr>
          <p:cNvPr id="358" name="Google Shape;358;p8"/>
          <p:cNvSpPr txBox="1"/>
          <p:nvPr/>
        </p:nvSpPr>
        <p:spPr>
          <a:xfrm>
            <a:off x="88300" y="2134575"/>
            <a:ext cx="174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[“Je”, “ne”, “sais”, “pas”]</a:t>
            </a:r>
            <a:endParaRPr b="0" i="0" sz="1200" u="none" cap="none" strike="noStrike">
              <a:solidFill>
                <a:srgbClr val="000000"/>
              </a:solidFill>
              <a:latin typeface="Roboto"/>
              <a:ea typeface="Roboto"/>
              <a:cs typeface="Roboto"/>
              <a:sym typeface="Roboto"/>
            </a:endParaRPr>
          </a:p>
        </p:txBody>
      </p:sp>
      <p:sp>
        <p:nvSpPr>
          <p:cNvPr id="359" name="Google Shape;359;p8"/>
          <p:cNvSpPr txBox="1"/>
          <p:nvPr/>
        </p:nvSpPr>
        <p:spPr>
          <a:xfrm>
            <a:off x="3082575" y="2073475"/>
            <a:ext cx="174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 “don’t”, “know”]</a:t>
            </a:r>
            <a:endParaRPr b="0" i="0" sz="1200" u="none" cap="none" strike="noStrike">
              <a:solidFill>
                <a:srgbClr val="000000"/>
              </a:solidFill>
              <a:latin typeface="Roboto"/>
              <a:ea typeface="Roboto"/>
              <a:cs typeface="Roboto"/>
              <a:sym typeface="Roboto"/>
            </a:endParaRPr>
          </a:p>
        </p:txBody>
      </p:sp>
      <p:sp>
        <p:nvSpPr>
          <p:cNvPr id="360" name="Google Shape;360;p8"/>
          <p:cNvSpPr txBox="1"/>
          <p:nvPr/>
        </p:nvSpPr>
        <p:spPr>
          <a:xfrm>
            <a:off x="1227875" y="2580100"/>
            <a:ext cx="743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French</a:t>
            </a:r>
            <a:endParaRPr b="1" i="0" sz="1100" u="none" cap="none" strike="noStrike">
              <a:solidFill>
                <a:srgbClr val="000000"/>
              </a:solidFill>
              <a:latin typeface="Roboto"/>
              <a:ea typeface="Roboto"/>
              <a:cs typeface="Roboto"/>
              <a:sym typeface="Roboto"/>
            </a:endParaRPr>
          </a:p>
        </p:txBody>
      </p:sp>
      <p:sp>
        <p:nvSpPr>
          <p:cNvPr id="361" name="Google Shape;361;p8"/>
          <p:cNvSpPr txBox="1"/>
          <p:nvPr/>
        </p:nvSpPr>
        <p:spPr>
          <a:xfrm>
            <a:off x="3110375" y="2495500"/>
            <a:ext cx="803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Roboto"/>
                <a:ea typeface="Roboto"/>
                <a:cs typeface="Roboto"/>
                <a:sym typeface="Roboto"/>
              </a:rPr>
              <a:t>English</a:t>
            </a:r>
            <a:endParaRPr b="0" i="0" sz="1400" u="none" cap="none" strike="noStrike">
              <a:solidFill>
                <a:srgbClr val="000000"/>
              </a:solidFill>
              <a:latin typeface="Arial"/>
              <a:ea typeface="Arial"/>
              <a:cs typeface="Arial"/>
              <a:sym typeface="Arial"/>
            </a:endParaRPr>
          </a:p>
        </p:txBody>
      </p:sp>
      <p:grpSp>
        <p:nvGrpSpPr>
          <p:cNvPr id="362" name="Google Shape;362;p8"/>
          <p:cNvGrpSpPr/>
          <p:nvPr/>
        </p:nvGrpSpPr>
        <p:grpSpPr>
          <a:xfrm>
            <a:off x="5620275" y="2158900"/>
            <a:ext cx="2525100" cy="1119350"/>
            <a:chOff x="6506475" y="-816025"/>
            <a:chExt cx="2525100" cy="1119350"/>
          </a:xfrm>
        </p:grpSpPr>
        <p:sp>
          <p:nvSpPr>
            <p:cNvPr id="363" name="Google Shape;363;p8"/>
            <p:cNvSpPr/>
            <p:nvPr/>
          </p:nvSpPr>
          <p:spPr>
            <a:xfrm>
              <a:off x="7242150" y="-816025"/>
              <a:ext cx="1077000" cy="679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ASR</a:t>
              </a:r>
              <a:endParaRPr b="0" i="0" sz="1400" u="none" cap="none" strike="noStrike">
                <a:solidFill>
                  <a:srgbClr val="000000"/>
                </a:solidFill>
                <a:latin typeface="Arial"/>
                <a:ea typeface="Arial"/>
                <a:cs typeface="Arial"/>
                <a:sym typeface="Arial"/>
              </a:endParaRPr>
            </a:p>
          </p:txBody>
        </p:sp>
        <p:cxnSp>
          <p:nvCxnSpPr>
            <p:cNvPr id="364" name="Google Shape;364;p8"/>
            <p:cNvCxnSpPr/>
            <p:nvPr/>
          </p:nvCxnSpPr>
          <p:spPr>
            <a:xfrm flipH="1" rot="10800000">
              <a:off x="6506475" y="-453225"/>
              <a:ext cx="696300" cy="8400"/>
            </a:xfrm>
            <a:prstGeom prst="straightConnector1">
              <a:avLst/>
            </a:prstGeom>
            <a:noFill/>
            <a:ln cap="flat" cmpd="sng" w="9525">
              <a:solidFill>
                <a:schemeClr val="dk2"/>
              </a:solidFill>
              <a:prstDash val="solid"/>
              <a:round/>
              <a:headEnd len="sm" w="sm" type="none"/>
              <a:tailEnd len="med" w="med" type="triangle"/>
            </a:ln>
          </p:spPr>
        </p:cxnSp>
        <p:sp>
          <p:nvSpPr>
            <p:cNvPr id="365" name="Google Shape;365;p8"/>
            <p:cNvSpPr txBox="1"/>
            <p:nvPr/>
          </p:nvSpPr>
          <p:spPr>
            <a:xfrm>
              <a:off x="754267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cxnSp>
          <p:nvCxnSpPr>
            <p:cNvPr id="366" name="Google Shape;366;p8"/>
            <p:cNvCxnSpPr/>
            <p:nvPr/>
          </p:nvCxnSpPr>
          <p:spPr>
            <a:xfrm flipH="1" rot="10800000">
              <a:off x="8335275" y="-453225"/>
              <a:ext cx="696300" cy="8400"/>
            </a:xfrm>
            <a:prstGeom prst="straightConnector1">
              <a:avLst/>
            </a:prstGeom>
            <a:noFill/>
            <a:ln cap="flat" cmpd="sng" w="9525">
              <a:solidFill>
                <a:schemeClr val="dk2"/>
              </a:solidFill>
              <a:prstDash val="solid"/>
              <a:round/>
              <a:headEnd len="sm" w="sm" type="none"/>
              <a:tailEnd len="med" w="med" type="triangle"/>
            </a:ln>
          </p:spPr>
        </p:cxnSp>
      </p:grpSp>
      <p:sp>
        <p:nvSpPr>
          <p:cNvPr id="367" name="Google Shape;367;p8"/>
          <p:cNvSpPr txBox="1"/>
          <p:nvPr/>
        </p:nvSpPr>
        <p:spPr>
          <a:xfrm>
            <a:off x="7474975" y="2105400"/>
            <a:ext cx="174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[“Hi”, “Everyone”]</a:t>
            </a:r>
            <a:endParaRPr b="0" i="0" sz="1200" u="none" cap="none" strike="noStrike">
              <a:solidFill>
                <a:srgbClr val="000000"/>
              </a:solidFill>
              <a:latin typeface="Roboto"/>
              <a:ea typeface="Roboto"/>
              <a:cs typeface="Roboto"/>
              <a:sym typeface="Roboto"/>
            </a:endParaRPr>
          </a:p>
        </p:txBody>
      </p:sp>
      <p:pic>
        <p:nvPicPr>
          <p:cNvPr id="368" name="Google Shape;368;p8"/>
          <p:cNvPicPr preferRelativeResize="0"/>
          <p:nvPr/>
        </p:nvPicPr>
        <p:blipFill rotWithShape="1">
          <a:blip r:embed="rId3">
            <a:alphaModFix/>
          </a:blip>
          <a:srcRect b="0" l="0" r="0" t="0"/>
          <a:stretch/>
        </p:blipFill>
        <p:spPr>
          <a:xfrm>
            <a:off x="4900475" y="2201100"/>
            <a:ext cx="1134510" cy="615600"/>
          </a:xfrm>
          <a:prstGeom prst="rect">
            <a:avLst/>
          </a:prstGeom>
          <a:noFill/>
          <a:ln>
            <a:noFill/>
          </a:ln>
        </p:spPr>
      </p:pic>
      <p:sp>
        <p:nvSpPr>
          <p:cNvPr id="369" name="Google Shape;369;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370" name="Google Shape;370;p8"/>
          <p:cNvSpPr txBox="1"/>
          <p:nvPr/>
        </p:nvSpPr>
        <p:spPr>
          <a:xfrm>
            <a:off x="1563475" y="3419150"/>
            <a:ext cx="2627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0000"/>
                </a:solidFill>
                <a:latin typeface="Roboto"/>
                <a:ea typeface="Roboto"/>
                <a:cs typeface="Roboto"/>
                <a:sym typeface="Roboto"/>
              </a:rPr>
              <a:t>Spoken Language Understanding</a:t>
            </a:r>
            <a:endParaRPr b="0" i="0" sz="1200" u="sng" cap="none" strike="noStrike">
              <a:solidFill>
                <a:srgbClr val="000000"/>
              </a:solidFill>
              <a:latin typeface="Roboto"/>
              <a:ea typeface="Roboto"/>
              <a:cs typeface="Roboto"/>
              <a:sym typeface="Roboto"/>
            </a:endParaRPr>
          </a:p>
        </p:txBody>
      </p:sp>
      <p:sp>
        <p:nvSpPr>
          <p:cNvPr id="371" name="Google Shape;371;p8"/>
          <p:cNvSpPr txBox="1"/>
          <p:nvPr/>
        </p:nvSpPr>
        <p:spPr>
          <a:xfrm>
            <a:off x="6086475" y="1558413"/>
            <a:ext cx="183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0000"/>
                </a:solidFill>
                <a:latin typeface="Roboto"/>
                <a:ea typeface="Roboto"/>
                <a:cs typeface="Roboto"/>
                <a:sym typeface="Roboto"/>
              </a:rPr>
              <a:t>Speech Recognition</a:t>
            </a:r>
            <a:endParaRPr b="0" i="0" sz="1200" u="sng" cap="none" strike="noStrike">
              <a:solidFill>
                <a:srgbClr val="000000"/>
              </a:solidFill>
              <a:latin typeface="Roboto"/>
              <a:ea typeface="Roboto"/>
              <a:cs typeface="Roboto"/>
              <a:sym typeface="Roboto"/>
            </a:endParaRPr>
          </a:p>
        </p:txBody>
      </p:sp>
      <p:grpSp>
        <p:nvGrpSpPr>
          <p:cNvPr id="372" name="Google Shape;372;p8"/>
          <p:cNvGrpSpPr/>
          <p:nvPr/>
        </p:nvGrpSpPr>
        <p:grpSpPr>
          <a:xfrm>
            <a:off x="1200675" y="3911500"/>
            <a:ext cx="2114700" cy="1119350"/>
            <a:chOff x="6506475" y="-816025"/>
            <a:chExt cx="2114700" cy="1119350"/>
          </a:xfrm>
        </p:grpSpPr>
        <p:sp>
          <p:nvSpPr>
            <p:cNvPr id="373" name="Google Shape;373;p8"/>
            <p:cNvSpPr/>
            <p:nvPr/>
          </p:nvSpPr>
          <p:spPr>
            <a:xfrm>
              <a:off x="7242150" y="-816025"/>
              <a:ext cx="1077000" cy="6798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SLU</a:t>
              </a:r>
              <a:endParaRPr b="0" i="0" sz="1400" u="none" cap="none" strike="noStrike">
                <a:solidFill>
                  <a:srgbClr val="000000"/>
                </a:solidFill>
                <a:latin typeface="Arial"/>
                <a:ea typeface="Arial"/>
                <a:cs typeface="Arial"/>
                <a:sym typeface="Arial"/>
              </a:endParaRPr>
            </a:p>
          </p:txBody>
        </p:sp>
        <p:cxnSp>
          <p:nvCxnSpPr>
            <p:cNvPr id="374" name="Google Shape;374;p8"/>
            <p:cNvCxnSpPr/>
            <p:nvPr/>
          </p:nvCxnSpPr>
          <p:spPr>
            <a:xfrm flipH="1" rot="10800000">
              <a:off x="6506475" y="-453225"/>
              <a:ext cx="696300" cy="8400"/>
            </a:xfrm>
            <a:prstGeom prst="straightConnector1">
              <a:avLst/>
            </a:prstGeom>
            <a:noFill/>
            <a:ln cap="flat" cmpd="sng" w="9525">
              <a:solidFill>
                <a:schemeClr val="dk2"/>
              </a:solidFill>
              <a:prstDash val="solid"/>
              <a:round/>
              <a:headEnd len="sm" w="sm" type="none"/>
              <a:tailEnd len="med" w="med" type="triangle"/>
            </a:ln>
          </p:spPr>
        </p:cxnSp>
        <p:sp>
          <p:nvSpPr>
            <p:cNvPr id="375" name="Google Shape;375;p8"/>
            <p:cNvSpPr txBox="1"/>
            <p:nvPr/>
          </p:nvSpPr>
          <p:spPr>
            <a:xfrm>
              <a:off x="7542675" y="-65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cxnSp>
          <p:nvCxnSpPr>
            <p:cNvPr id="376" name="Google Shape;376;p8"/>
            <p:cNvCxnSpPr/>
            <p:nvPr/>
          </p:nvCxnSpPr>
          <p:spPr>
            <a:xfrm flipH="1" rot="10800000">
              <a:off x="8335275" y="-450525"/>
              <a:ext cx="285900" cy="5700"/>
            </a:xfrm>
            <a:prstGeom prst="straightConnector1">
              <a:avLst/>
            </a:prstGeom>
            <a:noFill/>
            <a:ln cap="flat" cmpd="sng" w="9525">
              <a:solidFill>
                <a:schemeClr val="dk2"/>
              </a:solidFill>
              <a:prstDash val="solid"/>
              <a:round/>
              <a:headEnd len="sm" w="sm" type="none"/>
              <a:tailEnd len="med" w="med" type="triangle"/>
            </a:ln>
          </p:spPr>
        </p:cxnSp>
      </p:grpSp>
      <p:sp>
        <p:nvSpPr>
          <p:cNvPr id="377" name="Google Shape;377;p8"/>
          <p:cNvSpPr txBox="1"/>
          <p:nvPr/>
        </p:nvSpPr>
        <p:spPr>
          <a:xfrm>
            <a:off x="169225" y="3874850"/>
            <a:ext cx="1749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“Make a Calendar Entry for Brunch on Saturday Morning with Aaronson.”</a:t>
            </a:r>
            <a:endParaRPr b="0" i="0" sz="900" u="none" cap="none" strike="noStrike">
              <a:solidFill>
                <a:srgbClr val="000000"/>
              </a:solidFill>
              <a:latin typeface="Roboto"/>
              <a:ea typeface="Roboto"/>
              <a:cs typeface="Roboto"/>
              <a:sym typeface="Roboto"/>
            </a:endParaRPr>
          </a:p>
        </p:txBody>
      </p:sp>
      <p:pic>
        <p:nvPicPr>
          <p:cNvPr id="378" name="Google Shape;378;p8"/>
          <p:cNvPicPr preferRelativeResize="0"/>
          <p:nvPr/>
        </p:nvPicPr>
        <p:blipFill rotWithShape="1">
          <a:blip r:embed="rId4">
            <a:alphaModFix/>
          </a:blip>
          <a:srcRect b="0" l="0" r="0" t="0"/>
          <a:stretch/>
        </p:blipFill>
        <p:spPr>
          <a:xfrm>
            <a:off x="3315372" y="4030824"/>
            <a:ext cx="1570100" cy="444325"/>
          </a:xfrm>
          <a:prstGeom prst="rect">
            <a:avLst/>
          </a:prstGeom>
          <a:noFill/>
          <a:ln>
            <a:noFill/>
          </a:ln>
        </p:spPr>
      </p:pic>
      <p:sp>
        <p:nvSpPr>
          <p:cNvPr id="379" name="Google Shape;379;p8"/>
          <p:cNvSpPr txBox="1"/>
          <p:nvPr/>
        </p:nvSpPr>
        <p:spPr>
          <a:xfrm>
            <a:off x="6034975" y="3419150"/>
            <a:ext cx="2627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0000"/>
                </a:solidFill>
                <a:latin typeface="Roboto"/>
                <a:ea typeface="Roboto"/>
                <a:cs typeface="Roboto"/>
                <a:sym typeface="Roboto"/>
              </a:rPr>
              <a:t>Dialogue</a:t>
            </a:r>
            <a:endParaRPr b="0" i="0" sz="1200" u="sng" cap="none" strike="noStrike">
              <a:solidFill>
                <a:srgbClr val="000000"/>
              </a:solidFill>
              <a:latin typeface="Roboto"/>
              <a:ea typeface="Roboto"/>
              <a:cs typeface="Roboto"/>
              <a:sym typeface="Roboto"/>
            </a:endParaRPr>
          </a:p>
        </p:txBody>
      </p:sp>
      <p:sp>
        <p:nvSpPr>
          <p:cNvPr id="380" name="Google Shape;380;p8"/>
          <p:cNvSpPr/>
          <p:nvPr/>
        </p:nvSpPr>
        <p:spPr>
          <a:xfrm>
            <a:off x="6476125" y="3920475"/>
            <a:ext cx="1102200" cy="602700"/>
          </a:xfrm>
          <a:prstGeom prst="roundRect">
            <a:avLst>
              <a:gd fmla="val 16667"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Dialogue System</a:t>
            </a:r>
            <a:endParaRPr b="0" i="0" sz="1400" u="none" cap="none" strike="noStrike">
              <a:solidFill>
                <a:srgbClr val="000000"/>
              </a:solidFill>
              <a:latin typeface="Arial"/>
              <a:ea typeface="Arial"/>
              <a:cs typeface="Arial"/>
              <a:sym typeface="Arial"/>
            </a:endParaRPr>
          </a:p>
        </p:txBody>
      </p:sp>
      <p:cxnSp>
        <p:nvCxnSpPr>
          <p:cNvPr id="381" name="Google Shape;381;p8"/>
          <p:cNvCxnSpPr>
            <a:endCxn id="380" idx="1"/>
          </p:cNvCxnSpPr>
          <p:nvPr/>
        </p:nvCxnSpPr>
        <p:spPr>
          <a:xfrm>
            <a:off x="6097525" y="4220925"/>
            <a:ext cx="378600" cy="900"/>
          </a:xfrm>
          <a:prstGeom prst="straightConnector1">
            <a:avLst/>
          </a:prstGeom>
          <a:noFill/>
          <a:ln cap="flat" cmpd="sng" w="9525">
            <a:solidFill>
              <a:srgbClr val="424242"/>
            </a:solidFill>
            <a:prstDash val="solid"/>
            <a:round/>
            <a:headEnd len="sm" w="sm" type="none"/>
            <a:tailEnd len="med" w="med" type="triangle"/>
          </a:ln>
        </p:spPr>
      </p:cxnSp>
      <p:sp>
        <p:nvSpPr>
          <p:cNvPr id="382" name="Google Shape;382;p8"/>
          <p:cNvSpPr txBox="1"/>
          <p:nvPr/>
        </p:nvSpPr>
        <p:spPr>
          <a:xfrm>
            <a:off x="5163775" y="3876675"/>
            <a:ext cx="979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Roboto"/>
                <a:ea typeface="Roboto"/>
                <a:cs typeface="Roboto"/>
                <a:sym typeface="Roboto"/>
              </a:rPr>
              <a:t>Hi, I want to reserve a restaurant today.</a:t>
            </a:r>
            <a:endParaRPr b="0" i="1" sz="1000" u="none" cap="none" strike="noStrike">
              <a:solidFill>
                <a:srgbClr val="000000"/>
              </a:solidFill>
              <a:latin typeface="Roboto"/>
              <a:ea typeface="Roboto"/>
              <a:cs typeface="Roboto"/>
              <a:sym typeface="Roboto"/>
            </a:endParaRPr>
          </a:p>
        </p:txBody>
      </p:sp>
      <p:cxnSp>
        <p:nvCxnSpPr>
          <p:cNvPr id="383" name="Google Shape;383;p8"/>
          <p:cNvCxnSpPr/>
          <p:nvPr/>
        </p:nvCxnSpPr>
        <p:spPr>
          <a:xfrm>
            <a:off x="7621600" y="4221050"/>
            <a:ext cx="378600" cy="900"/>
          </a:xfrm>
          <a:prstGeom prst="straightConnector1">
            <a:avLst/>
          </a:prstGeom>
          <a:noFill/>
          <a:ln cap="flat" cmpd="sng" w="9525">
            <a:solidFill>
              <a:srgbClr val="424242"/>
            </a:solidFill>
            <a:prstDash val="solid"/>
            <a:round/>
            <a:headEnd len="sm" w="sm" type="none"/>
            <a:tailEnd len="med" w="med" type="triangle"/>
          </a:ln>
        </p:spPr>
      </p:cxnSp>
      <p:sp>
        <p:nvSpPr>
          <p:cNvPr id="384" name="Google Shape;384;p8"/>
          <p:cNvSpPr txBox="1"/>
          <p:nvPr/>
        </p:nvSpPr>
        <p:spPr>
          <a:xfrm>
            <a:off x="8000200" y="3898250"/>
            <a:ext cx="979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Roboto"/>
                <a:ea typeface="Roboto"/>
                <a:cs typeface="Roboto"/>
                <a:sym typeface="Roboto"/>
              </a:rPr>
              <a:t>Which kind of food do you want to eat?</a:t>
            </a:r>
            <a:endParaRPr b="0" i="1" sz="1000" u="none" cap="none" strike="noStrike">
              <a:solidFill>
                <a:srgbClr val="000000"/>
              </a:solidFill>
              <a:latin typeface="Roboto"/>
              <a:ea typeface="Roboto"/>
              <a:cs typeface="Roboto"/>
              <a:sym typeface="Roboto"/>
            </a:endParaRPr>
          </a:p>
        </p:txBody>
      </p:sp>
      <p:sp>
        <p:nvSpPr>
          <p:cNvPr id="385" name="Google Shape;385;p8"/>
          <p:cNvSpPr txBox="1"/>
          <p:nvPr/>
        </p:nvSpPr>
        <p:spPr>
          <a:xfrm>
            <a:off x="6656475" y="4585350"/>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682" name="Shape 2682"/>
        <p:cNvGrpSpPr/>
        <p:nvPr/>
      </p:nvGrpSpPr>
      <p:grpSpPr>
        <a:xfrm>
          <a:off x="0" y="0"/>
          <a:ext cx="0" cy="0"/>
          <a:chOff x="0" y="0"/>
          <a:chExt cx="0" cy="0"/>
        </a:xfrm>
      </p:grpSpPr>
      <p:sp>
        <p:nvSpPr>
          <p:cNvPr id="2683" name="Google Shape;2683;p8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Backpropagation</a:t>
            </a:r>
            <a:endParaRPr sz="2600"/>
          </a:p>
        </p:txBody>
      </p:sp>
      <p:sp>
        <p:nvSpPr>
          <p:cNvPr id="2684" name="Google Shape;2684;p81"/>
          <p:cNvSpPr txBox="1"/>
          <p:nvPr/>
        </p:nvSpPr>
        <p:spPr>
          <a:xfrm>
            <a:off x="274475" y="809175"/>
            <a:ext cx="8139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Popular deep learning toolkits such as </a:t>
            </a:r>
            <a:r>
              <a:rPr b="1" i="0" lang="en-GB" sz="1400" u="none" cap="none" strike="noStrike">
                <a:solidFill>
                  <a:srgbClr val="000000"/>
                </a:solidFill>
                <a:latin typeface="Roboto"/>
                <a:ea typeface="Roboto"/>
                <a:cs typeface="Roboto"/>
                <a:sym typeface="Roboto"/>
              </a:rPr>
              <a:t>PyTorch</a:t>
            </a:r>
            <a:r>
              <a:rPr b="0" i="0" lang="en-GB" sz="1400" u="none" cap="none" strike="noStrike">
                <a:solidFill>
                  <a:srgbClr val="000000"/>
                </a:solidFill>
                <a:latin typeface="Roboto"/>
                <a:ea typeface="Roboto"/>
                <a:cs typeface="Roboto"/>
                <a:sym typeface="Roboto"/>
              </a:rPr>
              <a:t> and </a:t>
            </a:r>
            <a:r>
              <a:rPr b="1" i="0" lang="en-GB" sz="1400" u="none" cap="none" strike="noStrike">
                <a:solidFill>
                  <a:srgbClr val="000000"/>
                </a:solidFill>
                <a:latin typeface="Roboto"/>
                <a:ea typeface="Roboto"/>
                <a:cs typeface="Roboto"/>
                <a:sym typeface="Roboto"/>
              </a:rPr>
              <a:t>Tensorflow </a:t>
            </a:r>
            <a:r>
              <a:rPr b="0" i="0" lang="en-GB" sz="1400" u="none" cap="none" strike="noStrike">
                <a:solidFill>
                  <a:srgbClr val="000000"/>
                </a:solidFill>
                <a:latin typeface="Roboto"/>
                <a:ea typeface="Roboto"/>
                <a:cs typeface="Roboto"/>
                <a:sym typeface="Roboto"/>
              </a:rPr>
              <a:t>automatically define the gradients for all the basic operations.</a:t>
            </a:r>
            <a:endParaRPr b="0" i="0" sz="1400" u="none" cap="none" strike="noStrike">
              <a:solidFill>
                <a:srgbClr val="000000"/>
              </a:solidFill>
              <a:latin typeface="Roboto"/>
              <a:ea typeface="Roboto"/>
              <a:cs typeface="Roboto"/>
              <a:sym typeface="Roboto"/>
            </a:endParaRPr>
          </a:p>
        </p:txBody>
      </p:sp>
      <p:pic>
        <p:nvPicPr>
          <p:cNvPr id="2685" name="Google Shape;2685;p81"/>
          <p:cNvPicPr preferRelativeResize="0"/>
          <p:nvPr/>
        </p:nvPicPr>
        <p:blipFill rotWithShape="1">
          <a:blip r:embed="rId3">
            <a:alphaModFix/>
          </a:blip>
          <a:srcRect b="0" l="0" r="0" t="0"/>
          <a:stretch/>
        </p:blipFill>
        <p:spPr>
          <a:xfrm>
            <a:off x="1326975" y="3139537"/>
            <a:ext cx="2719225" cy="1359613"/>
          </a:xfrm>
          <a:prstGeom prst="rect">
            <a:avLst/>
          </a:prstGeom>
          <a:noFill/>
          <a:ln>
            <a:noFill/>
          </a:ln>
        </p:spPr>
      </p:pic>
      <p:pic>
        <p:nvPicPr>
          <p:cNvPr id="2686" name="Google Shape;2686;p81"/>
          <p:cNvPicPr preferRelativeResize="0"/>
          <p:nvPr/>
        </p:nvPicPr>
        <p:blipFill rotWithShape="1">
          <a:blip r:embed="rId4">
            <a:alphaModFix/>
          </a:blip>
          <a:srcRect b="0" l="0" r="0" t="0"/>
          <a:stretch/>
        </p:blipFill>
        <p:spPr>
          <a:xfrm>
            <a:off x="5001000" y="2905075"/>
            <a:ext cx="2719224" cy="1740300"/>
          </a:xfrm>
          <a:prstGeom prst="rect">
            <a:avLst/>
          </a:prstGeom>
          <a:noFill/>
          <a:ln>
            <a:noFill/>
          </a:ln>
        </p:spPr>
      </p:pic>
      <p:sp>
        <p:nvSpPr>
          <p:cNvPr id="2687" name="Google Shape;2687;p81"/>
          <p:cNvSpPr txBox="1"/>
          <p:nvPr/>
        </p:nvSpPr>
        <p:spPr>
          <a:xfrm>
            <a:off x="274475" y="1520850"/>
            <a:ext cx="8585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If we combine these basic operations to create more complex computations, we have the </a:t>
            </a:r>
            <a:r>
              <a:rPr b="1" i="0" lang="en-GB" sz="1400" u="none" cap="none" strike="noStrike">
                <a:solidFill>
                  <a:srgbClr val="000000"/>
                </a:solidFill>
                <a:latin typeface="Roboto"/>
                <a:ea typeface="Roboto"/>
                <a:cs typeface="Roboto"/>
                <a:sym typeface="Roboto"/>
              </a:rPr>
              <a:t>gradient for free</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688" name="Google Shape;2688;p81"/>
          <p:cNvSpPr txBox="1"/>
          <p:nvPr/>
        </p:nvSpPr>
        <p:spPr>
          <a:xfrm>
            <a:off x="429100" y="2437900"/>
            <a:ext cx="8064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feature is called </a:t>
            </a:r>
            <a:r>
              <a:rPr b="1" i="0" lang="en-GB" sz="1400" u="none" cap="none" strike="noStrike">
                <a:solidFill>
                  <a:srgbClr val="000000"/>
                </a:solidFill>
                <a:latin typeface="Roboto"/>
                <a:ea typeface="Roboto"/>
                <a:cs typeface="Roboto"/>
                <a:sym typeface="Roboto"/>
              </a:rPr>
              <a:t>automatic differentiation</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2689" name="Google Shape;2689;p8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8"/>
                                        </p:tgtEl>
                                        <p:attrNameLst>
                                          <p:attrName>style.visibility</p:attrName>
                                        </p:attrNameLst>
                                      </p:cBhvr>
                                      <p:to>
                                        <p:strVal val="visible"/>
                                      </p:to>
                                    </p:set>
                                    <p:animEffect filter="fade" transition="in">
                                      <p:cBhvr>
                                        <p:cTn dur="1000"/>
                                        <p:tgtEl>
                                          <p:spTgt spid="2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693" name="Shape 2693"/>
        <p:cNvGrpSpPr/>
        <p:nvPr/>
      </p:nvGrpSpPr>
      <p:grpSpPr>
        <a:xfrm>
          <a:off x="0" y="0"/>
          <a:ext cx="0" cy="0"/>
          <a:chOff x="0" y="0"/>
          <a:chExt cx="0" cy="0"/>
        </a:xfrm>
      </p:grpSpPr>
      <p:sp>
        <p:nvSpPr>
          <p:cNvPr id="2694" name="Google Shape;2694;p8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Gradient Descent</a:t>
            </a:r>
            <a:endParaRPr sz="2600"/>
          </a:p>
        </p:txBody>
      </p:sp>
      <p:sp>
        <p:nvSpPr>
          <p:cNvPr id="2695" name="Google Shape;2695;p82"/>
          <p:cNvSpPr txBox="1"/>
          <p:nvPr/>
        </p:nvSpPr>
        <p:spPr>
          <a:xfrm>
            <a:off x="274475" y="809175"/>
            <a:ext cx="8623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After computing the gradient, we can train the model with </a:t>
            </a:r>
            <a:r>
              <a:rPr b="1" i="0" lang="en-GB" sz="1400" u="none" cap="none" strike="noStrike">
                <a:solidFill>
                  <a:srgbClr val="000000"/>
                </a:solidFill>
                <a:latin typeface="Roboto"/>
                <a:ea typeface="Roboto"/>
                <a:cs typeface="Roboto"/>
                <a:sym typeface="Roboto"/>
              </a:rPr>
              <a:t>gradient descent</a:t>
            </a:r>
            <a:r>
              <a:rPr b="0" i="0" lang="en-GB" sz="1400" u="none" cap="none" strike="noStrike">
                <a:solidFill>
                  <a:srgbClr val="000000"/>
                </a:solidFill>
                <a:latin typeface="Roboto"/>
                <a:ea typeface="Roboto"/>
                <a:cs typeface="Roboto"/>
                <a:sym typeface="Roboto"/>
              </a:rPr>
              <a:t> (or any variants of it):</a:t>
            </a:r>
            <a:endParaRPr b="0" i="0" sz="1400" u="none" cap="none" strike="noStrike">
              <a:solidFill>
                <a:srgbClr val="000000"/>
              </a:solidFill>
              <a:latin typeface="Roboto"/>
              <a:ea typeface="Roboto"/>
              <a:cs typeface="Roboto"/>
              <a:sym typeface="Roboto"/>
            </a:endParaRPr>
          </a:p>
        </p:txBody>
      </p:sp>
      <p:pic>
        <p:nvPicPr>
          <p:cNvPr descr="\mathbf{W}^{(l)}_{new} = \mathbf{W}^{(l)} - \eta \mathbf{J(\mathbf{W}}^{(l)})" id="2696" name="Google Shape;2696;p82"/>
          <p:cNvPicPr preferRelativeResize="0"/>
          <p:nvPr/>
        </p:nvPicPr>
        <p:blipFill rotWithShape="1">
          <a:blip r:embed="rId3">
            <a:alphaModFix/>
          </a:blip>
          <a:srcRect b="0" l="0" r="0" t="0"/>
          <a:stretch/>
        </p:blipFill>
        <p:spPr>
          <a:xfrm>
            <a:off x="789375" y="1787125"/>
            <a:ext cx="3960375" cy="464825"/>
          </a:xfrm>
          <a:prstGeom prst="rect">
            <a:avLst/>
          </a:prstGeom>
          <a:noFill/>
          <a:ln>
            <a:noFill/>
          </a:ln>
        </p:spPr>
      </p:pic>
      <p:sp>
        <p:nvSpPr>
          <p:cNvPr id="2697" name="Google Shape;2697;p82"/>
          <p:cNvSpPr txBox="1"/>
          <p:nvPr/>
        </p:nvSpPr>
        <p:spPr>
          <a:xfrm>
            <a:off x="274475" y="2637975"/>
            <a:ext cx="8623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update all the parameters of all the layers with gradient descent. </a:t>
            </a:r>
            <a:endParaRPr b="0" i="0" sz="1400" u="none" cap="none" strike="noStrike">
              <a:solidFill>
                <a:srgbClr val="000000"/>
              </a:solidFill>
              <a:latin typeface="Roboto"/>
              <a:ea typeface="Roboto"/>
              <a:cs typeface="Roboto"/>
              <a:sym typeface="Roboto"/>
            </a:endParaRPr>
          </a:p>
        </p:txBody>
      </p:sp>
      <p:sp>
        <p:nvSpPr>
          <p:cNvPr id="2698" name="Google Shape;2698;p82"/>
          <p:cNvSpPr txBox="1"/>
          <p:nvPr/>
        </p:nvSpPr>
        <p:spPr>
          <a:xfrm>
            <a:off x="343050" y="3342100"/>
            <a:ext cx="8760300" cy="615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 </a:t>
            </a: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backpropagation</a:t>
            </a:r>
            <a:r>
              <a:rPr b="0" i="0" lang="en-GB" sz="1400" u="none" cap="none" strike="noStrike">
                <a:solidFill>
                  <a:srgbClr val="000000"/>
                </a:solidFill>
                <a:latin typeface="Roboto"/>
                <a:ea typeface="Roboto"/>
                <a:cs typeface="Roboto"/>
                <a:sym typeface="Roboto"/>
              </a:rPr>
              <a:t> algorithm is </a:t>
            </a:r>
            <a:r>
              <a:rPr b="1" i="0" lang="en-GB" sz="1400" u="none" cap="none" strike="noStrike">
                <a:solidFill>
                  <a:srgbClr val="000000"/>
                </a:solidFill>
                <a:latin typeface="Roboto"/>
                <a:ea typeface="Roboto"/>
                <a:cs typeface="Roboto"/>
                <a:sym typeface="Roboto"/>
              </a:rPr>
              <a:t>not an optimization algorithm</a:t>
            </a:r>
            <a:r>
              <a:rPr b="0" i="0" lang="en-GB" sz="1400" u="none" cap="none" strike="noStrike">
                <a:solidFill>
                  <a:srgbClr val="000000"/>
                </a:solidFill>
                <a:latin typeface="Roboto"/>
                <a:ea typeface="Roboto"/>
                <a:cs typeface="Roboto"/>
                <a:sym typeface="Roboto"/>
              </a:rPr>
              <a:t>. It is only a way to compute the gradient efficiently. </a:t>
            </a:r>
            <a:endParaRPr b="0" i="0" sz="1200" u="none" cap="none" strike="noStrike">
              <a:solidFill>
                <a:srgbClr val="000000"/>
              </a:solidFill>
              <a:latin typeface="Roboto"/>
              <a:ea typeface="Roboto"/>
              <a:cs typeface="Roboto"/>
              <a:sym typeface="Roboto"/>
            </a:endParaRPr>
          </a:p>
        </p:txBody>
      </p:sp>
      <p:pic>
        <p:nvPicPr>
          <p:cNvPr id="2699" name="Google Shape;2699;p82"/>
          <p:cNvPicPr preferRelativeResize="0"/>
          <p:nvPr/>
        </p:nvPicPr>
        <p:blipFill rotWithShape="1">
          <a:blip r:embed="rId4">
            <a:alphaModFix/>
          </a:blip>
          <a:srcRect b="0" l="0" r="0" t="0"/>
          <a:stretch/>
        </p:blipFill>
        <p:spPr>
          <a:xfrm>
            <a:off x="417675" y="3492213"/>
            <a:ext cx="400199" cy="315385"/>
          </a:xfrm>
          <a:prstGeom prst="rect">
            <a:avLst/>
          </a:prstGeom>
          <a:noFill/>
          <a:ln>
            <a:noFill/>
          </a:ln>
        </p:spPr>
      </p:pic>
      <p:sp>
        <p:nvSpPr>
          <p:cNvPr id="2700" name="Google Shape;2700;p82"/>
          <p:cNvSpPr txBox="1"/>
          <p:nvPr/>
        </p:nvSpPr>
        <p:spPr>
          <a:xfrm>
            <a:off x="383700" y="4169400"/>
            <a:ext cx="8427000" cy="615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 </a:t>
            </a:r>
            <a:r>
              <a:rPr b="0" i="0" lang="en-GB" sz="1400" u="none" cap="none" strike="noStrike">
                <a:solidFill>
                  <a:srgbClr val="000000"/>
                </a:solidFill>
                <a:latin typeface="Roboto"/>
                <a:ea typeface="Roboto"/>
                <a:cs typeface="Roboto"/>
                <a:sym typeface="Roboto"/>
              </a:rPr>
              <a:t>Gradient descent, instead,  is an </a:t>
            </a:r>
            <a:r>
              <a:rPr b="1" i="0" lang="en-GB" sz="1400" u="none" cap="none" strike="noStrike">
                <a:solidFill>
                  <a:srgbClr val="000000"/>
                </a:solidFill>
                <a:latin typeface="Roboto"/>
                <a:ea typeface="Roboto"/>
                <a:cs typeface="Roboto"/>
                <a:sym typeface="Roboto"/>
              </a:rPr>
              <a:t>optimization algorithm</a:t>
            </a:r>
            <a:r>
              <a:rPr b="0" i="0" lang="en-GB" sz="1400" u="none" cap="none" strike="noStrike">
                <a:solidFill>
                  <a:srgbClr val="000000"/>
                </a:solidFill>
                <a:latin typeface="Roboto"/>
                <a:ea typeface="Roboto"/>
                <a:cs typeface="Roboto"/>
                <a:sym typeface="Roboto"/>
              </a:rPr>
              <a:t> as it attempts to </a:t>
            </a:r>
            <a:r>
              <a:rPr b="1" i="0" lang="en-GB" sz="1400" u="none" cap="none" strike="noStrike">
                <a:solidFill>
                  <a:srgbClr val="000000"/>
                </a:solidFill>
                <a:latin typeface="Roboto"/>
                <a:ea typeface="Roboto"/>
                <a:cs typeface="Roboto"/>
                <a:sym typeface="Roboto"/>
              </a:rPr>
              <a:t>optimize the objective function </a:t>
            </a:r>
            <a:r>
              <a:rPr b="0" i="0" lang="en-GB" sz="1400" u="none" cap="none" strike="noStrike">
                <a:solidFill>
                  <a:srgbClr val="000000"/>
                </a:solidFill>
                <a:latin typeface="Roboto"/>
                <a:ea typeface="Roboto"/>
                <a:cs typeface="Roboto"/>
                <a:sym typeface="Roboto"/>
              </a:rPr>
              <a:t>by progressively updating the parameters (weights) using the gradient.  </a:t>
            </a:r>
            <a:endParaRPr b="0" i="0" sz="1200" u="none" cap="none" strike="noStrike">
              <a:solidFill>
                <a:srgbClr val="000000"/>
              </a:solidFill>
              <a:latin typeface="Roboto"/>
              <a:ea typeface="Roboto"/>
              <a:cs typeface="Roboto"/>
              <a:sym typeface="Roboto"/>
            </a:endParaRPr>
          </a:p>
        </p:txBody>
      </p:sp>
      <p:pic>
        <p:nvPicPr>
          <p:cNvPr id="2701" name="Google Shape;2701;p82"/>
          <p:cNvPicPr preferRelativeResize="0"/>
          <p:nvPr/>
        </p:nvPicPr>
        <p:blipFill rotWithShape="1">
          <a:blip r:embed="rId4">
            <a:alphaModFix/>
          </a:blip>
          <a:srcRect b="0" l="0" r="0" t="0"/>
          <a:stretch/>
        </p:blipFill>
        <p:spPr>
          <a:xfrm>
            <a:off x="417675" y="4254213"/>
            <a:ext cx="400199" cy="315385"/>
          </a:xfrm>
          <a:prstGeom prst="rect">
            <a:avLst/>
          </a:prstGeom>
          <a:noFill/>
          <a:ln>
            <a:noFill/>
          </a:ln>
        </p:spPr>
      </p:pic>
      <p:sp>
        <p:nvSpPr>
          <p:cNvPr id="2702" name="Google Shape;2702;p8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706" name="Shape 2706"/>
        <p:cNvGrpSpPr/>
        <p:nvPr/>
      </p:nvGrpSpPr>
      <p:grpSpPr>
        <a:xfrm>
          <a:off x="0" y="0"/>
          <a:ext cx="0" cy="0"/>
          <a:chOff x="0" y="0"/>
          <a:chExt cx="0" cy="0"/>
        </a:xfrm>
      </p:grpSpPr>
      <p:sp>
        <p:nvSpPr>
          <p:cNvPr id="2707" name="Google Shape;2707;p8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Additional Material &amp; Lab Session</a:t>
            </a:r>
            <a:endParaRPr sz="2600"/>
          </a:p>
        </p:txBody>
      </p:sp>
      <p:pic>
        <p:nvPicPr>
          <p:cNvPr id="2708" name="Google Shape;2708;p83"/>
          <p:cNvPicPr preferRelativeResize="0"/>
          <p:nvPr/>
        </p:nvPicPr>
        <p:blipFill rotWithShape="1">
          <a:blip r:embed="rId3">
            <a:alphaModFix/>
          </a:blip>
          <a:srcRect b="0" l="0" r="0" t="0"/>
          <a:stretch/>
        </p:blipFill>
        <p:spPr>
          <a:xfrm>
            <a:off x="304363" y="950050"/>
            <a:ext cx="788450" cy="1071325"/>
          </a:xfrm>
          <a:prstGeom prst="rect">
            <a:avLst/>
          </a:prstGeom>
          <a:noFill/>
          <a:ln>
            <a:noFill/>
          </a:ln>
        </p:spPr>
      </p:pic>
      <p:pic>
        <p:nvPicPr>
          <p:cNvPr id="2709" name="Google Shape;2709;p83"/>
          <p:cNvPicPr preferRelativeResize="0"/>
          <p:nvPr/>
        </p:nvPicPr>
        <p:blipFill rotWithShape="1">
          <a:blip r:embed="rId4">
            <a:alphaModFix/>
          </a:blip>
          <a:srcRect b="0" l="0" r="0" t="0"/>
          <a:stretch/>
        </p:blipFill>
        <p:spPr>
          <a:xfrm>
            <a:off x="4623775" y="1022438"/>
            <a:ext cx="1071325" cy="1071325"/>
          </a:xfrm>
          <a:prstGeom prst="rect">
            <a:avLst/>
          </a:prstGeom>
          <a:noFill/>
          <a:ln>
            <a:noFill/>
          </a:ln>
        </p:spPr>
      </p:pic>
      <p:sp>
        <p:nvSpPr>
          <p:cNvPr id="2710" name="Google Shape;2710;p83"/>
          <p:cNvSpPr txBox="1"/>
          <p:nvPr/>
        </p:nvSpPr>
        <p:spPr>
          <a:xfrm>
            <a:off x="5892375" y="1017325"/>
            <a:ext cx="246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711" name="Google Shape;2711;p83"/>
          <p:cNvSpPr txBox="1"/>
          <p:nvPr/>
        </p:nvSpPr>
        <p:spPr>
          <a:xfrm>
            <a:off x="5654550" y="1022450"/>
            <a:ext cx="3345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Chapter 5: </a:t>
            </a:r>
            <a:r>
              <a:rPr b="1" i="0" lang="en-GB" sz="1200" u="none" cap="none" strike="noStrike">
                <a:solidFill>
                  <a:srgbClr val="000000"/>
                </a:solidFill>
                <a:latin typeface="Arial"/>
                <a:ea typeface="Arial"/>
                <a:cs typeface="Arial"/>
                <a:sym typeface="Arial"/>
              </a:rPr>
              <a:t>Machine Learning Basics</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Chapter 6: </a:t>
            </a:r>
            <a:r>
              <a:rPr b="1" i="0" lang="en-GB" sz="1200" u="none" cap="none" strike="noStrike">
                <a:solidFill>
                  <a:srgbClr val="000000"/>
                </a:solidFill>
                <a:latin typeface="Arial"/>
                <a:ea typeface="Arial"/>
                <a:cs typeface="Arial"/>
                <a:sym typeface="Arial"/>
              </a:rPr>
              <a:t>Deep Feedforward Networks</a:t>
            </a:r>
            <a:endParaRPr b="1" i="0" sz="1200" u="none" cap="none" strike="noStrike">
              <a:solidFill>
                <a:srgbClr val="000000"/>
              </a:solidFill>
              <a:latin typeface="Arial"/>
              <a:ea typeface="Arial"/>
              <a:cs typeface="Arial"/>
              <a:sym typeface="Arial"/>
            </a:endParaRPr>
          </a:p>
        </p:txBody>
      </p:sp>
      <p:sp>
        <p:nvSpPr>
          <p:cNvPr id="2712" name="Google Shape;2712;p83"/>
          <p:cNvSpPr txBox="1"/>
          <p:nvPr/>
        </p:nvSpPr>
        <p:spPr>
          <a:xfrm>
            <a:off x="1492688" y="1216813"/>
            <a:ext cx="356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83"/>
          <p:cNvSpPr txBox="1"/>
          <p:nvPr/>
        </p:nvSpPr>
        <p:spPr>
          <a:xfrm>
            <a:off x="1468175" y="16170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83"/>
          <p:cNvSpPr txBox="1"/>
          <p:nvPr/>
        </p:nvSpPr>
        <p:spPr>
          <a:xfrm>
            <a:off x="1296150" y="1004825"/>
            <a:ext cx="4034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3.1.0 </a:t>
            </a:r>
            <a:r>
              <a:rPr b="1" i="0" lang="en-GB" sz="1200" u="none" cap="none" strike="noStrike">
                <a:solidFill>
                  <a:srgbClr val="000000"/>
                </a:solidFill>
                <a:latin typeface="Arial"/>
                <a:ea typeface="Arial"/>
                <a:cs typeface="Arial"/>
                <a:sym typeface="Arial"/>
              </a:rPr>
              <a:t>Linear Basis Function Models</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4.3.2 </a:t>
            </a:r>
            <a:r>
              <a:rPr b="1" i="0" lang="en-GB" sz="1200" u="none" cap="none" strike="noStrike">
                <a:solidFill>
                  <a:srgbClr val="000000"/>
                </a:solidFill>
                <a:latin typeface="Arial"/>
                <a:ea typeface="Arial"/>
                <a:cs typeface="Arial"/>
                <a:sym typeface="Arial"/>
              </a:rPr>
              <a:t>Logistic regression</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5.0 - 5.4</a:t>
            </a:r>
            <a:r>
              <a:rPr b="1" i="0" lang="en-GB" sz="1200" u="none" cap="none" strike="noStrike">
                <a:solidFill>
                  <a:srgbClr val="000000"/>
                </a:solidFill>
                <a:latin typeface="Arial"/>
                <a:ea typeface="Arial"/>
                <a:cs typeface="Arial"/>
                <a:sym typeface="Arial"/>
              </a:rPr>
              <a:t> Neural Networks</a:t>
            </a:r>
            <a:endParaRPr b="1" i="0" sz="1200" u="none" cap="none" strike="noStrike">
              <a:solidFill>
                <a:srgbClr val="000000"/>
              </a:solidFill>
              <a:latin typeface="Arial"/>
              <a:ea typeface="Arial"/>
              <a:cs typeface="Arial"/>
              <a:sym typeface="Arial"/>
            </a:endParaRPr>
          </a:p>
        </p:txBody>
      </p:sp>
      <p:sp>
        <p:nvSpPr>
          <p:cNvPr id="2715" name="Google Shape;2715;p8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2716" name="Google Shape;2716;p83"/>
          <p:cNvSpPr txBox="1"/>
          <p:nvPr/>
        </p:nvSpPr>
        <p:spPr>
          <a:xfrm>
            <a:off x="228175" y="3046225"/>
            <a:ext cx="6111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During the weekly lab session,  we will do:</a:t>
            </a:r>
            <a:endParaRPr b="0" i="0" sz="1400" u="none" cap="none" strike="noStrike">
              <a:solidFill>
                <a:srgbClr val="000000"/>
              </a:solidFill>
              <a:latin typeface="Roboto"/>
              <a:ea typeface="Roboto"/>
              <a:cs typeface="Roboto"/>
              <a:sym typeface="Roboto"/>
            </a:endParaRPr>
          </a:p>
        </p:txBody>
      </p:sp>
      <p:sp>
        <p:nvSpPr>
          <p:cNvPr id="2717" name="Google Shape;2717;p83"/>
          <p:cNvSpPr txBox="1"/>
          <p:nvPr/>
        </p:nvSpPr>
        <p:spPr>
          <a:xfrm>
            <a:off x="1230850" y="3530225"/>
            <a:ext cx="279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Tutorials on SpeechBrain</a:t>
            </a:r>
            <a:endParaRPr b="0" i="0" sz="1400" u="none" cap="none" strike="noStrike">
              <a:solidFill>
                <a:srgbClr val="000000"/>
              </a:solidFill>
              <a:latin typeface="Roboto"/>
              <a:ea typeface="Roboto"/>
              <a:cs typeface="Roboto"/>
              <a:sym typeface="Roboto"/>
            </a:endParaRPr>
          </a:p>
        </p:txBody>
      </p:sp>
      <p:pic>
        <p:nvPicPr>
          <p:cNvPr id="2718" name="Google Shape;2718;p83"/>
          <p:cNvPicPr preferRelativeResize="0"/>
          <p:nvPr/>
        </p:nvPicPr>
        <p:blipFill rotWithShape="1">
          <a:blip r:embed="rId5">
            <a:alphaModFix/>
          </a:blip>
          <a:srcRect b="0" l="0" r="0" t="0"/>
          <a:stretch/>
        </p:blipFill>
        <p:spPr>
          <a:xfrm>
            <a:off x="354325" y="3563488"/>
            <a:ext cx="738501" cy="325550"/>
          </a:xfrm>
          <a:prstGeom prst="rect">
            <a:avLst/>
          </a:prstGeom>
          <a:noFill/>
          <a:ln>
            <a:noFill/>
          </a:ln>
        </p:spPr>
      </p:pic>
      <p:pic>
        <p:nvPicPr>
          <p:cNvPr id="2719" name="Google Shape;2719;p83"/>
          <p:cNvPicPr preferRelativeResize="0"/>
          <p:nvPr/>
        </p:nvPicPr>
        <p:blipFill rotWithShape="1">
          <a:blip r:embed="rId6">
            <a:alphaModFix/>
          </a:blip>
          <a:srcRect b="0" l="0" r="0" t="0"/>
          <a:stretch/>
        </p:blipFill>
        <p:spPr>
          <a:xfrm>
            <a:off x="248000" y="4203150"/>
            <a:ext cx="982850" cy="691058"/>
          </a:xfrm>
          <a:prstGeom prst="rect">
            <a:avLst/>
          </a:prstGeom>
          <a:noFill/>
          <a:ln>
            <a:noFill/>
          </a:ln>
        </p:spPr>
      </p:pic>
      <p:sp>
        <p:nvSpPr>
          <p:cNvPr id="2720" name="Google Shape;2720;p83"/>
          <p:cNvSpPr txBox="1"/>
          <p:nvPr/>
        </p:nvSpPr>
        <p:spPr>
          <a:xfrm>
            <a:off x="1239750" y="4150775"/>
            <a:ext cx="395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Audio Digit Classification with AudioMnist </a:t>
            </a:r>
            <a:endParaRPr b="0" i="0" sz="1400" u="none" cap="none" strike="noStrike">
              <a:solidFill>
                <a:srgbClr val="000000"/>
              </a:solidFill>
              <a:latin typeface="Roboto"/>
              <a:ea typeface="Roboto"/>
              <a:cs typeface="Roboto"/>
              <a:sym typeface="Roboto"/>
            </a:endParaRPr>
          </a:p>
        </p:txBody>
      </p:sp>
      <p:sp>
        <p:nvSpPr>
          <p:cNvPr id="2721" name="Google Shape;2721;p83"/>
          <p:cNvSpPr txBox="1"/>
          <p:nvPr/>
        </p:nvSpPr>
        <p:spPr>
          <a:xfrm>
            <a:off x="1230525" y="4458450"/>
            <a:ext cx="287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Deadline: </a:t>
            </a:r>
            <a:r>
              <a:rPr b="0" i="0" lang="en-GB" sz="1400" u="none" cap="none" strike="noStrike">
                <a:solidFill>
                  <a:srgbClr val="000000"/>
                </a:solidFill>
                <a:latin typeface="Roboto"/>
                <a:ea typeface="Roboto"/>
                <a:cs typeface="Roboto"/>
                <a:sym typeface="Roboto"/>
              </a:rPr>
              <a:t>January, </a:t>
            </a:r>
            <a:r>
              <a:rPr lang="en-GB">
                <a:latin typeface="Roboto"/>
                <a:ea typeface="Roboto"/>
                <a:cs typeface="Roboto"/>
                <a:sym typeface="Roboto"/>
              </a:rPr>
              <a:t>30</a:t>
            </a:r>
            <a:r>
              <a:rPr b="0" i="0" lang="en-GB" sz="1400" u="none" cap="none" strike="noStrike">
                <a:solidFill>
                  <a:srgbClr val="000000"/>
                </a:solidFill>
                <a:latin typeface="Roboto"/>
                <a:ea typeface="Roboto"/>
                <a:cs typeface="Roboto"/>
                <a:sym typeface="Roboto"/>
              </a:rPr>
              <a:t> 11.59 pm</a:t>
            </a:r>
            <a:endParaRPr b="0" i="0" sz="1400" u="none" cap="none" strike="noStrike">
              <a:solidFill>
                <a:srgbClr val="000000"/>
              </a:solidFill>
              <a:latin typeface="Roboto"/>
              <a:ea typeface="Roboto"/>
              <a:cs typeface="Roboto"/>
              <a:sym typeface="Roboto"/>
            </a:endParaRPr>
          </a:p>
        </p:txBody>
      </p:sp>
      <p:sp>
        <p:nvSpPr>
          <p:cNvPr id="2722" name="Google Shape;2722;p83"/>
          <p:cNvSpPr txBox="1"/>
          <p:nvPr/>
        </p:nvSpPr>
        <p:spPr>
          <a:xfrm>
            <a:off x="1552975" y="2386000"/>
            <a:ext cx="6529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Lecture on “Gradient Descent Variants” (50 minute-video, </a:t>
            </a:r>
            <a:r>
              <a:rPr b="0" i="0" lang="en-GB" sz="1400" u="sng" cap="none" strike="noStrike">
                <a:solidFill>
                  <a:srgbClr val="4FC3F7"/>
                </a:solidFill>
                <a:latin typeface="Arial"/>
                <a:ea typeface="Arial"/>
                <a:cs typeface="Arial"/>
                <a:sym typeface="Arial"/>
                <a:hlinkClick r:id="rId7">
                  <a:extLst>
                    <a:ext uri="{A12FA001-AC4F-418D-AE19-62706E023703}">
                      <ahyp:hlinkClr val="tx"/>
                    </a:ext>
                  </a:extLst>
                </a:hlinkClick>
              </a:rPr>
              <a:t>video</a:t>
            </a:r>
            <a:r>
              <a:rPr b="0" i="0" lang="en-GB" sz="1400" u="none" cap="none" strike="noStrike">
                <a:solidFill>
                  <a:srgbClr val="000000"/>
                </a:solidFill>
                <a:latin typeface="Arial"/>
                <a:ea typeface="Arial"/>
                <a:cs typeface="Arial"/>
                <a:sym typeface="Arial"/>
              </a:rPr>
              <a:t>, </a:t>
            </a:r>
            <a:r>
              <a:rPr b="0" i="0" lang="en-GB" sz="1400" u="sng" cap="none" strike="noStrike">
                <a:solidFill>
                  <a:srgbClr val="4FC3F7"/>
                </a:solidFill>
                <a:latin typeface="Arial"/>
                <a:ea typeface="Arial"/>
                <a:cs typeface="Arial"/>
                <a:sym typeface="Arial"/>
                <a:hlinkClick r:id="rId8">
                  <a:extLst>
                    <a:ext uri="{A12FA001-AC4F-418D-AE19-62706E023703}">
                      <ahyp:hlinkClr val="tx"/>
                    </a:ext>
                  </a:extLst>
                </a:hlinkClick>
              </a:rPr>
              <a:t>slides</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2723" name="Google Shape;2723;p83"/>
          <p:cNvPicPr preferRelativeResize="0"/>
          <p:nvPr/>
        </p:nvPicPr>
        <p:blipFill rotWithShape="1">
          <a:blip r:embed="rId9">
            <a:alphaModFix/>
          </a:blip>
          <a:srcRect b="0" l="0" r="0" t="0"/>
          <a:stretch/>
        </p:blipFill>
        <p:spPr>
          <a:xfrm>
            <a:off x="283025" y="2283825"/>
            <a:ext cx="956500" cy="490200"/>
          </a:xfrm>
          <a:prstGeom prst="rect">
            <a:avLst/>
          </a:prstGeom>
          <a:noFill/>
          <a:ln>
            <a:noFill/>
          </a:ln>
        </p:spPr>
      </p:pic>
      <p:pic>
        <p:nvPicPr>
          <p:cNvPr id="2724" name="Google Shape;2724;p83"/>
          <p:cNvPicPr preferRelativeResize="0"/>
          <p:nvPr/>
        </p:nvPicPr>
        <p:blipFill rotWithShape="1">
          <a:blip r:embed="rId10">
            <a:alphaModFix/>
          </a:blip>
          <a:srcRect b="0" l="0" r="0" t="0"/>
          <a:stretch/>
        </p:blipFill>
        <p:spPr>
          <a:xfrm>
            <a:off x="1727675" y="2080399"/>
            <a:ext cx="1304074" cy="259800"/>
          </a:xfrm>
          <a:prstGeom prst="rect">
            <a:avLst/>
          </a:prstGeom>
          <a:noFill/>
          <a:ln>
            <a:noFill/>
          </a:ln>
        </p:spPr>
      </p:pic>
      <p:cxnSp>
        <p:nvCxnSpPr>
          <p:cNvPr id="2725" name="Google Shape;2725;p83"/>
          <p:cNvCxnSpPr/>
          <p:nvPr/>
        </p:nvCxnSpPr>
        <p:spPr>
          <a:xfrm flipH="1">
            <a:off x="5786725" y="1995800"/>
            <a:ext cx="676500" cy="420600"/>
          </a:xfrm>
          <a:prstGeom prst="straightConnector1">
            <a:avLst/>
          </a:prstGeom>
          <a:noFill/>
          <a:ln cap="flat" cmpd="sng" w="9525">
            <a:solidFill>
              <a:srgbClr val="424242"/>
            </a:solidFill>
            <a:prstDash val="solid"/>
            <a:round/>
            <a:headEnd len="sm" w="sm" type="none"/>
            <a:tailEnd len="med" w="med" type="triangle"/>
          </a:ln>
        </p:spPr>
      </p:cxnSp>
      <p:sp>
        <p:nvSpPr>
          <p:cNvPr id="2726" name="Google Shape;2726;p83"/>
          <p:cNvSpPr txBox="1"/>
          <p:nvPr/>
        </p:nvSpPr>
        <p:spPr>
          <a:xfrm>
            <a:off x="6560750" y="1687500"/>
            <a:ext cx="2117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It might be object of questions in the exam.</a:t>
            </a:r>
            <a:endParaRPr b="0" i="0" sz="12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2"/>
                                        </p:tgtEl>
                                        <p:attrNameLst>
                                          <p:attrName>style.visibility</p:attrName>
                                        </p:attrNameLst>
                                      </p:cBhvr>
                                      <p:to>
                                        <p:strVal val="visible"/>
                                      </p:to>
                                    </p:set>
                                    <p:animEffect filter="fade" transition="in">
                                      <p:cBhvr>
                                        <p:cTn dur="1000"/>
                                        <p:tgtEl>
                                          <p:spTgt spid="2722"/>
                                        </p:tgtEl>
                                      </p:cBhvr>
                                    </p:animEffect>
                                  </p:childTnLst>
                                </p:cTn>
                              </p:par>
                              <p:par>
                                <p:cTn fill="hold" nodeType="withEffect" presetClass="entr" presetID="10" presetSubtype="0">
                                  <p:stCondLst>
                                    <p:cond delay="0"/>
                                  </p:stCondLst>
                                  <p:childTnLst>
                                    <p:set>
                                      <p:cBhvr>
                                        <p:cTn dur="1" fill="hold">
                                          <p:stCondLst>
                                            <p:cond delay="0"/>
                                          </p:stCondLst>
                                        </p:cTn>
                                        <p:tgtEl>
                                          <p:spTgt spid="2723"/>
                                        </p:tgtEl>
                                        <p:attrNameLst>
                                          <p:attrName>style.visibility</p:attrName>
                                        </p:attrNameLst>
                                      </p:cBhvr>
                                      <p:to>
                                        <p:strVal val="visible"/>
                                      </p:to>
                                    </p:set>
                                    <p:animEffect filter="fade" transition="in">
                                      <p:cBhvr>
                                        <p:cTn dur="1000"/>
                                        <p:tgtEl>
                                          <p:spTgt spid="2723"/>
                                        </p:tgtEl>
                                      </p:cBhvr>
                                    </p:animEffect>
                                  </p:childTnLst>
                                </p:cTn>
                              </p:par>
                              <p:par>
                                <p:cTn fill="hold" nodeType="withEffect" presetClass="entr" presetID="10" presetSubtype="0">
                                  <p:stCondLst>
                                    <p:cond delay="0"/>
                                  </p:stCondLst>
                                  <p:childTnLst>
                                    <p:set>
                                      <p:cBhvr>
                                        <p:cTn dur="1" fill="hold">
                                          <p:stCondLst>
                                            <p:cond delay="0"/>
                                          </p:stCondLst>
                                        </p:cTn>
                                        <p:tgtEl>
                                          <p:spTgt spid="2724"/>
                                        </p:tgtEl>
                                        <p:attrNameLst>
                                          <p:attrName>style.visibility</p:attrName>
                                        </p:attrNameLst>
                                      </p:cBhvr>
                                      <p:to>
                                        <p:strVal val="visible"/>
                                      </p:to>
                                    </p:set>
                                    <p:animEffect filter="fade" transition="in">
                                      <p:cBhvr>
                                        <p:cTn dur="1000"/>
                                        <p:tgtEl>
                                          <p:spTgt spid="2724"/>
                                        </p:tgtEl>
                                      </p:cBhvr>
                                    </p:animEffect>
                                  </p:childTnLst>
                                </p:cTn>
                              </p:par>
                              <p:par>
                                <p:cTn fill="hold" nodeType="withEffect" presetClass="entr" presetID="10" presetSubtype="0">
                                  <p:stCondLst>
                                    <p:cond delay="0"/>
                                  </p:stCondLst>
                                  <p:childTnLst>
                                    <p:set>
                                      <p:cBhvr>
                                        <p:cTn dur="1" fill="hold">
                                          <p:stCondLst>
                                            <p:cond delay="0"/>
                                          </p:stCondLst>
                                        </p:cTn>
                                        <p:tgtEl>
                                          <p:spTgt spid="2725"/>
                                        </p:tgtEl>
                                        <p:attrNameLst>
                                          <p:attrName>style.visibility</p:attrName>
                                        </p:attrNameLst>
                                      </p:cBhvr>
                                      <p:to>
                                        <p:strVal val="visible"/>
                                      </p:to>
                                    </p:set>
                                    <p:animEffect filter="fade" transition="in">
                                      <p:cBhvr>
                                        <p:cTn dur="1000"/>
                                        <p:tgtEl>
                                          <p:spTgt spid="2725"/>
                                        </p:tgtEl>
                                      </p:cBhvr>
                                    </p:animEffect>
                                  </p:childTnLst>
                                </p:cTn>
                              </p:par>
                              <p:par>
                                <p:cTn fill="hold" nodeType="withEffect" presetClass="entr" presetID="10" presetSubtype="0">
                                  <p:stCondLst>
                                    <p:cond delay="0"/>
                                  </p:stCondLst>
                                  <p:childTnLst>
                                    <p:set>
                                      <p:cBhvr>
                                        <p:cTn dur="1" fill="hold">
                                          <p:stCondLst>
                                            <p:cond delay="0"/>
                                          </p:stCondLst>
                                        </p:cTn>
                                        <p:tgtEl>
                                          <p:spTgt spid="2726"/>
                                        </p:tgtEl>
                                        <p:attrNameLst>
                                          <p:attrName>style.visibility</p:attrName>
                                        </p:attrNameLst>
                                      </p:cBhvr>
                                      <p:to>
                                        <p:strVal val="visible"/>
                                      </p:to>
                                    </p:set>
                                    <p:animEffect filter="fade" transition="in">
                                      <p:cBhvr>
                                        <p:cTn dur="1000"/>
                                        <p:tgtEl>
                                          <p:spTgt spid="27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6"/>
                                        </p:tgtEl>
                                        <p:attrNameLst>
                                          <p:attrName>style.visibility</p:attrName>
                                        </p:attrNameLst>
                                      </p:cBhvr>
                                      <p:to>
                                        <p:strVal val="visible"/>
                                      </p:to>
                                    </p:set>
                                    <p:animEffect filter="fade" transition="in">
                                      <p:cBhvr>
                                        <p:cTn dur="1000"/>
                                        <p:tgtEl>
                                          <p:spTgt spid="2716"/>
                                        </p:tgtEl>
                                      </p:cBhvr>
                                    </p:animEffect>
                                  </p:childTnLst>
                                </p:cTn>
                              </p:par>
                              <p:par>
                                <p:cTn fill="hold" nodeType="withEffect" presetClass="entr" presetID="10" presetSubtype="0">
                                  <p:stCondLst>
                                    <p:cond delay="0"/>
                                  </p:stCondLst>
                                  <p:childTnLst>
                                    <p:set>
                                      <p:cBhvr>
                                        <p:cTn dur="1" fill="hold">
                                          <p:stCondLst>
                                            <p:cond delay="0"/>
                                          </p:stCondLst>
                                        </p:cTn>
                                        <p:tgtEl>
                                          <p:spTgt spid="2717"/>
                                        </p:tgtEl>
                                        <p:attrNameLst>
                                          <p:attrName>style.visibility</p:attrName>
                                        </p:attrNameLst>
                                      </p:cBhvr>
                                      <p:to>
                                        <p:strVal val="visible"/>
                                      </p:to>
                                    </p:set>
                                    <p:animEffect filter="fade" transition="in">
                                      <p:cBhvr>
                                        <p:cTn dur="1000"/>
                                        <p:tgtEl>
                                          <p:spTgt spid="2717"/>
                                        </p:tgtEl>
                                      </p:cBhvr>
                                    </p:animEffect>
                                  </p:childTnLst>
                                </p:cTn>
                              </p:par>
                              <p:par>
                                <p:cTn fill="hold" nodeType="withEffect" presetClass="entr" presetID="10" presetSubtype="0">
                                  <p:stCondLst>
                                    <p:cond delay="0"/>
                                  </p:stCondLst>
                                  <p:childTnLst>
                                    <p:set>
                                      <p:cBhvr>
                                        <p:cTn dur="1" fill="hold">
                                          <p:stCondLst>
                                            <p:cond delay="0"/>
                                          </p:stCondLst>
                                        </p:cTn>
                                        <p:tgtEl>
                                          <p:spTgt spid="2718"/>
                                        </p:tgtEl>
                                        <p:attrNameLst>
                                          <p:attrName>style.visibility</p:attrName>
                                        </p:attrNameLst>
                                      </p:cBhvr>
                                      <p:to>
                                        <p:strVal val="visible"/>
                                      </p:to>
                                    </p:set>
                                    <p:animEffect filter="fade" transition="in">
                                      <p:cBhvr>
                                        <p:cTn dur="1000"/>
                                        <p:tgtEl>
                                          <p:spTgt spid="2718"/>
                                        </p:tgtEl>
                                      </p:cBhvr>
                                    </p:animEffect>
                                  </p:childTnLst>
                                </p:cTn>
                              </p:par>
                              <p:par>
                                <p:cTn fill="hold" nodeType="withEffect" presetClass="entr" presetID="10" presetSubtype="0">
                                  <p:stCondLst>
                                    <p:cond delay="0"/>
                                  </p:stCondLst>
                                  <p:childTnLst>
                                    <p:set>
                                      <p:cBhvr>
                                        <p:cTn dur="1" fill="hold">
                                          <p:stCondLst>
                                            <p:cond delay="0"/>
                                          </p:stCondLst>
                                        </p:cTn>
                                        <p:tgtEl>
                                          <p:spTgt spid="2719"/>
                                        </p:tgtEl>
                                        <p:attrNameLst>
                                          <p:attrName>style.visibility</p:attrName>
                                        </p:attrNameLst>
                                      </p:cBhvr>
                                      <p:to>
                                        <p:strVal val="visible"/>
                                      </p:to>
                                    </p:set>
                                    <p:animEffect filter="fade" transition="in">
                                      <p:cBhvr>
                                        <p:cTn dur="1000"/>
                                        <p:tgtEl>
                                          <p:spTgt spid="2719"/>
                                        </p:tgtEl>
                                      </p:cBhvr>
                                    </p:animEffect>
                                  </p:childTnLst>
                                </p:cTn>
                              </p:par>
                              <p:par>
                                <p:cTn fill="hold" nodeType="withEffect" presetClass="entr" presetID="10" presetSubtype="0">
                                  <p:stCondLst>
                                    <p:cond delay="0"/>
                                  </p:stCondLst>
                                  <p:childTnLst>
                                    <p:set>
                                      <p:cBhvr>
                                        <p:cTn dur="1" fill="hold">
                                          <p:stCondLst>
                                            <p:cond delay="0"/>
                                          </p:stCondLst>
                                        </p:cTn>
                                        <p:tgtEl>
                                          <p:spTgt spid="2720"/>
                                        </p:tgtEl>
                                        <p:attrNameLst>
                                          <p:attrName>style.visibility</p:attrName>
                                        </p:attrNameLst>
                                      </p:cBhvr>
                                      <p:to>
                                        <p:strVal val="visible"/>
                                      </p:to>
                                    </p:set>
                                    <p:animEffect filter="fade" transition="in">
                                      <p:cBhvr>
                                        <p:cTn dur="1000"/>
                                        <p:tgtEl>
                                          <p:spTgt spid="2720"/>
                                        </p:tgtEl>
                                      </p:cBhvr>
                                    </p:animEffect>
                                  </p:childTnLst>
                                </p:cTn>
                              </p:par>
                              <p:par>
                                <p:cTn fill="hold" nodeType="withEffect" presetClass="entr" presetID="10" presetSubtype="0">
                                  <p:stCondLst>
                                    <p:cond delay="0"/>
                                  </p:stCondLst>
                                  <p:childTnLst>
                                    <p:set>
                                      <p:cBhvr>
                                        <p:cTn dur="1" fill="hold">
                                          <p:stCondLst>
                                            <p:cond delay="0"/>
                                          </p:stCondLst>
                                        </p:cTn>
                                        <p:tgtEl>
                                          <p:spTgt spid="2721"/>
                                        </p:tgtEl>
                                        <p:attrNameLst>
                                          <p:attrName>style.visibility</p:attrName>
                                        </p:attrNameLst>
                                      </p:cBhvr>
                                      <p:to>
                                        <p:strVal val="visible"/>
                                      </p:to>
                                    </p:set>
                                    <p:animEffect filter="fade" transition="in">
                                      <p:cBhvr>
                                        <p:cTn dur="1000"/>
                                        <p:tgtEl>
                                          <p:spTgt spid="27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30" name="Shape 2730"/>
        <p:cNvGrpSpPr/>
        <p:nvPr/>
      </p:nvGrpSpPr>
      <p:grpSpPr>
        <a:xfrm>
          <a:off x="0" y="0"/>
          <a:ext cx="0" cy="0"/>
          <a:chOff x="0" y="0"/>
          <a:chExt cx="0" cy="0"/>
        </a:xfrm>
      </p:grpSpPr>
      <p:pic>
        <p:nvPicPr>
          <p:cNvPr id="2731" name="Google Shape;2731;p84"/>
          <p:cNvPicPr preferRelativeResize="0"/>
          <p:nvPr/>
        </p:nvPicPr>
        <p:blipFill rotWithShape="1">
          <a:blip r:embed="rId3">
            <a:alphaModFix/>
          </a:blip>
          <a:srcRect b="0" l="0" r="0" t="0"/>
          <a:stretch/>
        </p:blipFill>
        <p:spPr>
          <a:xfrm>
            <a:off x="2771250" y="807150"/>
            <a:ext cx="3010825" cy="3010825"/>
          </a:xfrm>
          <a:prstGeom prst="rect">
            <a:avLst/>
          </a:prstGeom>
          <a:noFill/>
          <a:ln>
            <a:noFill/>
          </a:ln>
        </p:spPr>
      </p:pic>
      <p:sp>
        <p:nvSpPr>
          <p:cNvPr id="2732" name="Google Shape;2732;p8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89" name="Shape 389"/>
        <p:cNvGrpSpPr/>
        <p:nvPr/>
      </p:nvGrpSpPr>
      <p:grpSpPr>
        <a:xfrm>
          <a:off x="0" y="0"/>
          <a:ext cx="0" cy="0"/>
          <a:chOff x="0" y="0"/>
          <a:chExt cx="0" cy="0"/>
        </a:xfrm>
      </p:grpSpPr>
      <p:sp>
        <p:nvSpPr>
          <p:cNvPr id="390" name="Google Shape;390;p9"/>
          <p:cNvSpPr/>
          <p:nvPr/>
        </p:nvSpPr>
        <p:spPr>
          <a:xfrm>
            <a:off x="4919175" y="1524613"/>
            <a:ext cx="210300" cy="2850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
          <p:cNvSpPr txBox="1"/>
          <p:nvPr>
            <p:ph type="title"/>
          </p:nvPr>
        </p:nvSpPr>
        <p:spPr>
          <a:xfrm>
            <a:off x="98250" y="49800"/>
            <a:ext cx="89523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Types of Problems</a:t>
            </a:r>
            <a:endParaRPr sz="2600"/>
          </a:p>
        </p:txBody>
      </p:sp>
      <p:sp>
        <p:nvSpPr>
          <p:cNvPr id="392" name="Google Shape;392;p9"/>
          <p:cNvSpPr txBox="1"/>
          <p:nvPr/>
        </p:nvSpPr>
        <p:spPr>
          <a:xfrm>
            <a:off x="717125" y="919275"/>
            <a:ext cx="825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Regression: </a:t>
            </a:r>
            <a:r>
              <a:rPr b="0" i="0" lang="en-GB" sz="1400" u="none" cap="none" strike="noStrike">
                <a:solidFill>
                  <a:srgbClr val="000000"/>
                </a:solidFill>
                <a:latin typeface="Roboto"/>
                <a:ea typeface="Roboto"/>
                <a:cs typeface="Roboto"/>
                <a:sym typeface="Roboto"/>
              </a:rPr>
              <a:t>the machine learning algorithm predicts a continuous value given some input.</a:t>
            </a:r>
            <a:endParaRPr b="0" i="0" sz="1400" u="none" cap="none" strike="noStrike">
              <a:solidFill>
                <a:srgbClr val="000000"/>
              </a:solidFill>
              <a:latin typeface="Roboto"/>
              <a:ea typeface="Roboto"/>
              <a:cs typeface="Roboto"/>
              <a:sym typeface="Roboto"/>
            </a:endParaRPr>
          </a:p>
        </p:txBody>
      </p:sp>
      <p:sp>
        <p:nvSpPr>
          <p:cNvPr id="393" name="Google Shape;393;p9"/>
          <p:cNvSpPr/>
          <p:nvPr/>
        </p:nvSpPr>
        <p:spPr>
          <a:xfrm>
            <a:off x="854925" y="1494875"/>
            <a:ext cx="1684800" cy="47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9"/>
          <p:cNvSpPr txBox="1"/>
          <p:nvPr/>
        </p:nvSpPr>
        <p:spPr>
          <a:xfrm>
            <a:off x="4521975" y="3546425"/>
            <a:ext cx="607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Price</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395" name="Google Shape;395;p9"/>
          <p:cNvPicPr preferRelativeResize="0"/>
          <p:nvPr/>
        </p:nvPicPr>
        <p:blipFill rotWithShape="1">
          <a:blip r:embed="rId3">
            <a:alphaModFix/>
          </a:blip>
          <a:srcRect b="0" l="0" r="0" t="0"/>
          <a:stretch/>
        </p:blipFill>
        <p:spPr>
          <a:xfrm>
            <a:off x="281975" y="3212275"/>
            <a:ext cx="997925" cy="1499600"/>
          </a:xfrm>
          <a:prstGeom prst="rect">
            <a:avLst/>
          </a:prstGeom>
          <a:noFill/>
          <a:ln>
            <a:noFill/>
          </a:ln>
        </p:spPr>
      </p:pic>
      <p:sp>
        <p:nvSpPr>
          <p:cNvPr id="396" name="Google Shape;396;p9"/>
          <p:cNvSpPr/>
          <p:nvPr/>
        </p:nvSpPr>
        <p:spPr>
          <a:xfrm>
            <a:off x="3367150" y="3524000"/>
            <a:ext cx="1077000" cy="853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Machine Learning</a:t>
            </a:r>
            <a:endParaRPr b="0" i="0" sz="1400" u="none" cap="none" strike="noStrike">
              <a:solidFill>
                <a:srgbClr val="000000"/>
              </a:solidFill>
              <a:latin typeface="Arial"/>
              <a:ea typeface="Arial"/>
              <a:cs typeface="Arial"/>
              <a:sym typeface="Arial"/>
            </a:endParaRPr>
          </a:p>
        </p:txBody>
      </p:sp>
      <p:cxnSp>
        <p:nvCxnSpPr>
          <p:cNvPr id="397" name="Google Shape;397;p9"/>
          <p:cNvCxnSpPr/>
          <p:nvPr/>
        </p:nvCxnSpPr>
        <p:spPr>
          <a:xfrm>
            <a:off x="2968850" y="3953575"/>
            <a:ext cx="358800" cy="1800"/>
          </a:xfrm>
          <a:prstGeom prst="straightConnector1">
            <a:avLst/>
          </a:prstGeom>
          <a:noFill/>
          <a:ln cap="flat" cmpd="sng" w="9525">
            <a:solidFill>
              <a:schemeClr val="dk2"/>
            </a:solidFill>
            <a:prstDash val="solid"/>
            <a:round/>
            <a:headEnd len="sm" w="sm" type="none"/>
            <a:tailEnd len="med" w="med" type="triangle"/>
          </a:ln>
        </p:spPr>
      </p:cxnSp>
      <p:sp>
        <p:nvSpPr>
          <p:cNvPr id="398" name="Google Shape;398;p9"/>
          <p:cNvSpPr txBox="1"/>
          <p:nvPr/>
        </p:nvSpPr>
        <p:spPr>
          <a:xfrm>
            <a:off x="2869825" y="39615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x</a:t>
            </a:r>
            <a:endParaRPr b="1" i="0" sz="1200" u="none" cap="none" strike="noStrike">
              <a:solidFill>
                <a:srgbClr val="000000"/>
              </a:solidFill>
              <a:latin typeface="Roboto"/>
              <a:ea typeface="Roboto"/>
              <a:cs typeface="Roboto"/>
              <a:sym typeface="Roboto"/>
            </a:endParaRPr>
          </a:p>
        </p:txBody>
      </p:sp>
      <p:sp>
        <p:nvSpPr>
          <p:cNvPr id="399" name="Google Shape;399;p9"/>
          <p:cNvSpPr txBox="1"/>
          <p:nvPr/>
        </p:nvSpPr>
        <p:spPr>
          <a:xfrm>
            <a:off x="3667675" y="4494975"/>
            <a:ext cx="60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f(</a:t>
            </a:r>
            <a:r>
              <a:rPr b="1" i="0" lang="en-GB" sz="1200" u="none" cap="none" strike="noStrike">
                <a:solidFill>
                  <a:srgbClr val="000000"/>
                </a:solidFill>
                <a:latin typeface="Roboto"/>
                <a:ea typeface="Roboto"/>
                <a:cs typeface="Roboto"/>
                <a:sym typeface="Roboto"/>
              </a:rPr>
              <a:t>x</a:t>
            </a:r>
            <a:r>
              <a:rPr b="0" i="0" lang="en-GB"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cxnSp>
        <p:nvCxnSpPr>
          <p:cNvPr id="400" name="Google Shape;400;p9"/>
          <p:cNvCxnSpPr/>
          <p:nvPr/>
        </p:nvCxnSpPr>
        <p:spPr>
          <a:xfrm flipH="1" rot="10800000">
            <a:off x="4460275" y="3955325"/>
            <a:ext cx="696300" cy="8400"/>
          </a:xfrm>
          <a:prstGeom prst="straightConnector1">
            <a:avLst/>
          </a:prstGeom>
          <a:noFill/>
          <a:ln cap="flat" cmpd="sng" w="9525">
            <a:solidFill>
              <a:schemeClr val="dk2"/>
            </a:solidFill>
            <a:prstDash val="solid"/>
            <a:round/>
            <a:headEnd len="sm" w="sm" type="none"/>
            <a:tailEnd len="med" w="med" type="triangle"/>
          </a:ln>
        </p:spPr>
      </p:cxnSp>
      <p:sp>
        <p:nvSpPr>
          <p:cNvPr id="401" name="Google Shape;401;p9"/>
          <p:cNvSpPr txBox="1"/>
          <p:nvPr/>
        </p:nvSpPr>
        <p:spPr>
          <a:xfrm>
            <a:off x="1281225" y="3354650"/>
            <a:ext cx="1684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floors: </a:t>
            </a:r>
            <a:r>
              <a:rPr b="1" i="0" lang="en-GB" sz="1000" u="none" cap="none" strike="noStrike">
                <a:solidFill>
                  <a:srgbClr val="000000"/>
                </a:solidFill>
                <a:latin typeface="Roboto"/>
                <a:ea typeface="Roboto"/>
                <a:cs typeface="Roboto"/>
                <a:sym typeface="Roboto"/>
              </a:rPr>
              <a:t>2</a:t>
            </a:r>
            <a:endParaRPr b="1" i="0" sz="1000" u="none" cap="none" strike="noStrike">
              <a:solidFill>
                <a:srgbClr val="000000"/>
              </a:solidFill>
              <a:latin typeface="Roboto"/>
              <a:ea typeface="Roboto"/>
              <a:cs typeface="Roboto"/>
              <a:sym typeface="Roboto"/>
            </a:endParaRPr>
          </a:p>
        </p:txBody>
      </p:sp>
      <p:sp>
        <p:nvSpPr>
          <p:cNvPr id="402" name="Google Shape;402;p9"/>
          <p:cNvSpPr txBox="1"/>
          <p:nvPr/>
        </p:nvSpPr>
        <p:spPr>
          <a:xfrm>
            <a:off x="1279901" y="3735013"/>
            <a:ext cx="1588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Number of bedrooms: </a:t>
            </a:r>
            <a:r>
              <a:rPr b="1" i="0" lang="en-GB" sz="1000" u="none" cap="none" strike="noStrike">
                <a:solidFill>
                  <a:srgbClr val="000000"/>
                </a:solidFill>
                <a:latin typeface="Roboto"/>
                <a:ea typeface="Roboto"/>
                <a:cs typeface="Roboto"/>
                <a:sym typeface="Roboto"/>
              </a:rPr>
              <a:t>3</a:t>
            </a:r>
            <a:endParaRPr b="1" i="0" sz="1000" u="none" cap="none" strike="noStrike">
              <a:solidFill>
                <a:srgbClr val="000000"/>
              </a:solidFill>
              <a:latin typeface="Roboto"/>
              <a:ea typeface="Roboto"/>
              <a:cs typeface="Roboto"/>
              <a:sym typeface="Roboto"/>
            </a:endParaRPr>
          </a:p>
        </p:txBody>
      </p:sp>
      <p:sp>
        <p:nvSpPr>
          <p:cNvPr id="403" name="Google Shape;403;p9"/>
          <p:cNvSpPr txBox="1"/>
          <p:nvPr/>
        </p:nvSpPr>
        <p:spPr>
          <a:xfrm>
            <a:off x="1336800" y="4115400"/>
            <a:ext cx="1353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Age: </a:t>
            </a:r>
            <a:r>
              <a:rPr b="1" i="0" lang="en-GB" sz="1000" u="none" cap="none" strike="noStrike">
                <a:solidFill>
                  <a:srgbClr val="000000"/>
                </a:solidFill>
                <a:latin typeface="Roboto"/>
                <a:ea typeface="Roboto"/>
                <a:cs typeface="Roboto"/>
                <a:sym typeface="Roboto"/>
              </a:rPr>
              <a:t>15</a:t>
            </a:r>
            <a:endParaRPr b="1" i="0" sz="1000" u="none" cap="none" strike="noStrike">
              <a:solidFill>
                <a:srgbClr val="000000"/>
              </a:solidFill>
              <a:latin typeface="Roboto"/>
              <a:ea typeface="Roboto"/>
              <a:cs typeface="Roboto"/>
              <a:sym typeface="Roboto"/>
            </a:endParaRPr>
          </a:p>
        </p:txBody>
      </p:sp>
      <p:sp>
        <p:nvSpPr>
          <p:cNvPr id="404" name="Google Shape;404;p9"/>
          <p:cNvSpPr txBox="1"/>
          <p:nvPr/>
        </p:nvSpPr>
        <p:spPr>
          <a:xfrm>
            <a:off x="5120600" y="3704275"/>
            <a:ext cx="75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665k$</a:t>
            </a:r>
            <a:endParaRPr b="0" i="1" sz="1400" u="none" cap="none" strike="noStrike">
              <a:solidFill>
                <a:srgbClr val="000000"/>
              </a:solidFill>
              <a:latin typeface="Roboto"/>
              <a:ea typeface="Roboto"/>
              <a:cs typeface="Roboto"/>
              <a:sym typeface="Roboto"/>
            </a:endParaRPr>
          </a:p>
        </p:txBody>
      </p:sp>
      <p:sp>
        <p:nvSpPr>
          <p:cNvPr id="405" name="Google Shape;405;p9"/>
          <p:cNvSpPr/>
          <p:nvPr/>
        </p:nvSpPr>
        <p:spPr>
          <a:xfrm>
            <a:off x="2538288" y="3409925"/>
            <a:ext cx="358800" cy="1104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 name="Google Shape;406;p9"/>
          <p:cNvPicPr preferRelativeResize="0"/>
          <p:nvPr/>
        </p:nvPicPr>
        <p:blipFill rotWithShape="1">
          <a:blip r:embed="rId4">
            <a:alphaModFix/>
          </a:blip>
          <a:srcRect b="0" l="0" r="0" t="0"/>
          <a:stretch/>
        </p:blipFill>
        <p:spPr>
          <a:xfrm>
            <a:off x="6289201" y="2733600"/>
            <a:ext cx="2195008" cy="1948825"/>
          </a:xfrm>
          <a:prstGeom prst="rect">
            <a:avLst/>
          </a:prstGeom>
          <a:noFill/>
          <a:ln>
            <a:noFill/>
          </a:ln>
        </p:spPr>
      </p:pic>
      <p:cxnSp>
        <p:nvCxnSpPr>
          <p:cNvPr id="407" name="Google Shape;407;p9"/>
          <p:cNvCxnSpPr/>
          <p:nvPr/>
        </p:nvCxnSpPr>
        <p:spPr>
          <a:xfrm flipH="1">
            <a:off x="8135450" y="2400125"/>
            <a:ext cx="320100" cy="721500"/>
          </a:xfrm>
          <a:prstGeom prst="straightConnector1">
            <a:avLst/>
          </a:prstGeom>
          <a:noFill/>
          <a:ln cap="flat" cmpd="sng" w="9525">
            <a:solidFill>
              <a:schemeClr val="dk2"/>
            </a:solidFill>
            <a:prstDash val="solid"/>
            <a:round/>
            <a:headEnd len="sm" w="sm" type="none"/>
            <a:tailEnd len="med" w="med" type="triangle"/>
          </a:ln>
        </p:spPr>
      </p:cxnSp>
      <p:sp>
        <p:nvSpPr>
          <p:cNvPr id="408" name="Google Shape;408;p9"/>
          <p:cNvSpPr txBox="1"/>
          <p:nvPr/>
        </p:nvSpPr>
        <p:spPr>
          <a:xfrm>
            <a:off x="8484200" y="1855675"/>
            <a:ext cx="5742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Roboto"/>
                <a:ea typeface="Roboto"/>
                <a:cs typeface="Roboto"/>
                <a:sym typeface="Roboto"/>
              </a:rPr>
              <a:t>f(</a:t>
            </a:r>
            <a:r>
              <a:rPr b="1" i="0" lang="en-GB" sz="1900" u="none" cap="none" strike="noStrike">
                <a:solidFill>
                  <a:srgbClr val="000000"/>
                </a:solidFill>
                <a:latin typeface="Roboto"/>
                <a:ea typeface="Roboto"/>
                <a:cs typeface="Roboto"/>
                <a:sym typeface="Roboto"/>
              </a:rPr>
              <a:t>x</a:t>
            </a:r>
            <a:r>
              <a:rPr b="0" i="0" lang="en-GB" sz="19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409" name="Google Shape;409;p9"/>
          <p:cNvSpPr txBox="1"/>
          <p:nvPr/>
        </p:nvSpPr>
        <p:spPr>
          <a:xfrm>
            <a:off x="8099200" y="4618125"/>
            <a:ext cx="57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900" u="none" cap="none" strike="noStrike">
                <a:solidFill>
                  <a:srgbClr val="000000"/>
                </a:solidFill>
                <a:latin typeface="Roboto"/>
                <a:ea typeface="Roboto"/>
                <a:cs typeface="Roboto"/>
                <a:sym typeface="Roboto"/>
              </a:rPr>
              <a:t>1</a:t>
            </a:r>
            <a:endParaRPr b="0" i="0" sz="900" u="none" cap="none" strike="noStrike">
              <a:solidFill>
                <a:srgbClr val="000000"/>
              </a:solidFill>
              <a:latin typeface="Roboto"/>
              <a:ea typeface="Roboto"/>
              <a:cs typeface="Roboto"/>
              <a:sym typeface="Roboto"/>
            </a:endParaRPr>
          </a:p>
        </p:txBody>
      </p:sp>
      <p:sp>
        <p:nvSpPr>
          <p:cNvPr id="410" name="Google Shape;410;p9"/>
          <p:cNvSpPr txBox="1"/>
          <p:nvPr/>
        </p:nvSpPr>
        <p:spPr>
          <a:xfrm>
            <a:off x="5947200" y="2650175"/>
            <a:ext cx="57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x</a:t>
            </a:r>
            <a:r>
              <a:rPr b="0" i="0" lang="en-GB" sz="900" u="none" cap="none" strike="noStrike">
                <a:solidFill>
                  <a:srgbClr val="000000"/>
                </a:solidFill>
                <a:latin typeface="Roboto"/>
                <a:ea typeface="Roboto"/>
                <a:cs typeface="Roboto"/>
                <a:sym typeface="Roboto"/>
              </a:rPr>
              <a:t>2</a:t>
            </a:r>
            <a:endParaRPr b="0" i="0" sz="900" u="none" cap="none" strike="noStrike">
              <a:solidFill>
                <a:srgbClr val="000000"/>
              </a:solidFill>
              <a:latin typeface="Roboto"/>
              <a:ea typeface="Roboto"/>
              <a:cs typeface="Roboto"/>
              <a:sym typeface="Roboto"/>
            </a:endParaRPr>
          </a:p>
        </p:txBody>
      </p:sp>
      <p:pic>
        <p:nvPicPr>
          <p:cNvPr descr="f: \mathbb{R}^D \to \mathbb{R}" id="411" name="Google Shape;411;p9"/>
          <p:cNvPicPr preferRelativeResize="0"/>
          <p:nvPr/>
        </p:nvPicPr>
        <p:blipFill rotWithShape="1">
          <a:blip r:embed="rId5">
            <a:alphaModFix/>
          </a:blip>
          <a:srcRect b="0" l="0" r="0" t="0"/>
          <a:stretch/>
        </p:blipFill>
        <p:spPr>
          <a:xfrm>
            <a:off x="853625" y="2180050"/>
            <a:ext cx="1687411" cy="369300"/>
          </a:xfrm>
          <a:prstGeom prst="rect">
            <a:avLst/>
          </a:prstGeom>
          <a:noFill/>
          <a:ln>
            <a:noFill/>
          </a:ln>
        </p:spPr>
      </p:pic>
      <p:pic>
        <p:nvPicPr>
          <p:cNvPr descr="\hat{y} = f(\mathbf{x})" id="412" name="Google Shape;412;p9"/>
          <p:cNvPicPr preferRelativeResize="0"/>
          <p:nvPr/>
        </p:nvPicPr>
        <p:blipFill rotWithShape="1">
          <a:blip r:embed="rId6">
            <a:alphaModFix/>
          </a:blip>
          <a:srcRect b="0" l="0" r="0" t="0"/>
          <a:stretch/>
        </p:blipFill>
        <p:spPr>
          <a:xfrm>
            <a:off x="977950" y="1533275"/>
            <a:ext cx="1423822" cy="400200"/>
          </a:xfrm>
          <a:prstGeom prst="rect">
            <a:avLst/>
          </a:prstGeom>
          <a:noFill/>
          <a:ln>
            <a:noFill/>
          </a:ln>
        </p:spPr>
      </p:pic>
      <p:pic>
        <p:nvPicPr>
          <p:cNvPr descr="\hat{y}" id="413" name="Google Shape;413;p9"/>
          <p:cNvPicPr preferRelativeResize="0"/>
          <p:nvPr/>
        </p:nvPicPr>
        <p:blipFill rotWithShape="1">
          <a:blip r:embed="rId7">
            <a:alphaModFix/>
          </a:blip>
          <a:srcRect b="0" l="0" r="0" t="0"/>
          <a:stretch/>
        </p:blipFill>
        <p:spPr>
          <a:xfrm>
            <a:off x="4768550" y="3998600"/>
            <a:ext cx="128350" cy="245025"/>
          </a:xfrm>
          <a:prstGeom prst="rect">
            <a:avLst/>
          </a:prstGeom>
          <a:noFill/>
          <a:ln>
            <a:noFill/>
          </a:ln>
        </p:spPr>
      </p:pic>
      <p:pic>
        <p:nvPicPr>
          <p:cNvPr descr="\mathbf{x} = [x_1, x_2, .., x_D]^T" id="414" name="Google Shape;414;p9"/>
          <p:cNvPicPr preferRelativeResize="0"/>
          <p:nvPr/>
        </p:nvPicPr>
        <p:blipFill rotWithShape="1">
          <a:blip r:embed="rId8">
            <a:alphaModFix/>
          </a:blip>
          <a:srcRect b="0" l="0" r="0" t="0"/>
          <a:stretch/>
        </p:blipFill>
        <p:spPr>
          <a:xfrm>
            <a:off x="2748450" y="1586251"/>
            <a:ext cx="2347124" cy="338700"/>
          </a:xfrm>
          <a:prstGeom prst="rect">
            <a:avLst/>
          </a:prstGeom>
          <a:noFill/>
          <a:ln>
            <a:noFill/>
          </a:ln>
        </p:spPr>
      </p:pic>
      <p:pic>
        <p:nvPicPr>
          <p:cNvPr descr="\mathbf{x} \in \mathbb{R}^D" id="415" name="Google Shape;415;p9"/>
          <p:cNvPicPr preferRelativeResize="0"/>
          <p:nvPr/>
        </p:nvPicPr>
        <p:blipFill rotWithShape="1">
          <a:blip r:embed="rId9">
            <a:alphaModFix/>
          </a:blip>
          <a:srcRect b="0" l="0" r="0" t="0"/>
          <a:stretch/>
        </p:blipFill>
        <p:spPr>
          <a:xfrm>
            <a:off x="5304300" y="1642449"/>
            <a:ext cx="966150" cy="284875"/>
          </a:xfrm>
          <a:prstGeom prst="rect">
            <a:avLst/>
          </a:prstGeom>
          <a:noFill/>
          <a:ln>
            <a:noFill/>
          </a:ln>
        </p:spPr>
      </p:pic>
      <p:pic>
        <p:nvPicPr>
          <p:cNvPr descr="\hat{y} \in \mathbb{R}" id="416" name="Google Shape;416;p9"/>
          <p:cNvPicPr preferRelativeResize="0"/>
          <p:nvPr/>
        </p:nvPicPr>
        <p:blipFill rotWithShape="1">
          <a:blip r:embed="rId10">
            <a:alphaModFix/>
          </a:blip>
          <a:srcRect b="0" l="0" r="0" t="0"/>
          <a:stretch/>
        </p:blipFill>
        <p:spPr>
          <a:xfrm>
            <a:off x="6530900" y="1661763"/>
            <a:ext cx="883565" cy="338700"/>
          </a:xfrm>
          <a:prstGeom prst="rect">
            <a:avLst/>
          </a:prstGeom>
          <a:noFill/>
          <a:ln>
            <a:noFill/>
          </a:ln>
        </p:spPr>
      </p:pic>
      <p:cxnSp>
        <p:nvCxnSpPr>
          <p:cNvPr id="417" name="Google Shape;417;p9"/>
          <p:cNvCxnSpPr/>
          <p:nvPr/>
        </p:nvCxnSpPr>
        <p:spPr>
          <a:xfrm flipH="1" rot="10800000">
            <a:off x="4957250" y="1846525"/>
            <a:ext cx="38400" cy="492000"/>
          </a:xfrm>
          <a:prstGeom prst="straightConnector1">
            <a:avLst/>
          </a:prstGeom>
          <a:noFill/>
          <a:ln cap="flat" cmpd="sng" w="9525">
            <a:solidFill>
              <a:schemeClr val="dk2"/>
            </a:solidFill>
            <a:prstDash val="solid"/>
            <a:round/>
            <a:headEnd len="sm" w="sm" type="none"/>
            <a:tailEnd len="med" w="med" type="triangle"/>
          </a:ln>
        </p:spPr>
      </p:cxnSp>
      <p:sp>
        <p:nvSpPr>
          <p:cNvPr id="418" name="Google Shape;418;p9"/>
          <p:cNvSpPr txBox="1"/>
          <p:nvPr/>
        </p:nvSpPr>
        <p:spPr>
          <a:xfrm>
            <a:off x="4521975" y="2332675"/>
            <a:ext cx="1423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Row-vector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(by convention)</a:t>
            </a:r>
            <a:endParaRPr b="0" i="0" sz="1400" u="none" cap="none" strike="noStrike">
              <a:solidFill>
                <a:srgbClr val="000000"/>
              </a:solidFill>
              <a:latin typeface="Roboto"/>
              <a:ea typeface="Roboto"/>
              <a:cs typeface="Roboto"/>
              <a:sym typeface="Roboto"/>
            </a:endParaRPr>
          </a:p>
        </p:txBody>
      </p:sp>
      <p:sp>
        <p:nvSpPr>
          <p:cNvPr id="419" name="Google Shape;419;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